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5"/>
  </p:sldMasterIdLst>
  <p:notesMasterIdLst>
    <p:notesMasterId r:id="rId62"/>
  </p:notesMasterIdLst>
  <p:handoutMasterIdLst>
    <p:handoutMasterId r:id="rId63"/>
  </p:handoutMasterIdLst>
  <p:sldIdLst>
    <p:sldId id="921" r:id="rId6"/>
    <p:sldId id="922" r:id="rId7"/>
    <p:sldId id="862" r:id="rId8"/>
    <p:sldId id="916" r:id="rId9"/>
    <p:sldId id="258" r:id="rId10"/>
    <p:sldId id="863" r:id="rId11"/>
    <p:sldId id="866" r:id="rId12"/>
    <p:sldId id="869" r:id="rId13"/>
    <p:sldId id="948" r:id="rId14"/>
    <p:sldId id="868" r:id="rId15"/>
    <p:sldId id="882" r:id="rId16"/>
    <p:sldId id="886" r:id="rId17"/>
    <p:sldId id="891" r:id="rId18"/>
    <p:sldId id="888" r:id="rId19"/>
    <p:sldId id="890" r:id="rId20"/>
    <p:sldId id="930" r:id="rId21"/>
    <p:sldId id="932" r:id="rId22"/>
    <p:sldId id="933" r:id="rId23"/>
    <p:sldId id="938" r:id="rId24"/>
    <p:sldId id="934" r:id="rId25"/>
    <p:sldId id="935" r:id="rId26"/>
    <p:sldId id="936" r:id="rId27"/>
    <p:sldId id="874" r:id="rId28"/>
    <p:sldId id="876" r:id="rId29"/>
    <p:sldId id="877" r:id="rId30"/>
    <p:sldId id="947" r:id="rId31"/>
    <p:sldId id="895" r:id="rId32"/>
    <p:sldId id="894" r:id="rId33"/>
    <p:sldId id="892" r:id="rId34"/>
    <p:sldId id="878" r:id="rId35"/>
    <p:sldId id="879" r:id="rId36"/>
    <p:sldId id="880" r:id="rId37"/>
    <p:sldId id="924" r:id="rId38"/>
    <p:sldId id="746" r:id="rId39"/>
    <p:sldId id="927" r:id="rId40"/>
    <p:sldId id="928" r:id="rId41"/>
    <p:sldId id="939" r:id="rId42"/>
    <p:sldId id="940" r:id="rId43"/>
    <p:sldId id="941" r:id="rId44"/>
    <p:sldId id="942" r:id="rId45"/>
    <p:sldId id="943" r:id="rId46"/>
    <p:sldId id="944" r:id="rId47"/>
    <p:sldId id="839" r:id="rId48"/>
    <p:sldId id="899" r:id="rId49"/>
    <p:sldId id="898" r:id="rId50"/>
    <p:sldId id="900" r:id="rId51"/>
    <p:sldId id="931" r:id="rId52"/>
    <p:sldId id="859" r:id="rId53"/>
    <p:sldId id="946" r:id="rId54"/>
    <p:sldId id="820" r:id="rId55"/>
    <p:sldId id="905" r:id="rId56"/>
    <p:sldId id="919" r:id="rId57"/>
    <p:sldId id="949" r:id="rId58"/>
    <p:sldId id="914" r:id="rId59"/>
    <p:sldId id="929" r:id="rId60"/>
    <p:sldId id="945" r:id="rId61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8"/>
    <a:srgbClr val="CC0000"/>
    <a:srgbClr val="FFFF66"/>
    <a:srgbClr val="0066FF"/>
    <a:srgbClr val="00FF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1" autoAdjust="0"/>
    <p:restoredTop sz="93760" autoAdjust="0"/>
  </p:normalViewPr>
  <p:slideViewPr>
    <p:cSldViewPr>
      <p:cViewPr varScale="1">
        <p:scale>
          <a:sx n="107" d="100"/>
          <a:sy n="107" d="100"/>
        </p:scale>
        <p:origin x="486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8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C0D03772-65A9-4E24-82E7-4C1A29A4C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dirty="0"/>
              <a:t>Page </a:t>
            </a:r>
            <a:fld id="{B4D28BCF-3C0C-4B4B-8342-6C0DB82C6851}" type="slidenum">
              <a:rPr lang="en-US" sz="1200"/>
              <a:pPr algn="ctr" defTabSz="868363">
                <a:lnSpc>
                  <a:spcPct val="90000"/>
                </a:lnSpc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6137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79FE4885-D7D3-48FF-B8CB-9B01DDE18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dirty="0"/>
              <a:t>Page </a:t>
            </a:r>
            <a:fld id="{0CEA2B8D-F252-4192-8E47-55FB023B6AF1}" type="slidenum">
              <a:rPr lang="en-US" sz="1200"/>
              <a:pPr algn="ctr" defTabSz="868363">
                <a:lnSpc>
                  <a:spcPct val="90000"/>
                </a:lnSpc>
              </a:pPr>
              <a:t>‹#›</a:t>
            </a:fld>
            <a:endParaRPr lang="en-US" sz="1200" dirty="0"/>
          </a:p>
        </p:txBody>
      </p:sp>
      <p:sp>
        <p:nvSpPr>
          <p:cNvPr id="665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04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1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9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EDA7D-D804-44F7-9724-E47BA6C678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028F-1C69-431E-9C71-95ACC153FC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86E27-6632-4436-9548-494B8A18B78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E1480-6113-402E-B0D8-386EBA141C5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3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6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2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846-A9EC-48DA-B4F6-E5C89F5D55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0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92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41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BACC4-657F-4987-814A-B11A3D103D8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6040F-A492-4529-9F91-797F3E248B6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5DBA4-364B-4C59-B0EB-4CF6A67FD8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62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3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13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80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2716A-4704-434B-B93A-C73CF3FC89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E31D9-4F08-47D0-8235-F99C1C8A8B7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2716A-4704-434B-B93A-C73CF3FC89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9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56FA1-9FDD-4E9A-9D09-C8534DEB01C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2E039-F4E2-4BDA-BC4A-4E3217E04FC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5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44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C4144-E129-4401-A24C-EDCEF8883D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2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0F571-AD83-4228-80B9-F44986783C03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886C3-54FE-4FFC-BB69-A1F3415F042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03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83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81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67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F721C-9629-458D-81C0-8C3766A71AA4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44EC2-3F57-4A7B-88F0-F69EB2208F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87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BACC4-657F-4987-814A-B11A3D103D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3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4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E4885-D7D3-48FF-B8CB-9B01DDE189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C85FB-D43D-4AF4-82C9-C33A4FF8F4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02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9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0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13C7-4205-4682-9CC5-8452A9EDE94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DE4E-2101-4E3F-A123-85D67F836D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28700" y="1544716"/>
            <a:ext cx="8229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28700" y="2743200"/>
            <a:ext cx="401193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66944" y="2743201"/>
            <a:ext cx="401193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4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4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3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1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8C44E6D-C8E0-4ED8-A8D3-5128CE44C2B4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8/8/2022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CCD759-3A0C-496E-B69D-DFC85A15C6C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665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2130428"/>
            <a:ext cx="9772650" cy="1298575"/>
          </a:xfrm>
        </p:spPr>
        <p:txBody>
          <a:bodyPr>
            <a:normAutofit/>
          </a:bodyPr>
          <a:lstStyle/>
          <a:p>
            <a:r>
              <a:rPr lang="en-US" sz="6000" b="1" dirty="0"/>
              <a:t>Applying Antibiotics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" y="3429000"/>
            <a:ext cx="9944100" cy="110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Infectious Diseases Elective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4C951-D951-429E-A912-E8E336C7FA06}"/>
              </a:ext>
            </a:extLst>
          </p:cNvPr>
          <p:cNvSpPr txBox="1"/>
          <p:nvPr/>
        </p:nvSpPr>
        <p:spPr>
          <a:xfrm>
            <a:off x="8786532" y="6550223"/>
            <a:ext cx="146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7/2022</a:t>
            </a:r>
          </a:p>
        </p:txBody>
      </p:sp>
    </p:spTree>
    <p:extLst>
      <p:ext uri="{BB962C8B-B14F-4D97-AF65-F5344CB8AC3E}">
        <p14:creationId xmlns:p14="http://schemas.microsoft.com/office/powerpoint/2010/main" val="215680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Left leg cellulitis</a:t>
            </a:r>
          </a:p>
          <a:p>
            <a:pPr lvl="1"/>
            <a:r>
              <a:rPr lang="en-US" dirty="0"/>
              <a:t>Non-purulent (differential: Streptococci &gt;&gt; MSSA, MRSA &gt; </a:t>
            </a:r>
            <a:r>
              <a:rPr lang="en-US" i="1" dirty="0"/>
              <a:t>S. epidermidis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Severity: moderate, want to penetrate skin/soft tissue – options: cefazolin, ceftriaxone, clindamycin, penicillin</a:t>
            </a:r>
          </a:p>
          <a:p>
            <a:pPr lvl="2"/>
            <a:r>
              <a:rPr lang="en-US" i="1" dirty="0"/>
              <a:t>Choice for this patient if hospitalized: cefazolin</a:t>
            </a:r>
          </a:p>
          <a:p>
            <a:r>
              <a:rPr lang="en-US" dirty="0"/>
              <a:t>Continued clinical improvement and transitioned to oral therapy in 48 hours</a:t>
            </a:r>
          </a:p>
          <a:p>
            <a:pPr lvl="1"/>
            <a:r>
              <a:rPr lang="en-US" i="1" dirty="0"/>
              <a:t>Several options; consider oral 1</a:t>
            </a:r>
            <a:r>
              <a:rPr lang="en-US" i="1" baseline="30000" dirty="0"/>
              <a:t>st</a:t>
            </a:r>
            <a:r>
              <a:rPr lang="en-US" i="1" dirty="0"/>
              <a:t> generation cephalosporin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Symbol" pitchFamily="18" charset="2"/>
              </a:rPr>
              <a:t>b</a:t>
            </a:r>
            <a:r>
              <a:rPr lang="en-US" sz="4000" dirty="0"/>
              <a:t>-lactams - </a:t>
            </a:r>
            <a:r>
              <a:rPr lang="en-US" sz="4000" dirty="0" err="1"/>
              <a:t>Penicillins</a:t>
            </a:r>
            <a:endParaRPr lang="en-US" sz="4000" dirty="0"/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/>
              <a:t>Penicillins</a:t>
            </a:r>
            <a:endParaRPr lang="en-US" dirty="0"/>
          </a:p>
          <a:p>
            <a:pPr lvl="1">
              <a:defRPr/>
            </a:pPr>
            <a:r>
              <a:rPr lang="en-US" dirty="0" err="1"/>
              <a:t>Aminopenicillins</a:t>
            </a:r>
            <a:r>
              <a:rPr lang="en-US" dirty="0"/>
              <a:t> (ampicillin/amoxicillin)</a:t>
            </a:r>
          </a:p>
          <a:p>
            <a:pPr lvl="2">
              <a:defRPr/>
            </a:pPr>
            <a:r>
              <a:rPr lang="en-US" dirty="0"/>
              <a:t>Good for: strep, susceptible enterococci </a:t>
            </a:r>
          </a:p>
          <a:p>
            <a:pPr lvl="3">
              <a:defRPr/>
            </a:pPr>
            <a:r>
              <a:rPr lang="en-US" dirty="0"/>
              <a:t>Common uses: GAS pharyngitis, acute otitis media</a:t>
            </a:r>
          </a:p>
          <a:p>
            <a:pPr lvl="2">
              <a:defRPr/>
            </a:pPr>
            <a:r>
              <a:rPr lang="en-US" i="1" dirty="0"/>
              <a:t>Can combine w/b-lactamase: </a:t>
            </a:r>
            <a:r>
              <a:rPr lang="en-US" i="1" dirty="0" err="1"/>
              <a:t>Unasyn</a:t>
            </a:r>
            <a:r>
              <a:rPr lang="en-US" i="1" dirty="0"/>
              <a:t>, Augmentin</a:t>
            </a:r>
          </a:p>
          <a:p>
            <a:pPr lvl="3">
              <a:defRPr/>
            </a:pPr>
            <a:r>
              <a:rPr lang="en-US" dirty="0"/>
              <a:t>Adds anaerobe coverage; now good for dental infection, bacterial sinusitis</a:t>
            </a:r>
          </a:p>
          <a:p>
            <a:pPr lvl="1">
              <a:defRPr/>
            </a:pPr>
            <a:r>
              <a:rPr lang="en-US" dirty="0"/>
              <a:t>Anti-staphylococcal </a:t>
            </a:r>
            <a:r>
              <a:rPr lang="en-US" dirty="0" err="1"/>
              <a:t>penicillins</a:t>
            </a:r>
            <a:r>
              <a:rPr lang="en-US" dirty="0"/>
              <a:t> (oxacillin/</a:t>
            </a:r>
            <a:r>
              <a:rPr lang="en-US" dirty="0" err="1"/>
              <a:t>nafcillin</a:t>
            </a:r>
            <a:r>
              <a:rPr lang="en-US" dirty="0"/>
              <a:t>/</a:t>
            </a:r>
            <a:r>
              <a:rPr lang="en-US" dirty="0" err="1"/>
              <a:t>dicloxacillin</a:t>
            </a:r>
            <a:r>
              <a:rPr lang="en-US" dirty="0"/>
              <a:t>) </a:t>
            </a:r>
          </a:p>
          <a:p>
            <a:pPr lvl="2">
              <a:defRPr/>
            </a:pPr>
            <a:r>
              <a:rPr lang="en-US" dirty="0"/>
              <a:t>Good for: MSSA, strep, NOT enterococci </a:t>
            </a:r>
          </a:p>
          <a:p>
            <a:pPr lvl="3">
              <a:defRPr/>
            </a:pPr>
            <a:r>
              <a:rPr lang="en-US" dirty="0"/>
              <a:t>Common uses: MSSA infections; watch for interstitial nephritis</a:t>
            </a:r>
          </a:p>
          <a:p>
            <a:pPr lvl="1">
              <a:defRPr/>
            </a:pPr>
            <a:r>
              <a:rPr lang="en-US" dirty="0"/>
              <a:t>Extended spectrum (anti-</a:t>
            </a:r>
            <a:r>
              <a:rPr lang="en-US" dirty="0" err="1"/>
              <a:t>pseudomonal</a:t>
            </a:r>
            <a:r>
              <a:rPr lang="en-US" dirty="0"/>
              <a:t>): piperacillin/</a:t>
            </a:r>
            <a:r>
              <a:rPr lang="en-US" dirty="0" err="1"/>
              <a:t>tazobactam</a:t>
            </a:r>
            <a:r>
              <a:rPr lang="en-US" dirty="0"/>
              <a:t>  </a:t>
            </a:r>
          </a:p>
          <a:p>
            <a:pPr lvl="2">
              <a:defRPr/>
            </a:pPr>
            <a:r>
              <a:rPr lang="en-US" dirty="0"/>
              <a:t>Good if you need strep + enterococcus, gram negative including PSAE and anaerobe coverage</a:t>
            </a:r>
          </a:p>
          <a:p>
            <a:pPr lvl="1">
              <a:defRPr/>
            </a:pPr>
            <a:r>
              <a:rPr lang="en-US" dirty="0"/>
              <a:t>Consider: allergy (10% report allergy, 90% of those do not have PCN </a:t>
            </a:r>
            <a:r>
              <a:rPr lang="en-US" dirty="0" err="1"/>
              <a:t>IgE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255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Cephalosporins</a:t>
            </a:r>
            <a:endParaRPr lang="en-US" dirty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600201"/>
            <a:ext cx="9505950" cy="48767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u="sng" dirty="0"/>
              <a:t>Generation	                1</a:t>
            </a:r>
            <a:r>
              <a:rPr lang="en-US" sz="2400" b="1" u="sng" baseline="30000" dirty="0"/>
              <a:t>st</a:t>
            </a:r>
            <a:r>
              <a:rPr lang="en-US" sz="2400" b="1" u="sng" dirty="0"/>
              <a:t>	        2</a:t>
            </a:r>
            <a:r>
              <a:rPr lang="en-US" sz="2400" b="1" u="sng" baseline="30000" dirty="0"/>
              <a:t>nd</a:t>
            </a:r>
            <a:r>
              <a:rPr lang="en-US" sz="2400" b="1" u="sng" dirty="0"/>
              <a:t>	                3</a:t>
            </a:r>
            <a:r>
              <a:rPr lang="en-US" sz="2400" b="1" u="sng" baseline="30000" dirty="0"/>
              <a:t>rd</a:t>
            </a:r>
            <a:r>
              <a:rPr lang="en-US" sz="2400" b="1" u="sng" dirty="0"/>
              <a:t>	     4</a:t>
            </a:r>
            <a:r>
              <a:rPr lang="en-US" sz="2400" b="1" u="sng" baseline="30000" dirty="0"/>
              <a:t>th                     </a:t>
            </a:r>
            <a:r>
              <a:rPr lang="en-US" sz="2400" b="1" u="sng" dirty="0"/>
              <a:t>5</a:t>
            </a:r>
            <a:r>
              <a:rPr lang="en-US" sz="2400" b="1" u="sng" baseline="30000" dirty="0"/>
              <a:t>th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i="1" dirty="0"/>
              <a:t>S. aureus</a:t>
            </a:r>
            <a:r>
              <a:rPr lang="en-US" sz="2400" dirty="0"/>
              <a:t>	              +++	        ++		+	     +                 +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MRSA			-                         -		-	      -                 +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Enterococcus		-	           -		-                   -                 -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Enteric GNB		+	         ++		+++	    +++            +++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Pseudomonas		-	           -		++/-*	    +++            +++**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Anaerobes		-	        ++/-***        -                   -                -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/>
              <a:t>*Antipseudomonal – Ceftazidime (3</a:t>
            </a:r>
            <a:r>
              <a:rPr lang="en-US" sz="2400" baseline="30000" dirty="0"/>
              <a:t>rd</a:t>
            </a:r>
            <a:r>
              <a:rPr lang="en-US" sz="2400" dirty="0"/>
              <a:t>)</a:t>
            </a:r>
          </a:p>
          <a:p>
            <a:r>
              <a:rPr lang="en-US" sz="2400" dirty="0"/>
              <a:t>**</a:t>
            </a:r>
            <a:r>
              <a:rPr lang="en-US" sz="2400" dirty="0" err="1"/>
              <a:t>Ceftolozane</a:t>
            </a:r>
            <a:r>
              <a:rPr lang="en-US" sz="2400" dirty="0"/>
              <a:t>-tazobactam, Ceftazidime-avibactam</a:t>
            </a:r>
          </a:p>
          <a:p>
            <a:r>
              <a:rPr lang="en-US" sz="2400" dirty="0"/>
              <a:t>***Anaerobic - Cefoxitin, Cefotetan (2</a:t>
            </a:r>
            <a:r>
              <a:rPr lang="en-US" sz="2400" baseline="30000" dirty="0"/>
              <a:t>nd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♘ </a:t>
            </a:r>
            <a:r>
              <a:rPr lang="en-US" sz="2400" dirty="0" err="1"/>
              <a:t>Cefiderocol</a:t>
            </a:r>
            <a:r>
              <a:rPr lang="en-US" sz="2400" dirty="0"/>
              <a:t> – 4</a:t>
            </a:r>
            <a:r>
              <a:rPr lang="en-US" sz="2400" baseline="30000" dirty="0"/>
              <a:t>th</a:t>
            </a:r>
            <a:r>
              <a:rPr lang="en-US" sz="2400" dirty="0"/>
              <a:t> generation siderophore cephalosporin – MDR infections including Pseudomonas, </a:t>
            </a:r>
            <a:r>
              <a:rPr lang="en-US" sz="2400" dirty="0" err="1"/>
              <a:t>Enterobacteriaciae</a:t>
            </a:r>
            <a:r>
              <a:rPr lang="en-US" sz="2400" dirty="0"/>
              <a:t>, A. </a:t>
            </a:r>
            <a:r>
              <a:rPr lang="en-US" sz="2400" dirty="0" err="1"/>
              <a:t>baumanii</a:t>
            </a:r>
            <a:endParaRPr lang="en-US" sz="24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641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Carbapenems</a:t>
            </a:r>
            <a:endParaRPr lang="en-US" dirty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600201"/>
            <a:ext cx="9258300" cy="4983161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u="sng" dirty="0"/>
              <a:t>Name			</a:t>
            </a:r>
            <a:r>
              <a:rPr lang="en-US" sz="2400" b="1" u="sng" dirty="0" err="1"/>
              <a:t>Ertapenem</a:t>
            </a:r>
            <a:r>
              <a:rPr lang="en-US" sz="2400" b="1" u="sng" dirty="0"/>
              <a:t>	</a:t>
            </a:r>
            <a:r>
              <a:rPr lang="en-US" sz="2400" b="1" u="sng" dirty="0" err="1"/>
              <a:t>Imipenem</a:t>
            </a:r>
            <a:r>
              <a:rPr lang="en-US" sz="2400" b="1" u="sng" dirty="0"/>
              <a:t>	</a:t>
            </a:r>
            <a:r>
              <a:rPr lang="en-US" sz="2400" b="1" u="sng" dirty="0" err="1"/>
              <a:t>Mero</a:t>
            </a:r>
            <a:r>
              <a:rPr lang="en-US" sz="2400" b="1" u="sng" dirty="0"/>
              <a:t>/</a:t>
            </a:r>
            <a:r>
              <a:rPr lang="en-US" sz="2400" b="1" u="sng" dirty="0" err="1"/>
              <a:t>Doripenem</a:t>
            </a:r>
            <a:endParaRPr lang="en-US" sz="2400" b="1" u="sng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Gram +s		++		++		++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MRSA			-		-		-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Enterococcus		-		-		-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Enteric GNB		++		++		++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Pseudomonas		-		++		++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Anaerobes		++		++		 ++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Stenotroph		-		-		-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/>
              <a:t>MDR-Acineto		-		-		-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buClr>
                <a:schemeClr val="tx1"/>
              </a:buClr>
              <a:defRPr/>
            </a:pPr>
            <a:r>
              <a:rPr lang="en-US" sz="2400" dirty="0"/>
              <a:t>Imipenem/</a:t>
            </a:r>
            <a:r>
              <a:rPr lang="en-US" sz="2400" dirty="0" err="1"/>
              <a:t>cilastatin-relebactam</a:t>
            </a:r>
            <a:endParaRPr lang="en-US" sz="2400" dirty="0"/>
          </a:p>
          <a:p>
            <a:pPr>
              <a:buClr>
                <a:schemeClr val="tx1"/>
              </a:buClr>
              <a:defRPr/>
            </a:pPr>
            <a:r>
              <a:rPr lang="en-US" sz="2400" dirty="0"/>
              <a:t>Meropenem-</a:t>
            </a:r>
            <a:r>
              <a:rPr lang="en-US" sz="2400" dirty="0" err="1"/>
              <a:t>vaborbactam</a:t>
            </a:r>
            <a:endParaRPr lang="en-US" sz="24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87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Monobactam</a:t>
            </a:r>
            <a:r>
              <a:rPr lang="en-US" sz="4000" dirty="0"/>
              <a:t> (</a:t>
            </a:r>
            <a:r>
              <a:rPr lang="en-US" sz="4000" dirty="0" err="1"/>
              <a:t>Aztreonam</a:t>
            </a:r>
            <a:r>
              <a:rPr lang="en-US" sz="4000" dirty="0"/>
              <a:t>)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4 member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dirty="0"/>
              <a:t>-lactam ring only</a:t>
            </a:r>
          </a:p>
          <a:p>
            <a:pPr lvl="1">
              <a:defRPr/>
            </a:pPr>
            <a:r>
              <a:rPr lang="en-US" sz="2200" dirty="0"/>
              <a:t>Can use in penicillin-allergic patients</a:t>
            </a:r>
          </a:p>
          <a:p>
            <a:pPr eaLnBrk="1" hangingPunct="1">
              <a:defRPr/>
            </a:pPr>
            <a:r>
              <a:rPr lang="en-US" sz="2400" u="sng" dirty="0"/>
              <a:t>No activity</a:t>
            </a:r>
            <a:r>
              <a:rPr lang="en-US" sz="2400" dirty="0"/>
              <a:t> against gram-positives or anaerobes</a:t>
            </a:r>
          </a:p>
          <a:p>
            <a:pPr eaLnBrk="1" hangingPunct="1">
              <a:defRPr/>
            </a:pPr>
            <a:r>
              <a:rPr lang="en-US" sz="2400" dirty="0"/>
              <a:t>Binds preferentially to PBP 3 of gram-negative aerobes </a:t>
            </a:r>
          </a:p>
          <a:p>
            <a:pPr lvl="1" eaLnBrk="1" hangingPunct="1">
              <a:defRPr/>
            </a:pPr>
            <a:r>
              <a:rPr lang="en-US" sz="2200" i="1" dirty="0"/>
              <a:t>E. coli</a:t>
            </a:r>
            <a:r>
              <a:rPr lang="en-US" sz="2200" dirty="0"/>
              <a:t>, </a:t>
            </a:r>
            <a:r>
              <a:rPr lang="en-US" sz="2200" i="1" dirty="0"/>
              <a:t>K. pneumoniae</a:t>
            </a:r>
            <a:r>
              <a:rPr lang="en-US" sz="2200" dirty="0"/>
              <a:t>, </a:t>
            </a:r>
            <a:r>
              <a:rPr lang="en-US" sz="2200" i="1" dirty="0"/>
              <a:t>P. mirabilis</a:t>
            </a:r>
            <a:r>
              <a:rPr lang="en-US" sz="2200" dirty="0"/>
              <a:t>, </a:t>
            </a:r>
            <a:r>
              <a:rPr lang="en-US" sz="2200" i="1" dirty="0"/>
              <a:t>S. </a:t>
            </a:r>
            <a:r>
              <a:rPr lang="en-US" sz="2200" i="1" dirty="0" err="1"/>
              <a:t>marcescens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i="1" dirty="0"/>
              <a:t>H. influenzae</a:t>
            </a:r>
            <a:r>
              <a:rPr lang="en-US" sz="2200" dirty="0"/>
              <a:t>, </a:t>
            </a:r>
            <a:r>
              <a:rPr lang="en-US" sz="2200" i="1" dirty="0"/>
              <a:t>M. </a:t>
            </a:r>
            <a:r>
              <a:rPr lang="en-US" sz="2200" i="1" dirty="0" err="1"/>
              <a:t>catarrhalis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i="1" dirty="0" err="1"/>
              <a:t>Enterobacter</a:t>
            </a:r>
            <a:r>
              <a:rPr lang="en-US" sz="2200" dirty="0"/>
              <a:t>, </a:t>
            </a:r>
            <a:r>
              <a:rPr lang="en-US" sz="2200" i="1" dirty="0"/>
              <a:t>Citrobacter</a:t>
            </a:r>
            <a:r>
              <a:rPr lang="en-US" sz="2200" dirty="0"/>
              <a:t>, </a:t>
            </a:r>
            <a:r>
              <a:rPr lang="en-US" sz="2200" i="1" dirty="0"/>
              <a:t>Providencia</a:t>
            </a:r>
            <a:r>
              <a:rPr lang="en-US" sz="2200" dirty="0"/>
              <a:t>, </a:t>
            </a:r>
            <a:r>
              <a:rPr lang="en-US" sz="2200" i="1" dirty="0" err="1"/>
              <a:t>Morganella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i="1" dirty="0"/>
              <a:t>Salmonella</a:t>
            </a:r>
            <a:r>
              <a:rPr lang="en-US" sz="2200" dirty="0"/>
              <a:t>, </a:t>
            </a:r>
            <a:r>
              <a:rPr lang="en-US" sz="2200" i="1" dirty="0" err="1"/>
              <a:t>Shigella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i="1" dirty="0"/>
              <a:t>Pseudomonas aeruginosa </a:t>
            </a:r>
            <a:r>
              <a:rPr lang="en-US" sz="2200" dirty="0"/>
              <a:t>(check antibiogram for susceptibility)</a:t>
            </a:r>
          </a:p>
        </p:txBody>
      </p:sp>
    </p:spTree>
    <p:extLst>
      <p:ext uri="{BB962C8B-B14F-4D97-AF65-F5344CB8AC3E}">
        <p14:creationId xmlns:p14="http://schemas.microsoft.com/office/powerpoint/2010/main" val="191893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Clindamycin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for:</a:t>
            </a:r>
          </a:p>
          <a:p>
            <a:pPr lvl="1"/>
            <a:r>
              <a:rPr lang="en-US" dirty="0"/>
              <a:t>Gram-positive cocci</a:t>
            </a:r>
          </a:p>
          <a:p>
            <a:pPr lvl="2"/>
            <a:r>
              <a:rPr lang="en-US" i="1" dirty="0"/>
              <a:t>S. aureus (some </a:t>
            </a:r>
            <a:r>
              <a:rPr lang="en-US" dirty="0"/>
              <a:t>MSSA</a:t>
            </a:r>
            <a:r>
              <a:rPr lang="en-US" i="1" dirty="0"/>
              <a:t>, some </a:t>
            </a:r>
            <a:r>
              <a:rPr lang="en-US" dirty="0"/>
              <a:t>MRSA</a:t>
            </a:r>
            <a:r>
              <a:rPr lang="en-US" i="1" dirty="0"/>
              <a:t>), </a:t>
            </a:r>
            <a:r>
              <a:rPr lang="en-US" dirty="0"/>
              <a:t>Streptococcus A, B, C, G including </a:t>
            </a:r>
            <a:r>
              <a:rPr lang="en-US" i="1" dirty="0"/>
              <a:t>S. </a:t>
            </a:r>
            <a:r>
              <a:rPr lang="en-US" i="1" dirty="0" err="1"/>
              <a:t>pneumoniae</a:t>
            </a:r>
            <a:endParaRPr lang="en-US" i="1" dirty="0"/>
          </a:p>
          <a:p>
            <a:pPr lvl="1"/>
            <a:r>
              <a:rPr lang="en-US" dirty="0"/>
              <a:t>Anaerobes</a:t>
            </a:r>
          </a:p>
          <a:p>
            <a:pPr lvl="2"/>
            <a:r>
              <a:rPr lang="en-US" dirty="0"/>
              <a:t>Good for dental/oral infections and toxin-binding (</a:t>
            </a:r>
            <a:r>
              <a:rPr lang="en-US" dirty="0" err="1"/>
              <a:t>clostridial</a:t>
            </a:r>
            <a:r>
              <a:rPr lang="en-US" dirty="0"/>
              <a:t> infections and in GAS TSS)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i="1" dirty="0"/>
              <a:t>Pneumocystis, Toxoplasma gondii</a:t>
            </a:r>
            <a:r>
              <a:rPr lang="en-US" dirty="0"/>
              <a:t>, malaria</a:t>
            </a:r>
          </a:p>
        </p:txBody>
      </p:sp>
    </p:spTree>
    <p:extLst>
      <p:ext uri="{BB962C8B-B14F-4D97-AF65-F5344CB8AC3E}">
        <p14:creationId xmlns:p14="http://schemas.microsoft.com/office/powerpoint/2010/main" val="247644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it was </a:t>
            </a:r>
            <a:r>
              <a:rPr lang="en-US" i="1" dirty="0"/>
              <a:t>purulent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Purulent cellulitis: more likely staphylococcus</a:t>
            </a:r>
          </a:p>
          <a:p>
            <a:r>
              <a:rPr lang="en-US" dirty="0"/>
              <a:t>For moderately severe infection:</a:t>
            </a:r>
          </a:p>
          <a:p>
            <a:pPr lvl="1"/>
            <a:r>
              <a:rPr lang="en-US" dirty="0"/>
              <a:t>Vancomycin (</a:t>
            </a:r>
            <a:r>
              <a:rPr lang="en-US" dirty="0" err="1"/>
              <a:t>glycopeptide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Can cause acute kidney injury, infusion reaction = red man syndrome (from histamine release – not true allergy); if occurs can slow infusion and pre-medication with </a:t>
            </a:r>
            <a:r>
              <a:rPr lang="en-US" dirty="0" err="1"/>
              <a:t>tylenol</a:t>
            </a:r>
            <a:r>
              <a:rPr lang="en-US" dirty="0"/>
              <a:t>/Benadryl</a:t>
            </a:r>
          </a:p>
          <a:p>
            <a:pPr lvl="2"/>
            <a:r>
              <a:rPr lang="en-US" dirty="0"/>
              <a:t>Other options in class: telavancin, dalbavancin, </a:t>
            </a:r>
            <a:r>
              <a:rPr lang="en-US" dirty="0" err="1"/>
              <a:t>oritavancin</a:t>
            </a:r>
            <a:endParaRPr lang="en-US" dirty="0"/>
          </a:p>
          <a:p>
            <a:pPr lvl="1"/>
            <a:r>
              <a:rPr lang="en-US" dirty="0"/>
              <a:t>Linezolid/tedizolid (oxazolidinone) – resistant gram + infections</a:t>
            </a:r>
          </a:p>
          <a:p>
            <a:pPr lvl="2"/>
            <a:r>
              <a:rPr lang="en-US" dirty="0"/>
              <a:t>Can suppress bone marrow, cause neuropathy/serotonin syndrome</a:t>
            </a:r>
          </a:p>
          <a:p>
            <a:pPr lvl="1"/>
            <a:r>
              <a:rPr lang="en-US" dirty="0" err="1"/>
              <a:t>Daptomycin</a:t>
            </a:r>
            <a:r>
              <a:rPr lang="en-US" dirty="0"/>
              <a:t> (</a:t>
            </a:r>
            <a:r>
              <a:rPr lang="en-US" dirty="0" err="1"/>
              <a:t>lipopeptide</a:t>
            </a:r>
            <a:r>
              <a:rPr lang="en-US" dirty="0"/>
              <a:t>) – resistant gram + infections (not PNA)</a:t>
            </a:r>
          </a:p>
          <a:p>
            <a:pPr lvl="2"/>
            <a:r>
              <a:rPr lang="en-US" dirty="0"/>
              <a:t>Monitor for increased CPK</a:t>
            </a:r>
          </a:p>
        </p:txBody>
      </p:sp>
    </p:spTree>
    <p:extLst>
      <p:ext uri="{BB962C8B-B14F-4D97-AF65-F5344CB8AC3E}">
        <p14:creationId xmlns:p14="http://schemas.microsoft.com/office/powerpoint/2010/main" val="73213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CC: fever/chills</a:t>
            </a:r>
          </a:p>
          <a:p>
            <a:r>
              <a:rPr lang="en-US" dirty="0"/>
              <a:t>76-year-old male with DM (A1c 6.8), s/p left BKA (due to complicated PVD), CAD s/p CABG in 1994</a:t>
            </a:r>
          </a:p>
          <a:p>
            <a:pPr lvl="1"/>
            <a:r>
              <a:rPr lang="en-US" dirty="0"/>
              <a:t>Started having chills, fever to 102F; symptoms progressed over 3 days and he was admitted to a community hospital for assessment</a:t>
            </a:r>
          </a:p>
          <a:p>
            <a:r>
              <a:rPr lang="en-US" dirty="0"/>
              <a:t>ROS: </a:t>
            </a:r>
          </a:p>
          <a:p>
            <a:pPr lvl="1"/>
            <a:r>
              <a:rPr lang="en-US" dirty="0"/>
              <a:t>Pertinent positives:  anorexia, fatigue </a:t>
            </a:r>
          </a:p>
          <a:p>
            <a:pPr lvl="1"/>
            <a:r>
              <a:rPr lang="en-US" dirty="0"/>
              <a:t>Negative:  HA, sinus congestion, rhinorrhea, sore throat, cough, chest pain, n/v/abdominal pain, diarrhea, muscle or joint pains, rash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2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Social/exposure history:</a:t>
            </a:r>
          </a:p>
          <a:p>
            <a:pPr lvl="1"/>
            <a:r>
              <a:rPr lang="en-US" dirty="0"/>
              <a:t>Marital status/area of residence: married, lives w/wife</a:t>
            </a:r>
          </a:p>
          <a:p>
            <a:pPr lvl="1"/>
            <a:r>
              <a:rPr lang="en-US" dirty="0"/>
              <a:t>Job/occupation: retired; works in woodworking in free time </a:t>
            </a:r>
          </a:p>
          <a:p>
            <a:pPr lvl="1"/>
            <a:r>
              <a:rPr lang="en-US" dirty="0"/>
              <a:t>Travel history: none recent, no travel to desert SW or abroad</a:t>
            </a:r>
          </a:p>
          <a:p>
            <a:pPr lvl="1"/>
            <a:r>
              <a:rPr lang="en-US" dirty="0"/>
              <a:t>Animal, bird exposures: outdoor cats on property</a:t>
            </a:r>
          </a:p>
          <a:p>
            <a:pPr lvl="1"/>
            <a:r>
              <a:rPr lang="en-US" dirty="0"/>
              <a:t>Environmental/outdoor/food exposures: water leaking in his workroom, sawdust, moldy wood </a:t>
            </a:r>
          </a:p>
          <a:p>
            <a:pPr lvl="1"/>
            <a:r>
              <a:rPr lang="en-US" dirty="0"/>
              <a:t>Recent ill contacts: no </a:t>
            </a:r>
          </a:p>
          <a:p>
            <a:pPr lvl="1"/>
            <a:r>
              <a:rPr lang="en-US" dirty="0"/>
              <a:t>TB exposure: none </a:t>
            </a:r>
          </a:p>
          <a:p>
            <a:pPr lvl="1"/>
            <a:r>
              <a:rPr lang="en-US" dirty="0"/>
              <a:t>Drugs of abuse: no</a:t>
            </a:r>
          </a:p>
          <a:p>
            <a:pPr lvl="1"/>
            <a:r>
              <a:rPr lang="en-US" dirty="0"/>
              <a:t>Tobacco: former smoker</a:t>
            </a:r>
          </a:p>
          <a:p>
            <a:pPr lvl="1"/>
            <a:r>
              <a:rPr lang="en-US" dirty="0"/>
              <a:t>ETOH: denies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1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7881643-128C-4C1C-8C7C-EA5C96D1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5737"/>
            <a:ext cx="83058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6E6513C-BB7E-488A-9D14-89A33607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51631"/>
            <a:ext cx="60007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724400"/>
          </a:xfrm>
        </p:spPr>
        <p:txBody>
          <a:bodyPr>
            <a:normAutofit/>
          </a:bodyPr>
          <a:lstStyle/>
          <a:p>
            <a:r>
              <a:rPr lang="en-US" dirty="0"/>
              <a:t>Recognition: need for antibiotic</a:t>
            </a:r>
          </a:p>
          <a:p>
            <a:r>
              <a:rPr lang="en-US" dirty="0"/>
              <a:t>Application: clinical cases</a:t>
            </a:r>
          </a:p>
          <a:p>
            <a:pPr lvl="1"/>
            <a:r>
              <a:rPr lang="en-US" dirty="0"/>
              <a:t>Spectrum of coverage, tissue penetration, resistance</a:t>
            </a:r>
          </a:p>
          <a:p>
            <a:r>
              <a:rPr lang="en-US" dirty="0"/>
              <a:t>Review of common antibiotic classes</a:t>
            </a:r>
          </a:p>
          <a:p>
            <a:pPr lvl="1"/>
            <a:r>
              <a:rPr lang="en-US" dirty="0" err="1"/>
              <a:t>Penicillins</a:t>
            </a:r>
            <a:r>
              <a:rPr lang="en-US" dirty="0"/>
              <a:t>, </a:t>
            </a:r>
            <a:r>
              <a:rPr lang="en-US" dirty="0" err="1"/>
              <a:t>cephalosporins</a:t>
            </a:r>
            <a:r>
              <a:rPr lang="en-US" dirty="0"/>
              <a:t>, aminoglycosides, quinolones</a:t>
            </a:r>
          </a:p>
          <a:p>
            <a:pPr lvl="1"/>
            <a:r>
              <a:rPr lang="en-US" dirty="0"/>
              <a:t>Other commonly prescribed drugs</a:t>
            </a:r>
          </a:p>
          <a:p>
            <a:r>
              <a:rPr lang="en-US" dirty="0"/>
              <a:t>Back to basics (what does the susceptibility mean?)</a:t>
            </a:r>
          </a:p>
        </p:txBody>
      </p:sp>
    </p:spTree>
    <p:extLst>
      <p:ext uri="{BB962C8B-B14F-4D97-AF65-F5344CB8AC3E}">
        <p14:creationId xmlns:p14="http://schemas.microsoft.com/office/powerpoint/2010/main" val="84717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initial assessment?</a:t>
            </a:r>
          </a:p>
          <a:p>
            <a:r>
              <a:rPr lang="en-US" dirty="0"/>
              <a:t>What is on your differential for pathogens involved?</a:t>
            </a:r>
          </a:p>
          <a:p>
            <a:r>
              <a:rPr lang="en-US" dirty="0"/>
              <a:t>What antimicrobial therapy would you start?</a:t>
            </a:r>
          </a:p>
          <a:p>
            <a:r>
              <a:rPr lang="en-US" dirty="0"/>
              <a:t>What other diagnostics would you consider?</a:t>
            </a:r>
          </a:p>
        </p:txBody>
      </p:sp>
    </p:spTree>
    <p:extLst>
      <p:ext uri="{BB962C8B-B14F-4D97-AF65-F5344CB8AC3E}">
        <p14:creationId xmlns:p14="http://schemas.microsoft.com/office/powerpoint/2010/main" val="33136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Started on empiric antibiotic therapy with ceftriaxone and azithromycin</a:t>
            </a:r>
          </a:p>
          <a:p>
            <a:pPr lvl="1"/>
            <a:r>
              <a:rPr lang="en-US" dirty="0"/>
              <a:t>No improvement symptoms; antibiotic changed to pip/</a:t>
            </a:r>
            <a:r>
              <a:rPr lang="en-US" dirty="0" err="1"/>
              <a:t>tazo</a:t>
            </a:r>
            <a:endParaRPr lang="en-US" dirty="0"/>
          </a:p>
          <a:p>
            <a:pPr lvl="1"/>
            <a:r>
              <a:rPr lang="en-US" dirty="0"/>
              <a:t>Still febrile at 48 hours on antibiotics</a:t>
            </a:r>
          </a:p>
          <a:p>
            <a:pPr lvl="1"/>
            <a:r>
              <a:rPr lang="en-US" dirty="0"/>
              <a:t>CT with bilateral pleural effusions – concern for empyema so transferred to tertiary care center on pip/</a:t>
            </a:r>
            <a:r>
              <a:rPr lang="en-US" dirty="0" err="1"/>
              <a:t>tazo</a:t>
            </a:r>
            <a:r>
              <a:rPr lang="en-US" dirty="0"/>
              <a:t> monotherapy</a:t>
            </a:r>
          </a:p>
          <a:p>
            <a:r>
              <a:rPr lang="en-US" dirty="0"/>
              <a:t>On arrival he was afebrile, VS within normal range</a:t>
            </a:r>
          </a:p>
          <a:p>
            <a:pPr lvl="1"/>
            <a:r>
              <a:rPr lang="en-US" dirty="0"/>
              <a:t>WBC 8.2 w/84% </a:t>
            </a:r>
            <a:r>
              <a:rPr lang="en-US" dirty="0" err="1"/>
              <a:t>neut</a:t>
            </a:r>
            <a:r>
              <a:rPr lang="en-US" dirty="0"/>
              <a:t>, Hgb normal.  Na 136, K 4.6, </a:t>
            </a:r>
            <a:r>
              <a:rPr lang="en-US" dirty="0" err="1"/>
              <a:t>Creat</a:t>
            </a:r>
            <a:r>
              <a:rPr lang="en-US" dirty="0"/>
              <a:t> 1.2,</a:t>
            </a:r>
          </a:p>
          <a:p>
            <a:pPr lvl="1"/>
            <a:r>
              <a:rPr lang="en-US" dirty="0"/>
              <a:t>Transaminases were normal though bilirubin 2.3. </a:t>
            </a:r>
          </a:p>
          <a:p>
            <a:pPr lvl="1"/>
            <a:r>
              <a:rPr lang="en-US" dirty="0"/>
              <a:t>UA was unremarkable.</a:t>
            </a:r>
          </a:p>
        </p:txBody>
      </p:sp>
    </p:spTree>
    <p:extLst>
      <p:ext uri="{BB962C8B-B14F-4D97-AF65-F5344CB8AC3E}">
        <p14:creationId xmlns:p14="http://schemas.microsoft.com/office/powerpoint/2010/main" val="131176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workup?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3581399"/>
          </a:xfrm>
        </p:spPr>
        <p:txBody>
          <a:bodyPr/>
          <a:lstStyle/>
          <a:p>
            <a:r>
              <a:rPr lang="en-US" dirty="0"/>
              <a:t>From community hospital </a:t>
            </a:r>
          </a:p>
          <a:p>
            <a:pPr marL="457200" lvl="1" indent="0">
              <a:buNone/>
            </a:pPr>
            <a:r>
              <a:rPr lang="en-US" dirty="0"/>
              <a:t>– blood cultures were negative from admit</a:t>
            </a:r>
          </a:p>
          <a:p>
            <a:pPr marL="457200" lvl="1" indent="0">
              <a:buNone/>
            </a:pPr>
            <a:r>
              <a:rPr lang="en-US" dirty="0"/>
              <a:t>– sputum culture was unable to be obtained</a:t>
            </a:r>
          </a:p>
          <a:p>
            <a:r>
              <a:rPr lang="en-US" dirty="0"/>
              <a:t>What other diagnostics would you consider?</a:t>
            </a:r>
          </a:p>
          <a:p>
            <a:r>
              <a:rPr lang="en-US" dirty="0"/>
              <a:t>What if anything would you change for antimicrobial coverage?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5B427-08E0-4066-B5B7-33C3B86E5936}"/>
              </a:ext>
            </a:extLst>
          </p:cNvPr>
          <p:cNvSpPr txBox="1"/>
          <p:nvPr/>
        </p:nvSpPr>
        <p:spPr>
          <a:xfrm>
            <a:off x="647700" y="5181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Legionella urine ag returned positive</a:t>
            </a:r>
          </a:p>
        </p:txBody>
      </p:sp>
    </p:spTree>
    <p:extLst>
      <p:ext uri="{BB962C8B-B14F-4D97-AF65-F5344CB8AC3E}">
        <p14:creationId xmlns:p14="http://schemas.microsoft.com/office/powerpoint/2010/main" val="30397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Community-acquired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Spectrum (What is your likely pathogen?)</a:t>
            </a:r>
          </a:p>
          <a:p>
            <a:pPr lvl="1">
              <a:defRPr/>
            </a:pPr>
            <a:r>
              <a:rPr lang="en-US" i="1" dirty="0"/>
              <a:t>Streptococcus </a:t>
            </a:r>
            <a:r>
              <a:rPr lang="en-US" i="1" dirty="0" err="1"/>
              <a:t>pneumoniae</a:t>
            </a:r>
            <a:r>
              <a:rPr lang="en-US" i="1" dirty="0"/>
              <a:t>, H. </a:t>
            </a:r>
            <a:r>
              <a:rPr lang="en-US" i="1" dirty="0" err="1"/>
              <a:t>influenzae</a:t>
            </a:r>
            <a:r>
              <a:rPr lang="en-US" i="1" dirty="0"/>
              <a:t>, Mycoplasma pneumoniae, </a:t>
            </a:r>
            <a:r>
              <a:rPr lang="en-US" i="1" dirty="0" err="1"/>
              <a:t>Chlamydophila</a:t>
            </a:r>
            <a:r>
              <a:rPr lang="en-US" i="1" dirty="0"/>
              <a:t> pneumoniae, Legionella</a:t>
            </a:r>
          </a:p>
          <a:p>
            <a:pPr lvl="1">
              <a:defRPr/>
            </a:pPr>
            <a:r>
              <a:rPr lang="en-US" dirty="0"/>
              <a:t>Want to avoid being TOO broad</a:t>
            </a:r>
          </a:p>
          <a:p>
            <a:pPr lvl="2">
              <a:defRPr/>
            </a:pPr>
            <a:r>
              <a:rPr lang="en-US" dirty="0"/>
              <a:t>Probably don’t need ESBL, Pseudomonas, anaerobe coverage</a:t>
            </a:r>
          </a:p>
          <a:p>
            <a:pPr>
              <a:defRPr/>
            </a:pPr>
            <a:r>
              <a:rPr lang="en-US" dirty="0"/>
              <a:t>Appropriate site of action (does the drug get where you want it to?)</a:t>
            </a:r>
          </a:p>
          <a:p>
            <a:pPr lvl="1">
              <a:defRPr/>
            </a:pPr>
            <a:r>
              <a:rPr lang="en-US" dirty="0"/>
              <a:t>Lung </a:t>
            </a:r>
            <a:r>
              <a:rPr lang="en-US" dirty="0">
                <a:sym typeface="Wingdings" panose="05000000000000000000" pitchFamily="2" charset="2"/>
              </a:rPr>
              <a:t> no </a:t>
            </a:r>
            <a:r>
              <a:rPr lang="en-US" dirty="0" err="1">
                <a:sym typeface="Wingdings" panose="05000000000000000000" pitchFamily="2" charset="2"/>
              </a:rPr>
              <a:t>daptomycin</a:t>
            </a:r>
            <a:r>
              <a:rPr lang="en-US" dirty="0">
                <a:sym typeface="Wingdings" panose="05000000000000000000" pitchFamily="2" charset="2"/>
              </a:rPr>
              <a:t> (inactivated by surfactant)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Choosing an Antibiotic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98316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/>
              <a:t>Antibiotic resistance</a:t>
            </a:r>
          </a:p>
          <a:p>
            <a:pPr lvl="1">
              <a:defRPr/>
            </a:pPr>
            <a:r>
              <a:rPr lang="en-US" dirty="0"/>
              <a:t>Inherent or acquired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Genetic variability: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Microevolutionary</a:t>
            </a:r>
            <a:r>
              <a:rPr lang="en-US" dirty="0">
                <a:solidFill>
                  <a:srgbClr val="F1FEA0"/>
                </a:solidFill>
              </a:rPr>
              <a:t>:</a:t>
            </a:r>
            <a:r>
              <a:rPr lang="en-US" dirty="0"/>
              <a:t> point mutations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Macroevolutionary: </a:t>
            </a:r>
            <a:r>
              <a:rPr lang="en-US" dirty="0"/>
              <a:t>inversions, duplications, insertions, deletions, or transposition of large sequences of DNA from one location of a bacterial chromosome or plasmid to another </a:t>
            </a:r>
            <a:r>
              <a:rPr lang="en-US" dirty="0">
                <a:solidFill>
                  <a:srgbClr val="92D050"/>
                </a:solidFill>
              </a:rPr>
              <a:t>(transposons or insertion sequences)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Acquisition of foreign DNA </a:t>
            </a:r>
            <a:r>
              <a:rPr lang="en-US" dirty="0"/>
              <a:t>carried by plasmids, bacteriophages, or  transposable genetic elements</a:t>
            </a:r>
          </a:p>
          <a:p>
            <a:pPr>
              <a:defRPr/>
            </a:pPr>
            <a:r>
              <a:rPr lang="en-US" dirty="0"/>
              <a:t>Pharmacodynamics/pharmacokinetics</a:t>
            </a:r>
          </a:p>
          <a:p>
            <a:pPr eaLnBrk="1" hangingPunct="1">
              <a:defRPr/>
            </a:pPr>
            <a:r>
              <a:rPr lang="en-US" dirty="0"/>
              <a:t>Safety profile &amp; cost</a:t>
            </a:r>
          </a:p>
          <a:p>
            <a:pPr>
              <a:defRPr/>
            </a:pPr>
            <a:r>
              <a:rPr lang="en-US" dirty="0"/>
              <a:t>Is there a guideline-based choice?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Our armamentarium (CAP)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47800"/>
            <a:ext cx="9258300" cy="475456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dirty="0"/>
              <a:t>-lactams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Penicillins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/>
              <a:t>Aminopenicillins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/>
              <a:t>Cephalosporins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/>
              <a:t>Third generation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/>
              <a:t>4th generation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generation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Macrolides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Azithromycin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Clarithromycin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Erythromycin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862638" y="1508125"/>
            <a:ext cx="4424362" cy="5334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err="1"/>
              <a:t>Tetracyclines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Doxycycline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Minocycline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Fluoroquinolones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Levofloxacin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Moxifloxacin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Ciprofloxacin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/>
              <a:t>Delafloxacin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501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EE9263-B5B1-5912-B951-80876FCB4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63308"/>
              </p:ext>
            </p:extLst>
          </p:nvPr>
        </p:nvGraphicFramePr>
        <p:xfrm>
          <a:off x="0" y="1463930"/>
          <a:ext cx="10287000" cy="491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0">
                  <a:extLst>
                    <a:ext uri="{9D8B030D-6E8A-4147-A177-3AD203B41FA5}">
                      <a16:colId xmlns:a16="http://schemas.microsoft.com/office/drawing/2014/main" val="166933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Admitted to the Floor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6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Anti-pneumococcal </a:t>
                      </a:r>
                      <a:r>
                        <a:rPr lang="en-US" altLang="en-US" sz="1600" dirty="0">
                          <a:latin typeface="Symbol" pitchFamily="2" charset="2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-lactam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 (Cefotaxime, </a:t>
                      </a:r>
                      <a:r>
                        <a:rPr lang="en-US" altLang="en-US" sz="1600" dirty="0" err="1">
                          <a:latin typeface="+mn-lt"/>
                          <a:ea typeface="ＭＳ Ｐゴシック" panose="020B0600070205080204" pitchFamily="34" charset="-128"/>
                        </a:rPr>
                        <a:t>Cetriaxone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, Amp-sulbactam, Ertapenem) + macrolide (or doxycycline)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3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OR</a:t>
                      </a:r>
                      <a:r>
                        <a:rPr lang="en-US" sz="1600" dirty="0">
                          <a:latin typeface="+mn-lt"/>
                        </a:rPr>
                        <a:t>: Respiratory fluoroquinolone (Levaquin or moxifloxacin)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8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Admitted to the ICU (severe CAP):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Anti-pneumococcal </a:t>
                      </a:r>
                      <a:r>
                        <a:rPr lang="en-US" altLang="en-US" sz="1600" dirty="0">
                          <a:latin typeface="Symbol" pitchFamily="2" charset="2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-lactam 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(Cefotaxime, </a:t>
                      </a:r>
                      <a:r>
                        <a:rPr lang="en-US" altLang="en-US" sz="1600" dirty="0" err="1">
                          <a:latin typeface="+mn-lt"/>
                          <a:ea typeface="ＭＳ Ｐゴシック" panose="020B0600070205080204" pitchFamily="34" charset="-128"/>
                        </a:rPr>
                        <a:t>Cetriaxone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, Amp-sulbactam, Ertapenem) + macrolide (or doxycycline)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19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</a:rPr>
                        <a:t>OR: </a:t>
                      </a:r>
                      <a:r>
                        <a:rPr lang="en-US" sz="1600" dirty="0">
                          <a:latin typeface="+mn-lt"/>
                        </a:rPr>
                        <a:t>Anti-pneumococcal </a:t>
                      </a:r>
                      <a:r>
                        <a:rPr lang="en-US" altLang="en-US" sz="1600" dirty="0">
                          <a:latin typeface="Symbol" pitchFamily="2" charset="2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-lactam 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(Cefotaxime, </a:t>
                      </a:r>
                      <a:r>
                        <a:rPr lang="en-US" altLang="en-US" sz="1600" dirty="0" err="1">
                          <a:latin typeface="+mn-lt"/>
                          <a:ea typeface="ＭＳ Ｐゴシック" panose="020B0600070205080204" pitchFamily="34" charset="-128"/>
                        </a:rPr>
                        <a:t>Cetriaxone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, Amp-sulbactam, Ertapenem) + resp fluoroquinolone (moxifloxacin or </a:t>
                      </a:r>
                      <a:r>
                        <a:rPr lang="en-US" altLang="en-US" sz="1600" dirty="0" err="1">
                          <a:latin typeface="+mn-lt"/>
                          <a:ea typeface="ＭＳ Ｐゴシック" panose="020B0600070205080204" pitchFamily="34" charset="-128"/>
                        </a:rPr>
                        <a:t>levaquin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1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</a:rPr>
                        <a:t>OR</a:t>
                      </a:r>
                      <a:r>
                        <a:rPr lang="en-US" sz="1600" dirty="0">
                          <a:latin typeface="+mn-lt"/>
                        </a:rPr>
                        <a:t>: For Penicillin allergic patients – respiratory fluoroquinolone (moxifloxacin or Levaquin) + aztreonam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5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Prior PSAE colonization or chronic lung disease</a:t>
                      </a:r>
                      <a:r>
                        <a:rPr lang="en-US" sz="1600" dirty="0">
                          <a:latin typeface="+mn-lt"/>
                        </a:rPr>
                        <a:t>: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76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Anti-pneumococcal and anti-pseudomonal </a:t>
                      </a:r>
                      <a:r>
                        <a:rPr lang="en-US" altLang="en-US" sz="1600" dirty="0">
                          <a:latin typeface="Symbol" pitchFamily="2" charset="2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-lactam (pip/</a:t>
                      </a:r>
                      <a:r>
                        <a:rPr lang="en-US" altLang="en-US" sz="1600" dirty="0" err="1">
                          <a:ea typeface="ＭＳ Ｐゴシック" panose="020B0600070205080204" pitchFamily="34" charset="-128"/>
                        </a:rPr>
                        <a:t>tazo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, cefepime, meropenem, imipenem) + ciprofloxacin or Levaquin; </a:t>
                      </a:r>
                      <a:r>
                        <a:rPr lang="en-US" alt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*</a:t>
                      </a:r>
                      <a:r>
                        <a:rPr lang="en-US" sz="1600" dirty="0">
                          <a:latin typeface="+mn-lt"/>
                          <a:ea typeface="ＭＳ Ｐゴシック" panose="020B0600070205080204" pitchFamily="34" charset="-128"/>
                        </a:rPr>
                        <a:t>n some cases, an aminoglycoside may need to be added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94351"/>
                  </a:ext>
                </a:extLst>
              </a:tr>
              <a:tr h="42075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For PCN-allergic patients, substitute aztreonam for the </a:t>
                      </a:r>
                      <a:r>
                        <a:rPr lang="en-US" altLang="en-US" sz="1600" dirty="0">
                          <a:latin typeface="Symbol" pitchFamily="2" charset="2"/>
                          <a:ea typeface="ＭＳ Ｐゴシック" panose="020B0600070205080204" pitchFamily="34" charset="-128"/>
                        </a:rPr>
                        <a:t>b</a:t>
                      </a:r>
                      <a:r>
                        <a:rPr lang="en-US" altLang="en-US" sz="1600" dirty="0">
                          <a:ea typeface="ＭＳ Ｐゴシック" panose="020B0600070205080204" pitchFamily="34" charset="-128"/>
                        </a:rPr>
                        <a:t>-lactam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7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If CA-MRSA is a concern: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0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Add IV vancomycin or linezolid , or use </a:t>
                      </a:r>
                      <a:r>
                        <a:rPr lang="en-US" sz="1600" dirty="0" err="1">
                          <a:latin typeface="+mn-lt"/>
                        </a:rPr>
                        <a:t>Ceftaroline</a:t>
                      </a:r>
                      <a:r>
                        <a:rPr lang="en-US" sz="1600" dirty="0">
                          <a:latin typeface="+mn-lt"/>
                        </a:rPr>
                        <a:t> + atypical coverage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8601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8062A95-86C1-42B6-30D8-49B2A1DB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IDSA guidelines for CAP treatment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22131-43ED-16C4-8ED4-3E238417DD8A}"/>
              </a:ext>
            </a:extLst>
          </p:cNvPr>
          <p:cNvSpPr/>
          <p:nvPr/>
        </p:nvSpPr>
        <p:spPr>
          <a:xfrm>
            <a:off x="5016759" y="6610224"/>
            <a:ext cx="53942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https://www.idsociety.org/practice-guideline/community-acquired-pneumonia-cap-in-adults/</a:t>
            </a:r>
          </a:p>
        </p:txBody>
      </p:sp>
    </p:spTree>
    <p:extLst>
      <p:ext uri="{BB962C8B-B14F-4D97-AF65-F5344CB8AC3E}">
        <p14:creationId xmlns:p14="http://schemas.microsoft.com/office/powerpoint/2010/main" val="222063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Azithromycin, Clarithromycin, Erythromycin</a:t>
            </a:r>
          </a:p>
          <a:p>
            <a:r>
              <a:rPr lang="en-US" dirty="0"/>
              <a:t>Good activity against CAP pathogens</a:t>
            </a:r>
          </a:p>
          <a:p>
            <a:pPr lvl="1"/>
            <a:r>
              <a:rPr lang="en-US" dirty="0"/>
              <a:t>Atypical: </a:t>
            </a:r>
            <a:r>
              <a:rPr lang="en-US" i="1" dirty="0"/>
              <a:t>Chlamydia spp., Mycoplasma spp., Legionella</a:t>
            </a:r>
          </a:p>
          <a:p>
            <a:pPr lvl="1"/>
            <a:r>
              <a:rPr lang="en-US" dirty="0"/>
              <a:t>Typical:  </a:t>
            </a:r>
            <a:r>
              <a:rPr lang="en-US" i="1" dirty="0"/>
              <a:t>S. </a:t>
            </a:r>
            <a:r>
              <a:rPr lang="en-US" i="1" dirty="0" err="1"/>
              <a:t>pneumo</a:t>
            </a:r>
            <a:r>
              <a:rPr lang="en-US" i="1" dirty="0"/>
              <a:t>, </a:t>
            </a:r>
            <a:r>
              <a:rPr lang="en-US" dirty="0"/>
              <a:t>MSSA</a:t>
            </a:r>
            <a:r>
              <a:rPr lang="en-US" i="1" dirty="0"/>
              <a:t>, </a:t>
            </a:r>
            <a:r>
              <a:rPr lang="en-US" dirty="0"/>
              <a:t>upper airway anaerobes</a:t>
            </a:r>
          </a:p>
          <a:p>
            <a:r>
              <a:rPr lang="en-US" dirty="0" err="1"/>
              <a:t>Azithro</a:t>
            </a:r>
            <a:r>
              <a:rPr lang="en-US" dirty="0"/>
              <a:t>/</a:t>
            </a:r>
            <a:r>
              <a:rPr lang="en-US" dirty="0" err="1"/>
              <a:t>clarithro</a:t>
            </a:r>
            <a:r>
              <a:rPr lang="en-US" dirty="0"/>
              <a:t>: MAI </a:t>
            </a:r>
            <a:r>
              <a:rPr lang="en-US" sz="2400" dirty="0"/>
              <a:t>(</a:t>
            </a:r>
            <a:r>
              <a:rPr lang="en-US" sz="2400" i="1" dirty="0"/>
              <a:t>Mycobacterium avium </a:t>
            </a:r>
            <a:r>
              <a:rPr lang="en-US" sz="2400" i="1" dirty="0" err="1"/>
              <a:t>intracellulare</a:t>
            </a:r>
            <a:r>
              <a:rPr lang="en-US" sz="2400" dirty="0"/>
              <a:t>) and other non-tuberculous mycobacteria </a:t>
            </a:r>
          </a:p>
          <a:p>
            <a:r>
              <a:rPr lang="en-US" dirty="0"/>
              <a:t>Other uses</a:t>
            </a:r>
          </a:p>
          <a:p>
            <a:pPr lvl="1"/>
            <a:r>
              <a:rPr lang="en-US" i="1" dirty="0"/>
              <a:t>Treponema pallidum (but high resistance known), Campylobacter, Borrelia, Bordetella, Brucella, Pasteurella</a:t>
            </a:r>
            <a:endParaRPr lang="en-US" b="1" u="sng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78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Tetracyclines</a:t>
            </a:r>
            <a:r>
              <a:rPr lang="en-US" u="sng" dirty="0"/>
              <a:t>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Doxycycline</a:t>
            </a:r>
          </a:p>
          <a:p>
            <a:pPr lvl="1">
              <a:defRPr/>
            </a:pPr>
            <a:r>
              <a:rPr lang="en-US" sz="2400" dirty="0"/>
              <a:t>Potential uses</a:t>
            </a:r>
          </a:p>
          <a:p>
            <a:pPr lvl="2">
              <a:defRPr/>
            </a:pPr>
            <a:r>
              <a:rPr lang="en-US" dirty="0"/>
              <a:t>Community-acquired respiratory tract infections (</a:t>
            </a:r>
            <a:r>
              <a:rPr lang="en-US" dirty="0" err="1"/>
              <a:t>atypicals</a:t>
            </a:r>
            <a:r>
              <a:rPr lang="en-US" dirty="0"/>
              <a:t>, </a:t>
            </a:r>
            <a:r>
              <a:rPr lang="en-US" i="1" dirty="0"/>
              <a:t>S. </a:t>
            </a:r>
            <a:r>
              <a:rPr lang="en-US" i="1" dirty="0" err="1"/>
              <a:t>pneumo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dirty="0"/>
              <a:t>Skin/soft tissue infections (staph)</a:t>
            </a:r>
          </a:p>
          <a:p>
            <a:pPr lvl="2">
              <a:defRPr/>
            </a:pPr>
            <a:r>
              <a:rPr lang="en-US" dirty="0"/>
              <a:t>Chlamydia</a:t>
            </a:r>
          </a:p>
          <a:p>
            <a:pPr lvl="2">
              <a:defRPr/>
            </a:pPr>
            <a:r>
              <a:rPr lang="en-US" dirty="0"/>
              <a:t>Tick-borne infections </a:t>
            </a:r>
          </a:p>
          <a:p>
            <a:pPr lvl="3">
              <a:defRPr/>
            </a:pPr>
            <a:r>
              <a:rPr lang="en-US" sz="1800" dirty="0"/>
              <a:t>(Lyme, RMSF, </a:t>
            </a:r>
            <a:r>
              <a:rPr lang="en-US" sz="1800" dirty="0" err="1"/>
              <a:t>Ehrlichia</a:t>
            </a:r>
            <a:r>
              <a:rPr lang="en-US" sz="1800" dirty="0"/>
              <a:t>, Tularemia)</a:t>
            </a:r>
            <a:endParaRPr lang="en-US" dirty="0"/>
          </a:p>
          <a:p>
            <a:pPr lvl="2">
              <a:defRPr/>
            </a:pPr>
            <a:r>
              <a:rPr lang="en-US" i="1" dirty="0"/>
              <a:t>Helicobacter pylori</a:t>
            </a:r>
          </a:p>
          <a:p>
            <a:pPr>
              <a:defRPr/>
            </a:pPr>
            <a:r>
              <a:rPr lang="en-US" sz="2800" dirty="0"/>
              <a:t>Minocycline</a:t>
            </a:r>
          </a:p>
          <a:p>
            <a:pPr lvl="1">
              <a:defRPr/>
            </a:pPr>
            <a:r>
              <a:rPr lang="en-US" sz="2400" dirty="0"/>
              <a:t>Oral therapy for MRSA, activity for some Stenotrophomonas, used to treat acne</a:t>
            </a:r>
          </a:p>
          <a:p>
            <a:pPr>
              <a:defRPr/>
            </a:pPr>
            <a:r>
              <a:rPr lang="en-US" sz="2800" dirty="0"/>
              <a:t>Watch for: phototoxicity, discoloration of teeth and skin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3025232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Fluoroquinolones</a:t>
            </a:r>
            <a:endParaRPr lang="en-US" altLang="en-US" sz="4000" b="1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600" dirty="0"/>
              <a:t>Only oral therapy option for some Pseudomonas infections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 dirty="0"/>
              <a:t>Anaerobic potential (moxifloxacin)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Atypical Bacteria –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300" i="1" dirty="0"/>
              <a:t>Legionella, Chlamydia spp. Mycoplasma spp., </a:t>
            </a:r>
            <a:r>
              <a:rPr lang="en-US" sz="2300" i="1" dirty="0" err="1"/>
              <a:t>Ureaplasma</a:t>
            </a:r>
            <a:r>
              <a:rPr lang="en-US" sz="2300" i="1" dirty="0"/>
              <a:t> </a:t>
            </a:r>
            <a:r>
              <a:rPr lang="en-US" sz="2300" i="1" dirty="0" err="1"/>
              <a:t>urealyticum</a:t>
            </a:r>
            <a:endParaRPr lang="en-US" sz="2300" dirty="0"/>
          </a:p>
          <a:p>
            <a:pPr eaLnBrk="1" hangingPunct="1">
              <a:defRPr/>
            </a:pPr>
            <a:r>
              <a:rPr lang="en-US" sz="2600" dirty="0" err="1"/>
              <a:t>Delafloxacin</a:t>
            </a:r>
            <a:r>
              <a:rPr lang="en-US" sz="2600" dirty="0"/>
              <a:t> – approved for skin/soft tissue (active for MRSA)</a:t>
            </a:r>
          </a:p>
          <a:p>
            <a:pPr eaLnBrk="1" hangingPunct="1">
              <a:defRPr/>
            </a:pPr>
            <a:r>
              <a:rPr lang="en-US" sz="2600" dirty="0"/>
              <a:t>Potential adverse reactions/toxicities</a:t>
            </a:r>
          </a:p>
          <a:p>
            <a:pPr lvl="1" eaLnBrk="1" hangingPunct="1">
              <a:defRPr/>
            </a:pPr>
            <a:r>
              <a:rPr lang="en-US" sz="2200" dirty="0" err="1"/>
              <a:t>QTc</a:t>
            </a:r>
            <a:r>
              <a:rPr lang="en-US" sz="2200" dirty="0"/>
              <a:t> prolongation-</a:t>
            </a:r>
            <a:r>
              <a:rPr lang="en-US" sz="2200" dirty="0" err="1"/>
              <a:t>Torsades</a:t>
            </a:r>
            <a:r>
              <a:rPr lang="en-US" sz="2200" dirty="0"/>
              <a:t> de Point (not reported for </a:t>
            </a:r>
            <a:r>
              <a:rPr lang="en-US" sz="2200" dirty="0" err="1"/>
              <a:t>delaflox</a:t>
            </a:r>
            <a:r>
              <a:rPr lang="en-US" sz="2200" dirty="0"/>
              <a:t>)</a:t>
            </a:r>
          </a:p>
          <a:p>
            <a:pPr lvl="1" eaLnBrk="1" hangingPunct="1">
              <a:defRPr/>
            </a:pPr>
            <a:r>
              <a:rPr lang="en-US" sz="2200" dirty="0" err="1"/>
              <a:t>Arthropathy</a:t>
            </a:r>
            <a:r>
              <a:rPr lang="en-US" sz="2200" dirty="0"/>
              <a:t> – more in older adults</a:t>
            </a:r>
          </a:p>
          <a:p>
            <a:pPr lvl="1" eaLnBrk="1" hangingPunct="1">
              <a:defRPr/>
            </a:pPr>
            <a:r>
              <a:rPr lang="en-US" sz="2200" dirty="0"/>
              <a:t>Tendon rupture- any quinolone, less for </a:t>
            </a:r>
            <a:r>
              <a:rPr lang="en-US" sz="2200" dirty="0" err="1"/>
              <a:t>delaflox</a:t>
            </a:r>
            <a:endParaRPr lang="en-US" sz="2200" dirty="0"/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r>
              <a:rPr lang="en-US" sz="1600" dirty="0"/>
              <a:t>	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588348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4248150" cy="4525963"/>
          </a:xfrm>
        </p:spPr>
        <p:txBody>
          <a:bodyPr/>
          <a:lstStyle/>
          <a:p>
            <a:r>
              <a:rPr lang="en-US" sz="3000" dirty="0"/>
              <a:t>44-year-old man presents to ED with pain, erythema L leg</a:t>
            </a:r>
          </a:p>
          <a:p>
            <a:r>
              <a:rPr lang="en-US" sz="3000" dirty="0"/>
              <a:t>WBC 12.0 with 3% bands</a:t>
            </a:r>
          </a:p>
          <a:p>
            <a:r>
              <a:rPr lang="en-US" sz="3000" dirty="0"/>
              <a:t>Doppler ultrasound of the lower extremities is negative for deep venous thrombosis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CF7892-54F3-4268-9C3F-CD544C54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1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CC: neutropenic fever</a:t>
            </a:r>
          </a:p>
          <a:p>
            <a:r>
              <a:rPr lang="en-US" dirty="0"/>
              <a:t>An 18-year-old male was inpatient on the bone marrow transplant service. He had been diagnosed via bone-marrow biopsy of T-cell ALL with high-risk cytogenetics. He underwent induction chemotherapy, consolidation therapy then </a:t>
            </a:r>
            <a:r>
              <a:rPr lang="en-US" dirty="0" err="1"/>
              <a:t>myeloablative</a:t>
            </a:r>
            <a:r>
              <a:rPr lang="en-US" dirty="0"/>
              <a:t> umbilical cord transplant 8 days ago.</a:t>
            </a:r>
          </a:p>
          <a:p>
            <a:r>
              <a:rPr lang="en-US" dirty="0"/>
              <a:t>On day 8 post transplant, he was neutropenic and developed fever of 39.1°C</a:t>
            </a:r>
          </a:p>
        </p:txBody>
      </p:sp>
    </p:spTree>
    <p:extLst>
      <p:ext uri="{BB962C8B-B14F-4D97-AF65-F5344CB8AC3E}">
        <p14:creationId xmlns:p14="http://schemas.microsoft.com/office/powerpoint/2010/main" val="4132610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14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Day +8:</a:t>
            </a:r>
          </a:p>
          <a:p>
            <a:r>
              <a:rPr lang="en-US" dirty="0"/>
              <a:t>T: 39.1°C, RR: 22, BP: 110/65, O2 sat: 96% RA</a:t>
            </a:r>
          </a:p>
          <a:p>
            <a:r>
              <a:rPr lang="en-US" dirty="0"/>
              <a:t>Exam:  </a:t>
            </a:r>
            <a:r>
              <a:rPr lang="en-US" dirty="0" err="1"/>
              <a:t>petechiae</a:t>
            </a:r>
            <a:r>
              <a:rPr lang="en-US" dirty="0"/>
              <a:t> on lower legs, </a:t>
            </a:r>
            <a:r>
              <a:rPr lang="en-US" dirty="0" err="1"/>
              <a:t>trifusion</a:t>
            </a:r>
            <a:r>
              <a:rPr lang="en-US" dirty="0"/>
              <a:t> catheter R chest wall non-tender with no erythema.  He had L&gt;R bibasilar crackles.</a:t>
            </a:r>
          </a:p>
          <a:p>
            <a:r>
              <a:rPr lang="en-US" dirty="0"/>
              <a:t>Lab: WBC 0.1, </a:t>
            </a:r>
            <a:r>
              <a:rPr lang="en-US" dirty="0" err="1"/>
              <a:t>hgb</a:t>
            </a:r>
            <a:r>
              <a:rPr lang="en-US" dirty="0"/>
              <a:t> 8.5g, </a:t>
            </a:r>
            <a:r>
              <a:rPr lang="en-US" dirty="0" err="1"/>
              <a:t>plt</a:t>
            </a:r>
            <a:r>
              <a:rPr lang="en-US" dirty="0"/>
              <a:t> 22,000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CT chest is ordered to evaluate the lower lobe crackles. </a:t>
            </a:r>
          </a:p>
          <a:p>
            <a:r>
              <a:rPr lang="en-US" dirty="0"/>
              <a:t>Patient needs empiric antibiotic therapy for neutropenic fever.</a:t>
            </a:r>
          </a:p>
        </p:txBody>
      </p:sp>
    </p:spTree>
    <p:extLst>
      <p:ext uri="{BB962C8B-B14F-4D97-AF65-F5344CB8AC3E}">
        <p14:creationId xmlns:p14="http://schemas.microsoft.com/office/powerpoint/2010/main" val="3547072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3962399"/>
          </a:xfrm>
        </p:spPr>
        <p:txBody>
          <a:bodyPr/>
          <a:lstStyle/>
          <a:p>
            <a:pPr>
              <a:defRPr/>
            </a:pPr>
            <a:r>
              <a:rPr lang="en-US" dirty="0"/>
              <a:t>Spectrum </a:t>
            </a:r>
          </a:p>
          <a:p>
            <a:pPr>
              <a:defRPr/>
            </a:pPr>
            <a:r>
              <a:rPr lang="en-US" dirty="0"/>
              <a:t>Appropriate site of action</a:t>
            </a:r>
          </a:p>
          <a:p>
            <a:pPr>
              <a:defRPr/>
            </a:pPr>
            <a:r>
              <a:rPr lang="en-US" dirty="0"/>
              <a:t>Antibiotic Resistance</a:t>
            </a:r>
          </a:p>
          <a:p>
            <a:pPr>
              <a:defRPr/>
            </a:pPr>
            <a:r>
              <a:rPr lang="en-US" i="1" dirty="0"/>
              <a:t>Pharmacodynamics/pharmacokinetics (this patient has no host immune defense– needs </a:t>
            </a:r>
            <a:r>
              <a:rPr lang="en-US" i="1" dirty="0" err="1"/>
              <a:t>bacteriocidal</a:t>
            </a:r>
            <a:r>
              <a:rPr lang="en-US" i="1" dirty="0"/>
              <a:t> drug that will kill pathogen independently)</a:t>
            </a:r>
          </a:p>
          <a:p>
            <a:pPr>
              <a:defRPr/>
            </a:pPr>
            <a:r>
              <a:rPr lang="en-US" dirty="0"/>
              <a:t>Safety profile &amp; cost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" y="5660906"/>
            <a:ext cx="514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*What would you choose and why?</a:t>
            </a:r>
          </a:p>
        </p:txBody>
      </p:sp>
    </p:spTree>
    <p:extLst>
      <p:ext uri="{BB962C8B-B14F-4D97-AF65-F5344CB8AC3E}">
        <p14:creationId xmlns:p14="http://schemas.microsoft.com/office/powerpoint/2010/main" val="39985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C9B0BA5-FF9A-483B-B99E-AE28F632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590800"/>
            <a:ext cx="5953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6278" name="Rectangle 6"/>
          <p:cNvSpPr>
            <a:spLocks noGrp="1" noChangeArrowheads="1"/>
          </p:cNvSpPr>
          <p:nvPr>
            <p:ph type="title"/>
          </p:nvPr>
        </p:nvSpPr>
        <p:spPr>
          <a:xfrm>
            <a:off x="518000" y="76200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Antibiotic Mechanisms of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" y="1219200"/>
            <a:ext cx="1965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/>
              <a:t>Cell Wall Synthesis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/>
              <a:t>Peptidoglycan-synthesis: </a:t>
            </a:r>
            <a:r>
              <a:rPr lang="en-US" sz="1200" dirty="0" err="1"/>
              <a:t>Vanco</a:t>
            </a:r>
            <a:endParaRPr lang="en-US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/>
              <a:t>Peptidoglycan-cross-link: b-lactams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/>
              <a:t>Penicillins</a:t>
            </a:r>
            <a:endParaRPr lang="en-US" sz="1100" dirty="0"/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/>
              <a:t>Aminopenicillins</a:t>
            </a:r>
            <a:endParaRPr lang="en-US" sz="1000" dirty="0"/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Anti-staph PCNs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Ext-spectrum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/>
              <a:t>Cephalosporins</a:t>
            </a:r>
            <a:r>
              <a:rPr lang="en-US" sz="1100" dirty="0"/>
              <a:t> 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First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Second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Third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Fourth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Fifth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/>
              <a:t>Ceph+</a:t>
            </a:r>
            <a:r>
              <a:rPr lang="en-US" sz="1000" dirty="0" err="1">
                <a:latin typeface="Symbol" panose="05050102010706020507" pitchFamily="18" charset="2"/>
              </a:rPr>
              <a:t>b</a:t>
            </a:r>
            <a:r>
              <a:rPr lang="en-US" sz="1000" dirty="0" err="1"/>
              <a:t>-lactamase</a:t>
            </a:r>
            <a:r>
              <a:rPr lang="en-US" sz="1000" dirty="0"/>
              <a:t> inhibitors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Carbapenems</a:t>
            </a:r>
            <a:endParaRPr lang="en-US" sz="1200" dirty="0"/>
          </a:p>
          <a:p>
            <a:pPr marL="628650" lvl="2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/>
              <a:t>Carba+</a:t>
            </a:r>
            <a:r>
              <a:rPr lang="en-US" sz="1000" dirty="0" err="1">
                <a:latin typeface="Symbol" panose="05050102010706020507" pitchFamily="18" charset="2"/>
              </a:rPr>
              <a:t>b</a:t>
            </a:r>
            <a:r>
              <a:rPr lang="en-US" sz="1000" dirty="0" err="1"/>
              <a:t>-lactamase</a:t>
            </a:r>
            <a:r>
              <a:rPr lang="en-US" sz="1000" dirty="0"/>
              <a:t> inhibitors</a:t>
            </a:r>
            <a:endParaRPr lang="en-US" sz="1200" dirty="0"/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Monobactam-Aztreonam</a:t>
            </a:r>
            <a:endParaRPr lang="en-US" sz="1200" dirty="0"/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6900" y="2133600"/>
            <a:ext cx="1143000" cy="1295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5445" y="2157587"/>
            <a:ext cx="1905000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50S ribosomal subunit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Macrolides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n-lt"/>
              </a:rPr>
              <a:t>Erythromycin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+mn-lt"/>
              </a:rPr>
              <a:t>Azalides</a:t>
            </a:r>
            <a:endParaRPr lang="en-US" sz="110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+mn-lt"/>
              </a:rPr>
              <a:t>Ketolides</a:t>
            </a:r>
            <a:endParaRPr lang="en-US" sz="105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Clindamycin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2425" y="3505200"/>
            <a:ext cx="19050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30S ribosomal subunit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+mn-lt"/>
              </a:rPr>
              <a:t>Tetracyclines</a:t>
            </a:r>
            <a:endParaRPr lang="en-US" sz="1200" dirty="0">
              <a:latin typeface="+mn-lt"/>
            </a:endParaRP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Minocycline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Doxycycline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Aminoglycosides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Tobramycin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Gentamicin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Amikacin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95862" y="3429000"/>
            <a:ext cx="714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31605" y="3375660"/>
            <a:ext cx="714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5432741" y="3434080"/>
            <a:ext cx="45719" cy="7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9461" y="1828597"/>
            <a:ext cx="170656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Folic Acid Synthesis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Sulfonamides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80260" y="5921932"/>
            <a:ext cx="170656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RNA Polymerase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Rifampin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" y="4495800"/>
            <a:ext cx="202692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Cell Membrane Function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+mn-lt"/>
              </a:rPr>
              <a:t>Daptomycin</a:t>
            </a:r>
            <a:endParaRPr lang="en-US" sz="1200" dirty="0">
              <a:latin typeface="+mn-lt"/>
            </a:endParaRP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+mn-lt"/>
              </a:rPr>
              <a:t>Colistin</a:t>
            </a:r>
            <a:endParaRPr lang="en-US" sz="1200" dirty="0">
              <a:latin typeface="+mn-lt"/>
            </a:endParaRP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67100" y="4758238"/>
            <a:ext cx="76200" cy="11853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78460" y="2662340"/>
            <a:ext cx="2865440" cy="125874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53100" y="4210050"/>
            <a:ext cx="2362200" cy="2857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38700" y="2286000"/>
            <a:ext cx="616900" cy="108966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33500" y="4914376"/>
            <a:ext cx="153908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4121" y="5899072"/>
            <a:ext cx="202692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DNA Synthesis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Fluoroquinolones</a:t>
            </a:r>
          </a:p>
          <a:p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47921" y="4993728"/>
            <a:ext cx="76200" cy="83557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5746" y="5899072"/>
            <a:ext cx="2207895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latin typeface="+mj-lt"/>
              </a:rPr>
              <a:t>DNA integrity (free radicals)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Metronidazole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0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teriacid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958" y="1356341"/>
            <a:ext cx="8439004" cy="4485996"/>
          </a:xfrm>
          <a:noFill/>
        </p:spPr>
      </p:pic>
      <p:sp>
        <p:nvSpPr>
          <p:cNvPr id="788485" name="Text Box 5"/>
          <p:cNvSpPr txBox="1">
            <a:spLocks noChangeArrowheads="1"/>
          </p:cNvSpPr>
          <p:nvPr/>
        </p:nvSpPr>
        <p:spPr bwMode="auto">
          <a:xfrm>
            <a:off x="543560" y="76200"/>
            <a:ext cx="8702675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Bactericidal:</a:t>
            </a:r>
            <a:r>
              <a:rPr lang="en-US" b="1" dirty="0">
                <a:latin typeface="+mn-lt"/>
              </a:rPr>
              <a:t>  </a:t>
            </a:r>
            <a:r>
              <a:rPr lang="en-US" dirty="0">
                <a:latin typeface="+mn-lt"/>
              </a:rPr>
              <a:t>kills bacteria –</a:t>
            </a:r>
          </a:p>
          <a:p>
            <a:pPr>
              <a:defRPr/>
            </a:pPr>
            <a:r>
              <a:rPr lang="en-US" i="1" dirty="0">
                <a:latin typeface="+mn-lt"/>
              </a:rPr>
              <a:t>Can eradicate pathogen in the absence of host immune defense mechanisms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b="1" u="sng" dirty="0">
                <a:latin typeface="+mn-lt"/>
              </a:rPr>
              <a:t>Bacteriostatic:</a:t>
            </a:r>
            <a:r>
              <a:rPr lang="en-US" b="1" dirty="0">
                <a:latin typeface="+mn-lt"/>
              </a:rPr>
              <a:t>  </a:t>
            </a:r>
            <a:r>
              <a:rPr lang="en-US" dirty="0">
                <a:latin typeface="+mn-lt"/>
              </a:rPr>
              <a:t>inhibits bacteria-</a:t>
            </a:r>
          </a:p>
          <a:p>
            <a:pPr>
              <a:defRPr/>
            </a:pPr>
            <a:r>
              <a:rPr lang="en-US" i="1" dirty="0">
                <a:latin typeface="+mn-lt"/>
              </a:rPr>
              <a:t>Requires host immune defense mechanisms to eradicate the infection</a:t>
            </a:r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543560" y="5842337"/>
            <a:ext cx="90678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 </a:t>
            </a:r>
            <a:r>
              <a:rPr lang="en-US" u="sng" dirty="0">
                <a:latin typeface="+mn-lt"/>
              </a:rPr>
              <a:t>general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cell wall - active agents</a:t>
            </a:r>
            <a:r>
              <a:rPr lang="en-US" dirty="0">
                <a:latin typeface="+mn-lt"/>
              </a:rPr>
              <a:t> are bactericidal and drugs inhibiting protein synthesis are bacteriostatic</a:t>
            </a:r>
          </a:p>
          <a:p>
            <a:pPr>
              <a:defRPr/>
            </a:pPr>
            <a:r>
              <a:rPr lang="en-US" dirty="0">
                <a:latin typeface="+mn-lt"/>
              </a:rPr>
              <a:t>	*Some bactericidal drugs may be bacteriostatic to certain organisms</a:t>
            </a:r>
          </a:p>
        </p:txBody>
      </p:sp>
      <p:sp>
        <p:nvSpPr>
          <p:cNvPr id="2" name="Rectangle 1"/>
          <p:cNvSpPr/>
          <p:nvPr/>
        </p:nvSpPr>
        <p:spPr>
          <a:xfrm rot="21364353">
            <a:off x="6073433" y="3650356"/>
            <a:ext cx="20314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BottomDown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cap="none" spc="0" dirty="0" err="1">
                <a:ln w="11430"/>
                <a:solidFill>
                  <a:srgbClr val="FF0000"/>
                </a:solidFill>
              </a:rPr>
              <a:t>Cefepime</a:t>
            </a:r>
            <a:endParaRPr lang="en-US" sz="2800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4060A9DF-41D1-46DA-BD18-4A0A7BEB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2590800"/>
            <a:ext cx="5953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084319" y="5829300"/>
            <a:ext cx="2209321" cy="647700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66045" y="381000"/>
            <a:ext cx="13716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61349" y="2057400"/>
            <a:ext cx="1824672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25245" y="5848272"/>
            <a:ext cx="1562100" cy="647700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19300" y="5829300"/>
            <a:ext cx="1562100" cy="647700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61349" y="1605280"/>
            <a:ext cx="1824671" cy="452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5445" y="1928280"/>
            <a:ext cx="1905000" cy="3152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500" y="1147692"/>
            <a:ext cx="1943100" cy="4038804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52700" y="381000"/>
            <a:ext cx="3200400" cy="685800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2455" y="76200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Bacteriocidal</a:t>
            </a:r>
            <a:r>
              <a:rPr lang="en-US" dirty="0"/>
              <a:t> vs. static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1219200"/>
            <a:ext cx="19812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n-lt"/>
              </a:rPr>
              <a:t>Cell Wall Synthesis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Peptidoglycan-synthesis: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Vanco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Peptidoglycan-cross-link: b-lactams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bg2"/>
                </a:solidFill>
                <a:latin typeface="+mn-lt"/>
              </a:rPr>
              <a:t>Penicillins</a:t>
            </a:r>
            <a:endParaRPr lang="en-US" sz="1100" dirty="0">
              <a:solidFill>
                <a:schemeClr val="bg2"/>
              </a:solidFill>
              <a:latin typeface="+mn-lt"/>
            </a:endParaRP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>
                <a:solidFill>
                  <a:schemeClr val="bg2"/>
                </a:solidFill>
                <a:latin typeface="+mn-lt"/>
              </a:rPr>
              <a:t>Aminopenicillins</a:t>
            </a:r>
            <a:endParaRPr lang="en-US" sz="1000" dirty="0">
              <a:solidFill>
                <a:schemeClr val="bg2"/>
              </a:solidFill>
              <a:latin typeface="+mn-lt"/>
            </a:endParaRP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Anti-staph PCNs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Ext-spectrum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bg2"/>
                </a:solidFill>
                <a:latin typeface="+mn-lt"/>
              </a:rPr>
              <a:t>Cephalosporins</a:t>
            </a:r>
            <a:r>
              <a:rPr lang="en-US" sz="1100" dirty="0">
                <a:solidFill>
                  <a:schemeClr val="bg2"/>
                </a:solidFill>
                <a:latin typeface="+mn-lt"/>
              </a:rPr>
              <a:t> 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First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Second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Third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Fourth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Fifth generation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>
                <a:solidFill>
                  <a:schemeClr val="bg2"/>
                </a:solidFill>
                <a:latin typeface="+mn-lt"/>
              </a:rPr>
              <a:t>Ceph+</a:t>
            </a:r>
            <a:r>
              <a:rPr lang="en-US" sz="1000" dirty="0" err="1">
                <a:solidFill>
                  <a:schemeClr val="bg2"/>
                </a:solidFill>
                <a:latin typeface="Symbol" panose="05050102010706020507" pitchFamily="18" charset="2"/>
              </a:rPr>
              <a:t>b</a:t>
            </a:r>
            <a:r>
              <a:rPr lang="en-US" sz="1000" dirty="0" err="1">
                <a:solidFill>
                  <a:schemeClr val="bg2"/>
                </a:solidFill>
                <a:latin typeface="+mn-lt"/>
              </a:rPr>
              <a:t>-lactamase</a:t>
            </a:r>
            <a:r>
              <a:rPr lang="en-US" sz="1000" dirty="0">
                <a:solidFill>
                  <a:schemeClr val="bg2"/>
                </a:solidFill>
                <a:latin typeface="+mn-lt"/>
              </a:rPr>
              <a:t> inhibitors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2"/>
                </a:solidFill>
                <a:latin typeface="+mn-lt"/>
              </a:rPr>
              <a:t>Carbapenems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628650" lvl="2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dirty="0" err="1">
                <a:solidFill>
                  <a:schemeClr val="bg2"/>
                </a:solidFill>
              </a:rPr>
              <a:t>Carba+</a:t>
            </a:r>
            <a:r>
              <a:rPr lang="en-US" sz="1000" dirty="0" err="1">
                <a:solidFill>
                  <a:schemeClr val="bg2"/>
                </a:solidFill>
                <a:latin typeface="Symbol" panose="05050102010706020507" pitchFamily="18" charset="2"/>
              </a:rPr>
              <a:t>b</a:t>
            </a:r>
            <a:r>
              <a:rPr lang="en-US" sz="1000" dirty="0" err="1">
                <a:solidFill>
                  <a:schemeClr val="bg2"/>
                </a:solidFill>
              </a:rPr>
              <a:t>-lactamase</a:t>
            </a:r>
            <a:r>
              <a:rPr lang="en-US" sz="1000" dirty="0">
                <a:solidFill>
                  <a:schemeClr val="bg2"/>
                </a:solidFill>
              </a:rPr>
              <a:t> inhibitors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2"/>
                </a:solidFill>
                <a:latin typeface="+mn-lt"/>
              </a:rPr>
              <a:t>Monobactam-Aztreonam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66900" y="2133600"/>
            <a:ext cx="1143000" cy="1295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5445" y="2157587"/>
            <a:ext cx="1905000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50S ribosomal subunit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Macrolides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2"/>
                </a:solidFill>
                <a:latin typeface="+mn-lt"/>
              </a:rPr>
              <a:t>Erythromycin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bg2"/>
                </a:solidFill>
                <a:latin typeface="+mn-lt"/>
              </a:rPr>
              <a:t>Azalides</a:t>
            </a:r>
            <a:endParaRPr lang="en-US" sz="11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bg2"/>
                </a:solidFill>
                <a:latin typeface="+mn-lt"/>
              </a:rPr>
              <a:t>Ketolides</a:t>
            </a:r>
            <a:endParaRPr lang="en-US" sz="105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Clindamycin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2425" y="3505200"/>
            <a:ext cx="19050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30S ribosomal subunit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2"/>
                </a:solidFill>
                <a:latin typeface="+mn-lt"/>
              </a:rPr>
              <a:t>Tetracyclines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Minocycline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Doxycycline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Aminoglycosides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Tobramycin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Gentamicin</a:t>
            </a:r>
          </a:p>
          <a:p>
            <a:pPr marL="6286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Amikacin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95862" y="3429000"/>
            <a:ext cx="714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31605" y="3375660"/>
            <a:ext cx="714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5432741" y="3434080"/>
            <a:ext cx="45719" cy="7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13105" y="1596580"/>
            <a:ext cx="170656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Folic Acid Synthesis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Sulfonamides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200" u="sng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n-lt"/>
              </a:rPr>
              <a:t>Folic Acid Synthesis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Trimethoprim/Sulfa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56620" y="5921932"/>
            <a:ext cx="170656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RNA Polymerase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Rifampin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" y="4395962"/>
            <a:ext cx="202692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Cell Membrane Function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2"/>
                </a:solidFill>
                <a:latin typeface="+mn-lt"/>
              </a:rPr>
              <a:t>Daptomycin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bg2"/>
                </a:solidFill>
                <a:latin typeface="+mn-lt"/>
              </a:rPr>
              <a:t>Colistin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67100" y="4758238"/>
            <a:ext cx="76200" cy="11853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78460" y="2662340"/>
            <a:ext cx="2865440" cy="125874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53100" y="4210050"/>
            <a:ext cx="2362200" cy="2857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55600" y="2662340"/>
            <a:ext cx="0" cy="71332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38300" y="4352925"/>
            <a:ext cx="914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66045" y="5921932"/>
            <a:ext cx="2026920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DNA Synthesis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Fluoroquinolones</a:t>
            </a:r>
          </a:p>
          <a:p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47921" y="4993728"/>
            <a:ext cx="76200" cy="83557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85746" y="5899072"/>
            <a:ext cx="2207895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u="sng" dirty="0">
                <a:solidFill>
                  <a:schemeClr val="bg2"/>
                </a:solidFill>
                <a:latin typeface="+mj-lt"/>
              </a:rPr>
              <a:t>DNA integrity (free radicals)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Metronidazole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Bacteriocidal</a:t>
            </a:r>
            <a:r>
              <a:rPr lang="en-US" dirty="0"/>
              <a:t> vs. static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Bacteriocidal</a:t>
            </a:r>
            <a:r>
              <a:rPr lang="en-US" dirty="0"/>
              <a:t> drugs – use in:</a:t>
            </a:r>
          </a:p>
          <a:p>
            <a:pPr lvl="1"/>
            <a:r>
              <a:rPr lang="en-US" dirty="0"/>
              <a:t>Neutropenia, severely compromised immune system</a:t>
            </a:r>
          </a:p>
          <a:p>
            <a:pPr lvl="1"/>
            <a:r>
              <a:rPr lang="en-US" dirty="0"/>
              <a:t>Life-threatening infections (bacteremia, endocarditis, meningitis, brain abscess)</a:t>
            </a:r>
          </a:p>
        </p:txBody>
      </p:sp>
    </p:spTree>
    <p:extLst>
      <p:ext uri="{BB962C8B-B14F-4D97-AF65-F5344CB8AC3E}">
        <p14:creationId xmlns:p14="http://schemas.microsoft.com/office/powerpoint/2010/main" val="2140579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CC: fever</a:t>
            </a:r>
          </a:p>
          <a:p>
            <a:pPr>
              <a:defRPr/>
            </a:pPr>
            <a:r>
              <a:rPr lang="en-US" dirty="0"/>
              <a:t>A 22-year-old male sustained polytrauma from MVA including multiple broken bones, closed head injury and chest contusions.  He has been in ICU for 25 days with fever of 38-39°C x 6 days</a:t>
            </a:r>
          </a:p>
          <a:p>
            <a:pPr lvl="1">
              <a:defRPr/>
            </a:pPr>
            <a:r>
              <a:rPr lang="en-US" dirty="0"/>
              <a:t>4 days ago he was started on daptomycin for suspected central line infection</a:t>
            </a:r>
          </a:p>
          <a:p>
            <a:pPr lvl="1">
              <a:defRPr/>
            </a:pPr>
            <a:r>
              <a:rPr lang="en-US" dirty="0"/>
              <a:t>2 days ago Cefepime &amp; levofloxacin were added for possible health-care acquired pneumonia</a:t>
            </a:r>
          </a:p>
        </p:txBody>
      </p:sp>
    </p:spTree>
    <p:extLst>
      <p:ext uri="{BB962C8B-B14F-4D97-AF65-F5344CB8AC3E}">
        <p14:creationId xmlns:p14="http://schemas.microsoft.com/office/powerpoint/2010/main" val="140045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Despite this addition, over the past 24 hours he has developed increased WBC from 13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17K, hypotension requiring Norepinephrine, increased sputum production and diffuse muscle aches.</a:t>
            </a:r>
          </a:p>
          <a:p>
            <a:pPr lvl="2" eaLnBrk="1" hangingPunct="1">
              <a:defRPr/>
            </a:pPr>
            <a:r>
              <a:rPr lang="en-US" dirty="0"/>
              <a:t>Why might he </a:t>
            </a:r>
            <a:r>
              <a:rPr lang="en-US" i="1" dirty="0"/>
              <a:t>now</a:t>
            </a:r>
            <a:r>
              <a:rPr lang="en-US" dirty="0"/>
              <a:t> be developing septic shock?</a:t>
            </a:r>
          </a:p>
          <a:p>
            <a:pPr lvl="2" eaLnBrk="1" hangingPunct="1">
              <a:defRPr/>
            </a:pPr>
            <a:r>
              <a:rPr lang="en-US" dirty="0"/>
              <a:t>What organisms are not covered by his current regimen?</a:t>
            </a:r>
          </a:p>
          <a:p>
            <a:pPr lvl="2" eaLnBrk="1" hangingPunct="1">
              <a:defRPr/>
            </a:pPr>
            <a:r>
              <a:rPr lang="en-US" dirty="0"/>
              <a:t>What would you consider changing?</a:t>
            </a:r>
          </a:p>
          <a:p>
            <a:pPr lvl="2" eaLnBrk="1" hangingPunct="1">
              <a:defRPr/>
            </a:pPr>
            <a:r>
              <a:rPr lang="en-US" dirty="0"/>
              <a:t>Could he be having an adverse antibiotic reaction?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Blip>
                <a:blip/>
              </a:buBlip>
              <a:defRPr/>
            </a:pPr>
            <a:endParaRPr lang="en-US" dirty="0"/>
          </a:p>
          <a:p>
            <a:pPr eaLnBrk="1" hangingPunct="1">
              <a:buFont typeface="Wingdings" pitchFamily="2" charset="2"/>
              <a:buBlip>
                <a:blip/>
              </a:buBlip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78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Daptomycin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Lipopeptide</a:t>
            </a:r>
            <a:r>
              <a:rPr lang="en-US" sz="2400" dirty="0"/>
              <a:t>; active only for gram positive bacteria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Staph (including MRSA), Strep (also including VRE – </a:t>
            </a:r>
            <a:r>
              <a:rPr lang="en-US" sz="2000" i="1" dirty="0"/>
              <a:t>E. </a:t>
            </a:r>
            <a:r>
              <a:rPr lang="en-US" sz="2000" i="1" dirty="0" err="1"/>
              <a:t>faecalis</a:t>
            </a:r>
            <a:r>
              <a:rPr lang="en-US" sz="2000" dirty="0"/>
              <a:t>, </a:t>
            </a:r>
            <a:r>
              <a:rPr lang="en-US" sz="2000" i="1" dirty="0"/>
              <a:t>E. </a:t>
            </a:r>
            <a:r>
              <a:rPr lang="en-US" sz="2000" i="1" dirty="0" err="1"/>
              <a:t>faecium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Gram positive anaerobes – </a:t>
            </a:r>
            <a:r>
              <a:rPr lang="en-US" sz="2000" i="1" dirty="0" err="1"/>
              <a:t>Peptostreptococcus</a:t>
            </a:r>
            <a:endParaRPr lang="en-US" sz="20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Bactericidal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Indicated for bacteremia and right sided endocarditis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Not indicated for pneumonia…</a:t>
            </a:r>
            <a:r>
              <a:rPr lang="en-US" sz="2400" i="1" dirty="0"/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Increase in serum creatinine phosphokinase (CPK) and may cause myalgias, myopathy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Given once daily to reduce muscle toxicity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Need close monitoring of CPK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7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 Is this patient’s condition an infection?</a:t>
            </a:r>
          </a:p>
          <a:p>
            <a:pPr>
              <a:buNone/>
            </a:pPr>
            <a:r>
              <a:rPr lang="en-US" dirty="0"/>
              <a:t>2) What is your differential diagnosis? </a:t>
            </a:r>
          </a:p>
          <a:p>
            <a:pPr>
              <a:buNone/>
            </a:pPr>
            <a:r>
              <a:rPr lang="en-US" dirty="0"/>
              <a:t>3) Does this patient need antibiotics?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dirty="0"/>
              <a:t>Create a differential diagnosis for an infection using pathogen type…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74520" y="5181600"/>
            <a:ext cx="1828800" cy="990600"/>
          </a:xfrm>
          <a:prstGeom prst="rect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Bacteria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703320" y="5181600"/>
            <a:ext cx="1371600" cy="990600"/>
          </a:xfrm>
          <a:prstGeom prst="rect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2"/>
                </a:solidFill>
              </a:rPr>
              <a:t>Virus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67300" y="5181600"/>
            <a:ext cx="1600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Fungus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59880" y="5181600"/>
            <a:ext cx="1752600" cy="990600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Parasit</a:t>
            </a:r>
            <a:r>
              <a:rPr lang="en-US" sz="2800" b="1" dirty="0">
                <a:solidFill>
                  <a:schemeClr val="bg2"/>
                </a:solidFill>
              </a:rPr>
              <a:t>e</a:t>
            </a:r>
            <a:r>
              <a:rPr lang="en-US" sz="28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48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Vancomycin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Glycopeptide</a:t>
            </a:r>
            <a:r>
              <a:rPr lang="en-US" dirty="0"/>
              <a:t>; no gram-negative coverage</a:t>
            </a:r>
          </a:p>
          <a:p>
            <a:r>
              <a:rPr lang="en-US" dirty="0"/>
              <a:t>Gram-positives</a:t>
            </a:r>
          </a:p>
          <a:p>
            <a:pPr lvl="1"/>
            <a:r>
              <a:rPr lang="en-US" dirty="0"/>
              <a:t>MSSA, MRSA, </a:t>
            </a:r>
            <a:r>
              <a:rPr lang="en-US" dirty="0" err="1"/>
              <a:t>CoNS</a:t>
            </a:r>
            <a:endParaRPr lang="en-US" dirty="0"/>
          </a:p>
          <a:p>
            <a:pPr lvl="1"/>
            <a:r>
              <a:rPr lang="en-US" i="1" dirty="0"/>
              <a:t>S. pneumoniae</a:t>
            </a:r>
            <a:r>
              <a:rPr lang="en-US" dirty="0"/>
              <a:t>, groups A, B, C, D strep, Enterococcus</a:t>
            </a:r>
          </a:p>
          <a:p>
            <a:pPr lvl="1"/>
            <a:r>
              <a:rPr lang="en-US" dirty="0" err="1"/>
              <a:t>Corynebacterium</a:t>
            </a:r>
            <a:r>
              <a:rPr lang="en-US" dirty="0"/>
              <a:t>, Bacillus, Listeria, </a:t>
            </a:r>
            <a:r>
              <a:rPr lang="en-US" dirty="0" err="1"/>
              <a:t>Actinomyces</a:t>
            </a:r>
            <a:endParaRPr lang="en-US" dirty="0"/>
          </a:p>
          <a:p>
            <a:pPr lvl="1"/>
            <a:r>
              <a:rPr lang="en-US" i="1" dirty="0"/>
              <a:t>C. difficile </a:t>
            </a:r>
            <a:r>
              <a:rPr lang="en-US" dirty="0"/>
              <a:t>(if given orally)</a:t>
            </a:r>
          </a:p>
          <a:p>
            <a:r>
              <a:rPr lang="en-US" dirty="0"/>
              <a:t>Side effects:</a:t>
            </a:r>
          </a:p>
          <a:p>
            <a:pPr lvl="1"/>
            <a:r>
              <a:rPr lang="en-US" dirty="0"/>
              <a:t>Red man syndrome (not an allergy – is due to histamine release), phlebitis</a:t>
            </a:r>
          </a:p>
          <a:p>
            <a:pPr lvl="1"/>
            <a:r>
              <a:rPr lang="en-US" dirty="0"/>
              <a:t>Nephrotoxicity – monitor drug levels to adjust dosing</a:t>
            </a:r>
          </a:p>
        </p:txBody>
      </p:sp>
    </p:spTree>
    <p:extLst>
      <p:ext uri="{BB962C8B-B14F-4D97-AF65-F5344CB8AC3E}">
        <p14:creationId xmlns:p14="http://schemas.microsoft.com/office/powerpoint/2010/main" val="1594422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 4,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His sputum gram stain shows gram positive cocci in clusters</a:t>
            </a:r>
          </a:p>
          <a:p>
            <a:pPr>
              <a:defRPr/>
            </a:pPr>
            <a:r>
              <a:rPr lang="en-US" dirty="0"/>
              <a:t>You stop </a:t>
            </a:r>
            <a:r>
              <a:rPr lang="en-US" dirty="0" err="1"/>
              <a:t>Daptomycin</a:t>
            </a:r>
            <a:r>
              <a:rPr lang="en-US" dirty="0"/>
              <a:t> and switch to Vancomycin while awaiting cultures</a:t>
            </a:r>
          </a:p>
          <a:p>
            <a:pPr>
              <a:defRPr/>
            </a:pPr>
            <a:r>
              <a:rPr lang="en-US" dirty="0"/>
              <a:t>Sputum grows MRSA and you discontinue the </a:t>
            </a:r>
            <a:r>
              <a:rPr lang="en-US" dirty="0" err="1"/>
              <a:t>Cefepime</a:t>
            </a:r>
            <a:r>
              <a:rPr lang="en-US" dirty="0"/>
              <a:t> and levofloxacin</a:t>
            </a:r>
          </a:p>
          <a:p>
            <a:pPr>
              <a:defRPr/>
            </a:pPr>
            <a:r>
              <a:rPr lang="en-US" dirty="0"/>
              <a:t>Over the next 48 hours he develops acute kidney injury </a:t>
            </a:r>
          </a:p>
          <a:p>
            <a:pPr>
              <a:defRPr/>
            </a:pPr>
            <a:r>
              <a:rPr lang="en-US" dirty="0"/>
              <a:t>What other agent may be useful in this case?</a:t>
            </a:r>
          </a:p>
        </p:txBody>
      </p:sp>
    </p:spTree>
    <p:extLst>
      <p:ext uri="{BB962C8B-B14F-4D97-AF65-F5344CB8AC3E}">
        <p14:creationId xmlns:p14="http://schemas.microsoft.com/office/powerpoint/2010/main" val="2337712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Linezolid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/>
              <a:t>Oxazolidinone; no gram negative coverage</a:t>
            </a:r>
          </a:p>
          <a:p>
            <a:pPr>
              <a:defRPr/>
            </a:pPr>
            <a:r>
              <a:rPr lang="en-US" sz="3600" dirty="0"/>
              <a:t>Gram positive</a:t>
            </a:r>
          </a:p>
          <a:p>
            <a:pPr lvl="1">
              <a:defRPr/>
            </a:pPr>
            <a:r>
              <a:rPr lang="en-US" sz="2400" dirty="0"/>
              <a:t>MRSA, </a:t>
            </a:r>
            <a:r>
              <a:rPr lang="en-US" sz="2400" dirty="0" err="1"/>
              <a:t>CoNS</a:t>
            </a:r>
            <a:r>
              <a:rPr lang="en-US" sz="2400" dirty="0"/>
              <a:t>, drug resistant </a:t>
            </a:r>
            <a:r>
              <a:rPr lang="en-US" sz="2400" i="1" dirty="0"/>
              <a:t>Streptococcus pneumoniae </a:t>
            </a:r>
            <a:r>
              <a:rPr lang="en-US" sz="2400" dirty="0"/>
              <a:t>(DRSP), VRE (</a:t>
            </a:r>
            <a:r>
              <a:rPr lang="en-US" sz="2400" i="1" dirty="0"/>
              <a:t>E. </a:t>
            </a:r>
            <a:r>
              <a:rPr lang="en-US" sz="2400" i="1" dirty="0" err="1"/>
              <a:t>faecalis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E. </a:t>
            </a:r>
            <a:r>
              <a:rPr lang="en-US" sz="2400" i="1" dirty="0" err="1"/>
              <a:t>faecium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3300" dirty="0"/>
              <a:t>Bacteriostatic</a:t>
            </a:r>
          </a:p>
          <a:p>
            <a:pPr>
              <a:defRPr/>
            </a:pPr>
            <a:r>
              <a:rPr lang="en-US" sz="3300" dirty="0"/>
              <a:t>Reactions:</a:t>
            </a:r>
          </a:p>
          <a:p>
            <a:pPr lvl="1">
              <a:defRPr/>
            </a:pPr>
            <a:r>
              <a:rPr lang="en-US" sz="2900" dirty="0" err="1"/>
              <a:t>Cytopenias</a:t>
            </a:r>
            <a:r>
              <a:rPr lang="en-US" sz="2900" dirty="0"/>
              <a:t> </a:t>
            </a:r>
          </a:p>
          <a:p>
            <a:pPr lvl="1">
              <a:defRPr/>
            </a:pPr>
            <a:r>
              <a:rPr lang="en-US" sz="2900" dirty="0"/>
              <a:t>Optic neuropathy (particularly if used &gt; 2 </a:t>
            </a:r>
            <a:r>
              <a:rPr lang="en-US" sz="2900" dirty="0" err="1"/>
              <a:t>wks</a:t>
            </a:r>
            <a:r>
              <a:rPr lang="en-US" sz="2900" dirty="0"/>
              <a:t>)</a:t>
            </a:r>
          </a:p>
          <a:p>
            <a:pPr lvl="1">
              <a:defRPr/>
            </a:pPr>
            <a:r>
              <a:rPr lang="en-US" sz="2900" dirty="0"/>
              <a:t>Price tag shock</a:t>
            </a:r>
          </a:p>
          <a:p>
            <a:pPr lvl="1" eaLnBrk="1" hangingPunct="1">
              <a:buFont typeface="Wingdings" pitchFamily="2" charset="2"/>
              <a:buBlip>
                <a:blip/>
              </a:buBlip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590310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Clinical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if instead, the sputum was growing </a:t>
            </a:r>
            <a:r>
              <a:rPr lang="en-US" i="1" dirty="0"/>
              <a:t>Pseudomonas aeruginosa?</a:t>
            </a:r>
          </a:p>
          <a:p>
            <a:pPr>
              <a:defRPr/>
            </a:pPr>
            <a:r>
              <a:rPr lang="en-US" dirty="0"/>
              <a:t>What treatment options do you have?</a:t>
            </a: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susceptibility ex. PSAE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A75A78-0F60-40A0-B9CD-F81EE4CE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41208"/>
            <a:ext cx="8763000" cy="540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506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 your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Adjust any coverage based on susceptibilities</a:t>
            </a:r>
          </a:p>
          <a:p>
            <a:pPr lvl="1">
              <a:defRPr/>
            </a:pPr>
            <a:r>
              <a:rPr lang="en-US" i="1" dirty="0"/>
              <a:t>Did you identify a resistant pathogen?</a:t>
            </a:r>
          </a:p>
          <a:p>
            <a:pPr>
              <a:defRPr/>
            </a:pPr>
            <a:r>
              <a:rPr lang="en-US" dirty="0"/>
              <a:t>Safety profile &amp; cost</a:t>
            </a:r>
          </a:p>
          <a:p>
            <a:pPr lvl="1">
              <a:defRPr/>
            </a:pPr>
            <a:r>
              <a:rPr lang="en-US" i="1" dirty="0"/>
              <a:t>Would you choose levofloxacin or tobramycin?</a:t>
            </a:r>
          </a:p>
          <a:p>
            <a:pPr>
              <a:defRPr/>
            </a:pPr>
            <a:r>
              <a:rPr lang="en-US" dirty="0"/>
              <a:t>Narrow your coverage</a:t>
            </a:r>
          </a:p>
          <a:p>
            <a:pPr lvl="1">
              <a:defRPr/>
            </a:pPr>
            <a:r>
              <a:rPr lang="en-US" i="1" dirty="0"/>
              <a:t>If he would have been started on Vancomycin, </a:t>
            </a:r>
            <a:r>
              <a:rPr lang="en-US" i="1" dirty="0" err="1"/>
              <a:t>cefepime</a:t>
            </a:r>
            <a:r>
              <a:rPr lang="en-US" i="1" dirty="0"/>
              <a:t> and tobramycin for HAP, could we stop any of the agents OR change a broad-spectrum agent to a narrower spectrum agent?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Aminoglycosides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Tobramycin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Most potent for </a:t>
            </a:r>
            <a:r>
              <a:rPr lang="en-US" sz="2400" i="1" dirty="0"/>
              <a:t>Pseudomonas aeruginosa</a:t>
            </a:r>
            <a:endParaRPr lang="en-US" sz="28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Gentamicin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Most commonly used of this class for GNR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Used for synergy in Enterococcus bacterial endocarditis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Amikacin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likely for resistance to occur from inactivating enzymes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Useful also for mycobacterial infection</a:t>
            </a:r>
          </a:p>
          <a:p>
            <a:r>
              <a:rPr lang="en-US" sz="2800" dirty="0"/>
              <a:t>Dosing: </a:t>
            </a:r>
          </a:p>
          <a:p>
            <a:pPr lvl="1"/>
            <a:r>
              <a:rPr lang="en-US" sz="2400" dirty="0"/>
              <a:t>Hartford nomogram (use a reference)</a:t>
            </a:r>
          </a:p>
          <a:p>
            <a:pPr lvl="1"/>
            <a:r>
              <a:rPr lang="en-US" sz="2400" dirty="0"/>
              <a:t>Extended interval (</a:t>
            </a:r>
            <a:r>
              <a:rPr lang="en-US" sz="2400" dirty="0" err="1"/>
              <a:t>Zaske</a:t>
            </a:r>
            <a:r>
              <a:rPr lang="en-US" sz="2400" dirty="0"/>
              <a:t> kinetics – use a reference)</a:t>
            </a:r>
          </a:p>
        </p:txBody>
      </p:sp>
    </p:spTree>
    <p:extLst>
      <p:ext uri="{BB962C8B-B14F-4D97-AF65-F5344CB8AC3E}">
        <p14:creationId xmlns:p14="http://schemas.microsoft.com/office/powerpoint/2010/main" val="580940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1EDDA-FCE3-460A-A589-161FB148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" y="557530"/>
            <a:ext cx="1016116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69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Aminoglycosides vs. quinolones when concerned about PSAE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33600"/>
            <a:ext cx="4543425" cy="3992564"/>
          </a:xfrm>
        </p:spPr>
        <p:txBody>
          <a:bodyPr/>
          <a:lstStyle/>
          <a:p>
            <a:pPr>
              <a:defRPr/>
            </a:pPr>
            <a:r>
              <a:rPr lang="en-US" dirty="0"/>
              <a:t>Benefits of quinolones:</a:t>
            </a:r>
          </a:p>
          <a:p>
            <a:pPr lvl="1" eaLnBrk="1" hangingPunct="1">
              <a:defRPr/>
            </a:pPr>
            <a:r>
              <a:rPr lang="en-US" dirty="0"/>
              <a:t>Less </a:t>
            </a:r>
            <a:r>
              <a:rPr lang="en-US" dirty="0" err="1"/>
              <a:t>oto</a:t>
            </a:r>
            <a:r>
              <a:rPr lang="en-US" dirty="0"/>
              <a:t> and nephrotoxicity</a:t>
            </a:r>
          </a:p>
          <a:p>
            <a:pPr lvl="1" eaLnBrk="1" hangingPunct="1">
              <a:defRPr/>
            </a:pPr>
            <a:r>
              <a:rPr lang="en-US" dirty="0"/>
              <a:t>No need to monitor levels</a:t>
            </a:r>
          </a:p>
          <a:p>
            <a:pPr lvl="1" eaLnBrk="1" hangingPunct="1">
              <a:defRPr/>
            </a:pPr>
            <a:r>
              <a:rPr lang="en-US" dirty="0"/>
              <a:t>Can start or convert to oral 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4648200" cy="3992564"/>
          </a:xfrm>
        </p:spPr>
        <p:txBody>
          <a:bodyPr/>
          <a:lstStyle/>
          <a:p>
            <a:pPr>
              <a:defRPr/>
            </a:pPr>
            <a:r>
              <a:rPr lang="en-US" dirty="0"/>
              <a:t>Benefits of aminoglycosides:</a:t>
            </a:r>
          </a:p>
          <a:p>
            <a:pPr lvl="1" eaLnBrk="1" hangingPunct="1">
              <a:defRPr/>
            </a:pPr>
            <a:r>
              <a:rPr lang="en-US" dirty="0"/>
              <a:t>More potent for PSAE by 15-20% - less likely acquired resistance</a:t>
            </a:r>
          </a:p>
          <a:p>
            <a:pPr lvl="1" eaLnBrk="1" hangingPunct="1">
              <a:defRPr/>
            </a:pPr>
            <a:r>
              <a:rPr lang="en-US" dirty="0"/>
              <a:t>Usually broader coverage for health-care acquired (resistant) organisms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4CC8-47D5-4679-B210-7434328A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an antibiogram and how can it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99433-A77C-4966-A847-8913E21F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Hospital antibiogram is a summary of antimicrobial susceptibilities of local bacterial isolates submitted to the hospital's clinical microbiology laboratory in a given time period</a:t>
            </a:r>
          </a:p>
          <a:p>
            <a:r>
              <a:rPr lang="en-US" sz="2400" dirty="0"/>
              <a:t>They can be used by clinicians to assess local susceptibility rates, to aid in selecting empiric antibiotic therapy, and to monitor resistance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2371B-037B-4918-91F0-17E5F09A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38600"/>
            <a:ext cx="6270012" cy="26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767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Classes of Antibiotics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71501" y="1295400"/>
            <a:ext cx="4508502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Aminoglycosides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Beta-lactams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Penicillins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Aminopenicillins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Ureidopenicillins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Cephalosporins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First generation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Second generation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Third generation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Fourth generation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/>
              <a:t>Fifth generation</a:t>
            </a:r>
          </a:p>
          <a:p>
            <a:pPr lvl="3">
              <a:lnSpc>
                <a:spcPct val="80000"/>
              </a:lnSpc>
              <a:buBlip>
                <a:blip/>
              </a:buBlip>
              <a:defRPr/>
            </a:pPr>
            <a:r>
              <a:rPr lang="en-US" sz="1000" dirty="0" err="1"/>
              <a:t>Ceftolozane</a:t>
            </a:r>
            <a:r>
              <a:rPr lang="en-US" sz="1000" dirty="0"/>
              <a:t>-tazobactam</a:t>
            </a:r>
          </a:p>
          <a:p>
            <a:pPr lvl="3">
              <a:lnSpc>
                <a:spcPct val="80000"/>
              </a:lnSpc>
              <a:buBlip>
                <a:blip/>
              </a:buBlip>
              <a:defRPr/>
            </a:pPr>
            <a:r>
              <a:rPr lang="en-US" sz="1000" dirty="0"/>
              <a:t>Ceftazidime-avibactam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400" dirty="0" err="1"/>
              <a:t>Cefiderocol</a:t>
            </a:r>
            <a:endParaRPr lang="en-US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Carbapenems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Monobactams-Aztreonam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Folate antagonists/sulfonamides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 err="1"/>
              <a:t>Lincosamides</a:t>
            </a:r>
            <a:r>
              <a:rPr lang="en-US" sz="1800" dirty="0"/>
              <a:t> –Clindamycin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Polymyxins-Colistin/polymyxin B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endParaRPr lang="en-US" sz="2000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211235" y="1295400"/>
            <a:ext cx="4351865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Macrolides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Erythromycin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Azalides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 err="1"/>
              <a:t>Tetracyclines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Chloramphenicol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Metronidazole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Fidaxomicin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Fluoroquinolones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Pleuromutilin: Lefamulin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Nitrofurantoin/</a:t>
            </a:r>
            <a:r>
              <a:rPr lang="en-US" sz="1800" dirty="0" err="1"/>
              <a:t>fosfomycin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 err="1"/>
              <a:t>Glycopeptides</a:t>
            </a:r>
            <a:r>
              <a:rPr lang="en-US" sz="1800" dirty="0"/>
              <a:t>/ Lipoglycopeptides -Vancomycin, Telavancin, Dalbavancin, </a:t>
            </a:r>
            <a:r>
              <a:rPr lang="en-US" sz="1800" dirty="0" err="1"/>
              <a:t>Oritavancin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Streptogramins-Quinupristin/dalfopristin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Oxazolidinone –Linezolid, Tedizolid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/>
              </a:buBlip>
              <a:defRPr/>
            </a:pPr>
            <a:r>
              <a:rPr lang="en-US" sz="1800" dirty="0"/>
              <a:t>Cyclic lipopeptide- Daptomycin</a:t>
            </a:r>
          </a:p>
        </p:txBody>
      </p:sp>
    </p:spTree>
    <p:extLst>
      <p:ext uri="{BB962C8B-B14F-4D97-AF65-F5344CB8AC3E}">
        <p14:creationId xmlns:p14="http://schemas.microsoft.com/office/powerpoint/2010/main" val="428831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81-year-old diabetic female presents to her PCP via her daughter with urinary frequency, fever of 101°F x 2 days and confusion</a:t>
            </a:r>
          </a:p>
          <a:p>
            <a:pPr lvl="1">
              <a:defRPr/>
            </a:pPr>
            <a:r>
              <a:rPr lang="en-US" dirty="0"/>
              <a:t>She appears ill, is </a:t>
            </a:r>
            <a:r>
              <a:rPr lang="en-US" dirty="0" err="1"/>
              <a:t>tachycardic</a:t>
            </a:r>
            <a:r>
              <a:rPr lang="en-US" dirty="0"/>
              <a:t> at 110 BPM and is admitted </a:t>
            </a:r>
          </a:p>
          <a:p>
            <a:pPr lvl="1">
              <a:defRPr/>
            </a:pPr>
            <a:r>
              <a:rPr lang="en-US" dirty="0"/>
              <a:t>A UA demonstrates pyuria and a serum WBC is 13k  </a:t>
            </a:r>
          </a:p>
          <a:p>
            <a:pPr lvl="1">
              <a:defRPr/>
            </a:pPr>
            <a:r>
              <a:rPr lang="en-US" dirty="0"/>
              <a:t>Blood cultures are drawn, a urine culture is 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556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What antibiotic will you start empirically?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Review some steps you would consider in your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1B2A6FF-258D-47C4-B52A-6777EE3F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" y="1371600"/>
            <a:ext cx="10209129" cy="53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5, culture result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0" y="4191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/>
              </a:rPr>
              <a:t>Can we switch to PCN G?</a:t>
            </a:r>
          </a:p>
        </p:txBody>
      </p:sp>
    </p:spTree>
    <p:extLst>
      <p:ext uri="{BB962C8B-B14F-4D97-AF65-F5344CB8AC3E}">
        <p14:creationId xmlns:p14="http://schemas.microsoft.com/office/powerpoint/2010/main" val="12084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the basics – interpret susceptibility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Kirby </a:t>
            </a:r>
            <a:r>
              <a:rPr lang="en-US" sz="2800" dirty="0" err="1"/>
              <a:t>bauer</a:t>
            </a:r>
            <a:r>
              <a:rPr lang="en-US" sz="2800" dirty="0"/>
              <a:t>:  (disk diffusion antibiotic sensitivity testing) uses </a:t>
            </a:r>
            <a:r>
              <a:rPr lang="en-US" sz="2800" dirty="0" err="1"/>
              <a:t>antibx</a:t>
            </a:r>
            <a:r>
              <a:rPr lang="en-US" sz="2800" dirty="0"/>
              <a:t>-impregnated wafers to test whether bacteria are susceptible to specific antibiotics </a:t>
            </a:r>
            <a:r>
              <a:rPr lang="en-US" sz="2800" i="1" dirty="0"/>
              <a:t>(does not give MIC (S/IS/R)</a:t>
            </a:r>
          </a:p>
          <a:p>
            <a:r>
              <a:rPr lang="en-US" sz="2800" dirty="0" err="1"/>
              <a:t>Etest</a:t>
            </a:r>
            <a:r>
              <a:rPr lang="en-US" sz="2800" dirty="0"/>
              <a:t>:  provides Minimum Inhibitory Concentrations (MICs) for slow-growing organisms and those not usually tested by automated methods </a:t>
            </a:r>
          </a:p>
          <a:p>
            <a:r>
              <a:rPr lang="en-US" sz="2800" dirty="0"/>
              <a:t>Minimum Inhibitory Concentrations (MICs):  how we usually determine if an organism is “susceptible” to an antibiotic </a:t>
            </a:r>
            <a:r>
              <a:rPr lang="en-US" sz="2800" i="1" dirty="0"/>
              <a:t>(micro broth dilution)</a:t>
            </a:r>
          </a:p>
          <a:p>
            <a:pPr lvl="1"/>
            <a:r>
              <a:rPr lang="en-US" sz="2400" dirty="0"/>
              <a:t>Mix standard concentration of organism with increasing antibiotic concentration in a test tube or on a plate</a:t>
            </a:r>
          </a:p>
        </p:txBody>
      </p:sp>
    </p:spTree>
    <p:extLst>
      <p:ext uri="{BB962C8B-B14F-4D97-AF65-F5344CB8AC3E}">
        <p14:creationId xmlns:p14="http://schemas.microsoft.com/office/powerpoint/2010/main" val="56344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480087" y="30479"/>
            <a:ext cx="2772373" cy="2629059"/>
            <a:chOff x="1065" y="334"/>
            <a:chExt cx="3629" cy="3652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37" y="504"/>
              <a:ext cx="3455" cy="3455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41567"/>
                </a:clrFrom>
                <a:clrTo>
                  <a:srgbClr val="04156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5" y="334"/>
              <a:ext cx="3629" cy="3652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659539"/>
            <a:ext cx="7277100" cy="419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7467600" y="5410200"/>
            <a:ext cx="28194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Best method = MIC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224520" y="815682"/>
            <a:ext cx="1679529" cy="105865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test  = Measure here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549524"/>
            <a:ext cx="28194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Disc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diffusion method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51040" y="1625600"/>
            <a:ext cx="1524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37422" y="3352800"/>
            <a:ext cx="1139678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kirby bauer 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1"/>
            <a:ext cx="4909186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91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9258300" cy="4525963"/>
          </a:xfrm>
        </p:spPr>
        <p:txBody>
          <a:bodyPr>
            <a:normAutofit/>
          </a:bodyPr>
          <a:lstStyle/>
          <a:p>
            <a:r>
              <a:rPr lang="en-US" dirty="0"/>
              <a:t>Blood cultures starting hospital day 3 are negative</a:t>
            </a:r>
          </a:p>
          <a:p>
            <a:r>
              <a:rPr lang="en-US" dirty="0"/>
              <a:t>After volume resuscitation and on day 4 of hospitalization her delirium is significantly improved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733246"/>
              </p:ext>
            </p:extLst>
          </p:nvPr>
        </p:nvGraphicFramePr>
        <p:xfrm>
          <a:off x="342900" y="4191000"/>
          <a:ext cx="9791698" cy="1648612"/>
        </p:xfrm>
        <a:graphic>
          <a:graphicData uri="http://schemas.openxmlformats.org/drawingml/2006/table">
            <a:tbl>
              <a:tblPr/>
              <a:tblGrid>
                <a:gridCol w="290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7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165" marR="361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5" marR="3616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5" marR="3616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PCN G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highly susceptible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 agalactiae 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 = 0.19)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165" marR="3616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0.12-0.5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intermediate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165" marR="3616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&gt;0.5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resistant        </a:t>
                      </a:r>
                    </a:p>
                  </a:txBody>
                  <a:tcPr marL="36165" marR="3616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54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724400"/>
          </a:xfrm>
        </p:spPr>
        <p:txBody>
          <a:bodyPr>
            <a:normAutofit/>
          </a:bodyPr>
          <a:lstStyle/>
          <a:p>
            <a:r>
              <a:rPr lang="en-US" dirty="0"/>
              <a:t>Recognition: does the patient need an antibiotic?</a:t>
            </a:r>
          </a:p>
          <a:p>
            <a:r>
              <a:rPr lang="en-US" dirty="0"/>
              <a:t>How do we choose?</a:t>
            </a:r>
          </a:p>
          <a:p>
            <a:pPr lvl="1"/>
            <a:r>
              <a:rPr lang="en-US" dirty="0"/>
              <a:t>Consider spectrum, tissue penetration, resistance, safety, </a:t>
            </a:r>
            <a:r>
              <a:rPr lang="en-US" dirty="0" err="1"/>
              <a:t>bacteriocidal</a:t>
            </a:r>
            <a:r>
              <a:rPr lang="en-US" dirty="0"/>
              <a:t> vs. static</a:t>
            </a:r>
          </a:p>
          <a:p>
            <a:r>
              <a:rPr lang="en-US" dirty="0"/>
              <a:t>Common antibiotic classes</a:t>
            </a:r>
          </a:p>
          <a:p>
            <a:pPr lvl="1"/>
            <a:r>
              <a:rPr lang="en-US" dirty="0"/>
              <a:t>Keep in mind coverage for common classes: </a:t>
            </a:r>
            <a:r>
              <a:rPr lang="en-US" dirty="0" err="1"/>
              <a:t>penicillins</a:t>
            </a:r>
            <a:r>
              <a:rPr lang="en-US" dirty="0"/>
              <a:t>, </a:t>
            </a:r>
            <a:r>
              <a:rPr lang="en-US" dirty="0" err="1"/>
              <a:t>cephalosporins</a:t>
            </a:r>
            <a:r>
              <a:rPr lang="en-US" dirty="0"/>
              <a:t>, aminoglycosides, quinolones</a:t>
            </a:r>
          </a:p>
          <a:p>
            <a:r>
              <a:rPr lang="en-US" dirty="0"/>
              <a:t>Understand how to interpret susceptibility (don’t forget to keep in context of the clinical case)</a:t>
            </a:r>
          </a:p>
        </p:txBody>
      </p:sp>
    </p:spTree>
    <p:extLst>
      <p:ext uri="{BB962C8B-B14F-4D97-AF65-F5344CB8AC3E}">
        <p14:creationId xmlns:p14="http://schemas.microsoft.com/office/powerpoint/2010/main" val="456558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33400"/>
            <a:ext cx="7315200" cy="641412"/>
          </a:xfrm>
        </p:spPr>
        <p:txBody>
          <a:bodyPr>
            <a:noAutofit/>
          </a:bodyPr>
          <a:lstStyle/>
          <a:p>
            <a:r>
              <a:rPr lang="en-US" sz="3200" dirty="0"/>
              <a:t>Individual Readiness Assessment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500" y="1520712"/>
            <a:ext cx="5410200" cy="4648200"/>
          </a:xfrm>
        </p:spPr>
        <p:txBody>
          <a:bodyPr>
            <a:normAutofit fontScale="70000" lnSpcReduction="20000"/>
          </a:bodyPr>
          <a:lstStyle/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A patient presents with mild non-purulent cellulitis of the left leg. What oral antibiotic do you recommend?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A patient presents with moderately severe purulent cellulitis and associated abscess of the thigh. What IV antibiotic do you recommend?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A patient is admitted with community-acquired pneumonia to a floor bed. What pathogens are you presumably covering for?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You are consulted on a patient with new VAP in the SICU. What empiric antibiotic coverage do you recommend?</a:t>
            </a:r>
            <a:endParaRPr lang="en-US" sz="2200" dirty="0"/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What nomogram can you use to help you dose aminoglycosides?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What general class of pathogen(s) coverage is aztreonam missing?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If you are using cefepime and vancomycin for a patient hospitalized for &gt; 48 hours with new HAP, what coverage should you add if aspiration becomes a concern?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200" dirty="0">
                <a:sym typeface="Wingdings" panose="05000000000000000000" pitchFamily="2" charset="2"/>
              </a:rPr>
              <a:t>What is an MIC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FF58-5B01-45C5-8F5A-4000613235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53100" y="1498300"/>
            <a:ext cx="3950208" cy="4878895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sz="1400" dirty="0"/>
              <a:t>Penicillin, cephalexin, dicloxacillin or clindamycin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/>
              <a:t>Vancomycin, daptomycin, linezolid, telavancin or </a:t>
            </a:r>
            <a:r>
              <a:rPr lang="en-US" sz="1400" dirty="0" err="1"/>
              <a:t>ceftaroline</a:t>
            </a:r>
            <a:endParaRPr lang="en-US" sz="1400" dirty="0"/>
          </a:p>
          <a:p>
            <a:pPr marL="502920" indent="-457200">
              <a:buFont typeface="+mj-lt"/>
              <a:buAutoNum type="arabicPeriod"/>
            </a:pPr>
            <a:r>
              <a:rPr lang="en-US" sz="1400" i="1" dirty="0"/>
              <a:t>S. pneumoniae, legionella, mycoplasma, chlamydia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/>
              <a:t>Cefepime or Pip/</a:t>
            </a:r>
            <a:r>
              <a:rPr lang="en-US" sz="1400" dirty="0" err="1"/>
              <a:t>tazo</a:t>
            </a:r>
            <a:r>
              <a:rPr lang="en-US" sz="1400" dirty="0"/>
              <a:t> or meropenem/imipenem + vancomycin or linezolid (+/- an aminoglycoside if there is high % PSAE resistance to your primary GN choice of therapy)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Hartford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Gram-positive and anaerobe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Anaerobe (need clindamycin or metronidazole)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Method of </a:t>
            </a:r>
            <a:r>
              <a:rPr lang="en-US" sz="1400" dirty="0"/>
              <a:t>determining if an organism is “susceptible” to an antibiotic </a:t>
            </a:r>
            <a:r>
              <a:rPr lang="en-US" sz="1400" i="1" dirty="0"/>
              <a:t>(micro broth dilution). </a:t>
            </a:r>
            <a:r>
              <a:rPr lang="en-US" sz="1400" dirty="0"/>
              <a:t>You</a:t>
            </a:r>
            <a:r>
              <a:rPr lang="en-US" sz="1400" i="1" dirty="0"/>
              <a:t> </a:t>
            </a:r>
            <a:r>
              <a:rPr lang="en-US" sz="1400" dirty="0"/>
              <a:t>mix a standard concentration of organism with increasing antibiotic concentration in a test tube or on a plate. The level with no visible growth is the MIC.</a:t>
            </a:r>
          </a:p>
          <a:p>
            <a:pPr marL="45720" indent="0">
              <a:buNone/>
            </a:pPr>
            <a:endParaRPr lang="en-US" sz="1200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sz="1200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sz="1200" dirty="0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 sz="1200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antibiotic – First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Spectrum (What are the likely pathogens?)</a:t>
            </a:r>
          </a:p>
          <a:p>
            <a:pPr lvl="1" eaLnBrk="1" hangingPunct="1">
              <a:defRPr/>
            </a:pPr>
            <a:r>
              <a:rPr lang="en-US" dirty="0"/>
              <a:t>Know range of bacteria the agent is effective against</a:t>
            </a:r>
          </a:p>
          <a:p>
            <a:pPr lvl="1" eaLnBrk="1" hangingPunct="1">
              <a:defRPr/>
            </a:pPr>
            <a:r>
              <a:rPr lang="en-US" dirty="0"/>
              <a:t>Avoid being TOO broad if feasible </a:t>
            </a:r>
          </a:p>
          <a:p>
            <a:pPr>
              <a:defRPr/>
            </a:pPr>
            <a:r>
              <a:rPr lang="en-US" dirty="0"/>
              <a:t>Tissue penetration (does the drug get where you want it to?)</a:t>
            </a:r>
          </a:p>
          <a:p>
            <a:pPr lvl="1" eaLnBrk="1" hangingPunct="1">
              <a:defRPr/>
            </a:pPr>
            <a:r>
              <a:rPr lang="en-US" dirty="0"/>
              <a:t>Property of antibiotic (lipid solubility, molecule size)</a:t>
            </a:r>
          </a:p>
          <a:p>
            <a:pPr lvl="1" eaLnBrk="1" hangingPunct="1">
              <a:defRPr/>
            </a:pPr>
            <a:r>
              <a:rPr lang="en-US" dirty="0"/>
              <a:t>Property of tissue (blood supply, inflammation)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Antibiotic resistance (is there resistance amongst pathogens you are considering?)</a:t>
            </a:r>
          </a:p>
          <a:p>
            <a:pPr lvl="1">
              <a:defRPr/>
            </a:pPr>
            <a:r>
              <a:rPr lang="en-US" dirty="0"/>
              <a:t>Inherent or acquired</a:t>
            </a:r>
          </a:p>
          <a:p>
            <a:pPr eaLnBrk="1" hangingPunct="1">
              <a:defRPr/>
            </a:pPr>
            <a:r>
              <a:rPr lang="en-US" dirty="0"/>
              <a:t>Safety Profile (what are side effects, is benefit&gt;risk?)</a:t>
            </a:r>
          </a:p>
          <a:p>
            <a:pPr eaLnBrk="1" hangingPunct="1">
              <a:defRPr/>
            </a:pPr>
            <a:r>
              <a:rPr lang="en-US" dirty="0"/>
              <a:t>Cost (is there a more cost-conscious alternative?)</a:t>
            </a:r>
          </a:p>
          <a:p>
            <a:pPr>
              <a:defRPr/>
            </a:pPr>
            <a:r>
              <a:rPr lang="en-US" dirty="0"/>
              <a:t>Is there a guideline to help you choose?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patient: Cellulitis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Spectrum </a:t>
            </a:r>
          </a:p>
          <a:p>
            <a:pPr lvl="1">
              <a:defRPr/>
            </a:pPr>
            <a:r>
              <a:rPr lang="en-US" dirty="0"/>
              <a:t>What are normal flora of the human skin??</a:t>
            </a:r>
            <a:endParaRPr lang="en-US" i="1" dirty="0"/>
          </a:p>
          <a:p>
            <a:pPr lvl="1">
              <a:defRPr/>
            </a:pPr>
            <a:r>
              <a:rPr lang="en-US" dirty="0"/>
              <a:t>Avoid being TOO broad</a:t>
            </a:r>
          </a:p>
          <a:p>
            <a:pPr lvl="2">
              <a:defRPr/>
            </a:pPr>
            <a:r>
              <a:rPr lang="en-US" i="1" dirty="0"/>
              <a:t>Probably don’t need gram-negative, Pseudomonas, anaerobe coverage in our patient</a:t>
            </a:r>
          </a:p>
          <a:p>
            <a:pPr>
              <a:defRPr/>
            </a:pPr>
            <a:r>
              <a:rPr lang="en-US" i="1" dirty="0"/>
              <a:t>Tissue Penetration </a:t>
            </a:r>
          </a:p>
          <a:p>
            <a:pPr lvl="1">
              <a:defRPr/>
            </a:pPr>
            <a:r>
              <a:rPr lang="en-US" dirty="0"/>
              <a:t>Skin and soft tissue</a:t>
            </a:r>
          </a:p>
          <a:p>
            <a:r>
              <a:rPr lang="en-US" dirty="0"/>
              <a:t>Is there a guideline-based choice?</a:t>
            </a:r>
          </a:p>
        </p:txBody>
      </p:sp>
    </p:spTree>
    <p:extLst>
      <p:ext uri="{BB962C8B-B14F-4D97-AF65-F5344CB8AC3E}">
        <p14:creationId xmlns:p14="http://schemas.microsoft.com/office/powerpoint/2010/main" val="27782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" y="0"/>
            <a:ext cx="1024915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2500" y="6717761"/>
            <a:ext cx="55473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Practice Guidelines for the Diagnosis and Management of Skin and Soft Tissue Infections: 2014 Update by the Infectious Diseases Society of America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70280" y="0"/>
            <a:ext cx="1524000" cy="6096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6480" y="739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He has non-purulent cellulitis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86100" y="1015885"/>
            <a:ext cx="1828800" cy="459432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500" y="100076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He has a moderate infection (admitted)</a:t>
            </a:r>
          </a:p>
        </p:txBody>
      </p:sp>
    </p:spTree>
    <p:extLst>
      <p:ext uri="{BB962C8B-B14F-4D97-AF65-F5344CB8AC3E}">
        <p14:creationId xmlns:p14="http://schemas.microsoft.com/office/powerpoint/2010/main" val="377630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A33D4F795CB4895061C1F31336D58" ma:contentTypeVersion="1" ma:contentTypeDescription="Create a new document." ma:contentTypeScope="" ma:versionID="b02174adeec32658f15727ff6099e9ff">
  <xsd:schema xmlns:xsd="http://www.w3.org/2001/XMLSchema" xmlns:xs="http://www.w3.org/2001/XMLSchema" xmlns:p="http://schemas.microsoft.com/office/2006/metadata/properties" xmlns:ns2="87c85643-4234-43f3-837e-0de14b33d56c" targetNamespace="http://schemas.microsoft.com/office/2006/metadata/properties" ma:root="true" ma:fieldsID="6c93986d2c54e8d97d190f647a3bd8bb" ns2:_="">
    <xsd:import namespace="87c85643-4234-43f3-837e-0de14b33d5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85643-4234-43f3-837e-0de14b33d5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c85643-4234-43f3-837e-0de14b33d56c">UM75T6R3SYJH-5112-174</_dlc_DocId>
    <_dlc_DocIdUrl xmlns="87c85643-4234-43f3-837e-0de14b33d56c">
      <Url>https://share.kumc.edu/SOM/id/_layouts/15/DocIdRedir.aspx?ID=UM75T6R3SYJH-5112-174</Url>
      <Description>UM75T6R3SYJH-5112-174</Description>
    </_dlc_DocIdUrl>
  </documentManagement>
</p:properties>
</file>

<file path=customXml/itemProps1.xml><?xml version="1.0" encoding="utf-8"?>
<ds:datastoreItem xmlns:ds="http://schemas.openxmlformats.org/officeDocument/2006/customXml" ds:itemID="{B699BFEE-765E-4F5B-9B39-91CFA8243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1C8F7-93F9-4261-887C-502B36E937A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36CCEC5-5A51-4C39-8220-79854BF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c85643-4234-43f3-837e-0de14b33d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6D6751-3D7C-487A-B113-B3175C38FA8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7c85643-4234-43f3-837e-0de14b33d56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3626</Words>
  <Application>Microsoft Office PowerPoint</Application>
  <PresentationFormat>35mm Slides</PresentationFormat>
  <Paragraphs>591</Paragraphs>
  <Slides>56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Applying Antibiotics</vt:lpstr>
      <vt:lpstr>Overview</vt:lpstr>
      <vt:lpstr>Case 1</vt:lpstr>
      <vt:lpstr>Approach the case</vt:lpstr>
      <vt:lpstr>Classes of Antibiotics</vt:lpstr>
      <vt:lpstr>Choosing an antibiotic – First step</vt:lpstr>
      <vt:lpstr>Next step(s)</vt:lpstr>
      <vt:lpstr>Our patient: Cellulitis</vt:lpstr>
      <vt:lpstr>PowerPoint Presentation</vt:lpstr>
      <vt:lpstr>Case 1 follow-up</vt:lpstr>
      <vt:lpstr>b-lactams - Penicillins</vt:lpstr>
      <vt:lpstr>Cephalosporins</vt:lpstr>
      <vt:lpstr>Carbapenems</vt:lpstr>
      <vt:lpstr>Monobactam (Aztreonam)</vt:lpstr>
      <vt:lpstr>Clindamycin</vt:lpstr>
      <vt:lpstr>What if it was purulent?</vt:lpstr>
      <vt:lpstr>Case 2</vt:lpstr>
      <vt:lpstr>History</vt:lpstr>
      <vt:lpstr>PowerPoint Presentation</vt:lpstr>
      <vt:lpstr>Initial impression</vt:lpstr>
      <vt:lpstr>Course</vt:lpstr>
      <vt:lpstr>Further workup?</vt:lpstr>
      <vt:lpstr>Community-acquired pneumonia</vt:lpstr>
      <vt:lpstr>Next Steps in Choosing an Antibiotic</vt:lpstr>
      <vt:lpstr>Our armamentarium (CAP)</vt:lpstr>
      <vt:lpstr>IDSA guidelines for CAP treatment</vt:lpstr>
      <vt:lpstr>Macrolides</vt:lpstr>
      <vt:lpstr>Tetracyclines </vt:lpstr>
      <vt:lpstr>Fluoroquinolones</vt:lpstr>
      <vt:lpstr>Case 3</vt:lpstr>
      <vt:lpstr>Case 3</vt:lpstr>
      <vt:lpstr>Choosing your Drug</vt:lpstr>
      <vt:lpstr>Antibiotic Mechanisms of Action</vt:lpstr>
      <vt:lpstr>PowerPoint Presentation</vt:lpstr>
      <vt:lpstr>Bacteriocidal vs. static</vt:lpstr>
      <vt:lpstr>Bacteriocidal vs. static</vt:lpstr>
      <vt:lpstr>Case 4</vt:lpstr>
      <vt:lpstr>Case 4</vt:lpstr>
      <vt:lpstr>Daptomycin</vt:lpstr>
      <vt:lpstr>Vancomycin</vt:lpstr>
      <vt:lpstr>Case 4, cont.</vt:lpstr>
      <vt:lpstr>Linezolid</vt:lpstr>
      <vt:lpstr>Clinical Case</vt:lpstr>
      <vt:lpstr>Antibiotic susceptibility ex. PSAE</vt:lpstr>
      <vt:lpstr>Tailoring your therapy</vt:lpstr>
      <vt:lpstr>Aminoglycosides</vt:lpstr>
      <vt:lpstr>PowerPoint Presentation</vt:lpstr>
      <vt:lpstr>Aminoglycosides vs. quinolones when concerned about PSAE</vt:lpstr>
      <vt:lpstr>What’s an antibiogram and how can it help?</vt:lpstr>
      <vt:lpstr>Last case</vt:lpstr>
      <vt:lpstr>Case 5, culture result</vt:lpstr>
      <vt:lpstr>Back to the basics – interpret susceptibility</vt:lpstr>
      <vt:lpstr>PowerPoint Presentation</vt:lpstr>
      <vt:lpstr>Case follow-up</vt:lpstr>
      <vt:lpstr>Summary</vt:lpstr>
      <vt:lpstr>Individual Readiness Assessment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  lectures for medical students</dc:title>
  <dc:subject>In patient rotations</dc:subject>
  <dc:creator>DANIEL HINTHORN</dc:creator>
  <cp:lastModifiedBy>Jessica Newman</cp:lastModifiedBy>
  <cp:revision>323</cp:revision>
  <dcterms:created xsi:type="dcterms:W3CDTF">1996-03-04T01:35:52Z</dcterms:created>
  <dcterms:modified xsi:type="dcterms:W3CDTF">2022-08-08T15:55:57Z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0x01010009EA33D4F795CB4895061C1F31336D58</vt:lpwstr>
  </property>
  <property fmtid="{D5CDD505-2E9C-101B-9397-08002B2CF9AE}" pid="3" name="_dlc_DocIdItemGuid">
    <vt:lpwstr>1cf596eb-2be8-481f-865e-fcda7a14504a</vt:lpwstr>
  </property>
</Properties>
</file>