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43"/>
  </p:notesMasterIdLst>
  <p:sldIdLst>
    <p:sldId id="264" r:id="rId2"/>
    <p:sldId id="265" r:id="rId3"/>
    <p:sldId id="475" r:id="rId4"/>
    <p:sldId id="510" r:id="rId5"/>
    <p:sldId id="434" r:id="rId6"/>
    <p:sldId id="457" r:id="rId7"/>
    <p:sldId id="436" r:id="rId8"/>
    <p:sldId id="438" r:id="rId9"/>
    <p:sldId id="458" r:id="rId10"/>
    <p:sldId id="448" r:id="rId11"/>
    <p:sldId id="447" r:id="rId12"/>
    <p:sldId id="444" r:id="rId13"/>
    <p:sldId id="451" r:id="rId14"/>
    <p:sldId id="478" r:id="rId15"/>
    <p:sldId id="481" r:id="rId16"/>
    <p:sldId id="479" r:id="rId17"/>
    <p:sldId id="459" r:id="rId18"/>
    <p:sldId id="511" r:id="rId19"/>
    <p:sldId id="461" r:id="rId20"/>
    <p:sldId id="507" r:id="rId21"/>
    <p:sldId id="506" r:id="rId22"/>
    <p:sldId id="462" r:id="rId23"/>
    <p:sldId id="493" r:id="rId24"/>
    <p:sldId id="485" r:id="rId25"/>
    <p:sldId id="486" r:id="rId26"/>
    <p:sldId id="487" r:id="rId27"/>
    <p:sldId id="489" r:id="rId28"/>
    <p:sldId id="490" r:id="rId29"/>
    <p:sldId id="492" r:id="rId30"/>
    <p:sldId id="509" r:id="rId31"/>
    <p:sldId id="496" r:id="rId32"/>
    <p:sldId id="498" r:id="rId33"/>
    <p:sldId id="499" r:id="rId34"/>
    <p:sldId id="500" r:id="rId35"/>
    <p:sldId id="501" r:id="rId36"/>
    <p:sldId id="502" r:id="rId37"/>
    <p:sldId id="504" r:id="rId38"/>
    <p:sldId id="505" r:id="rId39"/>
    <p:sldId id="512" r:id="rId40"/>
    <p:sldId id="407" r:id="rId41"/>
    <p:sldId id="508" r:id="rId42"/>
  </p:sldIdLst>
  <p:sldSz cx="9144000" cy="6858000" type="screen4x3"/>
  <p:notesSz cx="7023100" cy="9309100"/>
  <p:embeddedFontLst>
    <p:embeddedFont>
      <p:font typeface="Calibri" panose="020F0502020204030204" pitchFamily="34" charset="0"/>
      <p:regular r:id="rId44"/>
      <p:bold r:id="rId45"/>
      <p:italic r:id="rId46"/>
      <p:boldItalic r:id="rId47"/>
    </p:embeddedFont>
    <p:embeddedFont>
      <p:font typeface="Tahoma" panose="020B0604030504040204" pitchFamily="34"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3" autoAdjust="0"/>
  </p:normalViewPr>
  <p:slideViewPr>
    <p:cSldViewPr>
      <p:cViewPr varScale="1">
        <p:scale>
          <a:sx n="86" d="100"/>
          <a:sy n="86" d="100"/>
        </p:scale>
        <p:origin x="23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693D449-D066-4C8D-B47A-CABF06DBEBF6}" type="datetimeFigureOut">
              <a:rPr lang="en-US" smtClean="0"/>
              <a:pPr/>
              <a:t>4/4/2022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F2DB7C-27F6-449D-9698-309D7635AA1F}" type="slidenum">
              <a:rPr lang="en-US" smtClean="0"/>
              <a:pPr/>
              <a:t>‹#›</a:t>
            </a:fld>
            <a:endParaRPr lang="en-US"/>
          </a:p>
        </p:txBody>
      </p:sp>
    </p:spTree>
    <p:extLst>
      <p:ext uri="{BB962C8B-B14F-4D97-AF65-F5344CB8AC3E}">
        <p14:creationId xmlns:p14="http://schemas.microsoft.com/office/powerpoint/2010/main" val="256942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2DB7C-27F6-449D-9698-309D7635AA1F}" type="slidenum">
              <a:rPr lang="en-US" smtClean="0"/>
              <a:pPr/>
              <a:t>1</a:t>
            </a:fld>
            <a:endParaRPr lang="en-US"/>
          </a:p>
        </p:txBody>
      </p:sp>
    </p:spTree>
    <p:extLst>
      <p:ext uri="{BB962C8B-B14F-4D97-AF65-F5344CB8AC3E}">
        <p14:creationId xmlns:p14="http://schemas.microsoft.com/office/powerpoint/2010/main" val="47431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CFF74-4CBF-4C81-B793-A0F4D9305694}" type="slidenum">
              <a:rPr lang="en-US" smtClean="0"/>
              <a:t>14</a:t>
            </a:fld>
            <a:endParaRPr lang="en-US"/>
          </a:p>
        </p:txBody>
      </p:sp>
    </p:spTree>
    <p:extLst>
      <p:ext uri="{BB962C8B-B14F-4D97-AF65-F5344CB8AC3E}">
        <p14:creationId xmlns:p14="http://schemas.microsoft.com/office/powerpoint/2010/main" val="399392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79A314-7E22-44BD-B078-CFDA5BE501B7}" type="slidenum">
              <a:rPr lang="en-US" altLang="en-US" smtClean="0"/>
              <a:pPr>
                <a:defRPr/>
              </a:pPr>
              <a:t>15</a:t>
            </a:fld>
            <a:endParaRPr lang="en-US" altLang="en-US"/>
          </a:p>
        </p:txBody>
      </p:sp>
    </p:spTree>
    <p:extLst>
      <p:ext uri="{BB962C8B-B14F-4D97-AF65-F5344CB8AC3E}">
        <p14:creationId xmlns:p14="http://schemas.microsoft.com/office/powerpoint/2010/main" val="302249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CFF74-4CBF-4C81-B793-A0F4D9305694}" type="slidenum">
              <a:rPr lang="en-US" smtClean="0"/>
              <a:t>16</a:t>
            </a:fld>
            <a:endParaRPr lang="en-US"/>
          </a:p>
        </p:txBody>
      </p:sp>
    </p:spTree>
    <p:extLst>
      <p:ext uri="{BB962C8B-B14F-4D97-AF65-F5344CB8AC3E}">
        <p14:creationId xmlns:p14="http://schemas.microsoft.com/office/powerpoint/2010/main" val="153872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795549-3F44-F747-8D19-11A596331FB1}" type="slidenum">
              <a:rPr lang="en-US" smtClean="0"/>
              <a:t>17</a:t>
            </a:fld>
            <a:endParaRPr lang="en-US"/>
          </a:p>
        </p:txBody>
      </p:sp>
    </p:spTree>
    <p:extLst>
      <p:ext uri="{BB962C8B-B14F-4D97-AF65-F5344CB8AC3E}">
        <p14:creationId xmlns:p14="http://schemas.microsoft.com/office/powerpoint/2010/main" val="150696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795549-3F44-F747-8D19-11A596331FB1}" type="slidenum">
              <a:rPr lang="en-US" smtClean="0"/>
              <a:t>19</a:t>
            </a:fld>
            <a:endParaRPr lang="en-US"/>
          </a:p>
        </p:txBody>
      </p:sp>
    </p:spTree>
    <p:extLst>
      <p:ext uri="{BB962C8B-B14F-4D97-AF65-F5344CB8AC3E}">
        <p14:creationId xmlns:p14="http://schemas.microsoft.com/office/powerpoint/2010/main" val="109914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795549-3F44-F747-8D19-11A596331FB1}" type="slidenum">
              <a:rPr lang="en-US" smtClean="0"/>
              <a:t>22</a:t>
            </a:fld>
            <a:endParaRPr lang="en-US"/>
          </a:p>
        </p:txBody>
      </p:sp>
    </p:spTree>
    <p:extLst>
      <p:ext uri="{BB962C8B-B14F-4D97-AF65-F5344CB8AC3E}">
        <p14:creationId xmlns:p14="http://schemas.microsoft.com/office/powerpoint/2010/main" val="407111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922747A-B444-403E-AF7A-267490896755}"/>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031D53B8-262D-4545-9DA7-4B3BD892F1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02CAD8E4-EB2A-4847-AB10-4414E6D56C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66B719B-A2C3-4DFC-A404-ED0D33B2E831}"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094075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6B1A115-DCAF-4EA7-997E-2476A5AB7D72}"/>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4C151AF9-BB40-4A80-9968-A920FAF4E9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06538685-49F6-4E33-8EE8-0F025D9F32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2AF3A50-41AE-47ED-B4F5-2879A147D500}"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03413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3009467-66E2-4CF9-A85F-384C0EA19940}"/>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857A75DB-2642-426E-9971-93BE73EEA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2529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C5685D-53A4-48EA-92AC-3AFCF1978C11}"/>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C9CD0B23-971E-4448-B101-BD0A4E1E9A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GMS stains the cyst wall</a:t>
            </a:r>
          </a:p>
        </p:txBody>
      </p:sp>
      <p:sp>
        <p:nvSpPr>
          <p:cNvPr id="35844" name="Slide Number Placeholder 3">
            <a:extLst>
              <a:ext uri="{FF2B5EF4-FFF2-40B4-BE49-F238E27FC236}">
                <a16:creationId xmlns:a16="http://schemas.microsoft.com/office/drawing/2014/main" id="{1AD026F2-4D7B-4204-BF5B-D76A498EEB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EC70E50-20B5-443C-9E55-0EA9436307E2}"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14270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F2DB7C-27F6-449D-9698-309D7635AA1F}" type="slidenum">
              <a:rPr lang="en-US" smtClean="0"/>
              <a:pPr/>
              <a:t>2</a:t>
            </a:fld>
            <a:endParaRPr lang="en-US"/>
          </a:p>
        </p:txBody>
      </p:sp>
    </p:spTree>
    <p:extLst>
      <p:ext uri="{BB962C8B-B14F-4D97-AF65-F5344CB8AC3E}">
        <p14:creationId xmlns:p14="http://schemas.microsoft.com/office/powerpoint/2010/main" val="298841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11F889C-C363-4B5E-BC6A-A4918245A712}"/>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93DE7F9-ADAF-4EDD-86CE-31C4159BA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Mutations associated with resistance to sulfa drugs have been documented, but their effect on clinical outcome is uncertain.73-76 Patients who have PCP despite TMP-SMX prophylaxis usually can be treated effectively with standard doses of TMP-SMX</a:t>
            </a:r>
          </a:p>
        </p:txBody>
      </p:sp>
      <p:sp>
        <p:nvSpPr>
          <p:cNvPr id="41988" name="Slide Number Placeholder 3">
            <a:extLst>
              <a:ext uri="{FF2B5EF4-FFF2-40B4-BE49-F238E27FC236}">
                <a16:creationId xmlns:a16="http://schemas.microsoft.com/office/drawing/2014/main" id="{C7FAA0D0-04AE-49A3-B9D2-762ADB868B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6C898B5-04B8-40D7-9424-6BCECA46A99E}"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060462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A4612D0-DF9E-43B9-95E9-773851105A30}"/>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F889E0F3-4985-412B-8ADD-A26F30EE6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8084F538-18B0-45D5-90C3-EA7FC4595E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54C1393-158B-4888-ADE1-AAAD8D90028E}" type="slidenum">
              <a:rPr lang="en-US" altLang="en-US" smtClean="0"/>
              <a:pPr>
                <a:spcBef>
                  <a:spcPct val="0"/>
                </a:spcBef>
              </a:pPr>
              <a:t>29</a:t>
            </a:fld>
            <a:endParaRPr lang="en-US" altLang="en-US"/>
          </a:p>
        </p:txBody>
      </p:sp>
    </p:spTree>
    <p:extLst>
      <p:ext uri="{BB962C8B-B14F-4D97-AF65-F5344CB8AC3E}">
        <p14:creationId xmlns:p14="http://schemas.microsoft.com/office/powerpoint/2010/main" val="1010953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D79CD4C-5177-43B4-8028-6F539E6B83F4}"/>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9F1E32F-E5E4-4AAB-B5D9-08F6C596F3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286D9339-8C69-47A5-BB3B-BA56CF1EDB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A2C826C-B386-4EAA-8AF3-71CAB20D3603}"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56402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85674C4-248A-4922-A3A1-67B373634C89}"/>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B73EBD56-08B6-4933-B9A4-F2E6AF3EEF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A7CC33C9-E4E6-40CD-AFAC-6850BBB70C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0666B6D-0269-492F-B3DB-B8DFFD9EC97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75560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6DA3BD8-E396-4670-858C-107194BB26FE}"/>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3D3B1489-66D8-466E-89AB-D4A87EB47B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5E1C89B0-1A90-4DB6-BBF0-A238E3732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3491D1E-4C20-4A65-A9E3-E6B19384AD51}" type="slidenum">
              <a:rPr lang="en-US" altLang="en-US" smtClean="0"/>
              <a:pPr>
                <a:spcBef>
                  <a:spcPct val="0"/>
                </a:spcBef>
              </a:pPr>
              <a:t>32</a:t>
            </a:fld>
            <a:endParaRPr lang="en-US" altLang="en-US"/>
          </a:p>
        </p:txBody>
      </p:sp>
    </p:spTree>
    <p:extLst>
      <p:ext uri="{BB962C8B-B14F-4D97-AF65-F5344CB8AC3E}">
        <p14:creationId xmlns:p14="http://schemas.microsoft.com/office/powerpoint/2010/main" val="628244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92AE233-5995-419F-A159-10D8D15708E7}"/>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ACC8BE80-AFEB-4399-BEB5-6EED5BFBBC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dirty="0">
                <a:latin typeface="Arial" panose="020B0604020202020204" pitchFamily="34" charset="0"/>
              </a:rPr>
              <a:t>Repeat LP </a:t>
            </a:r>
          </a:p>
          <a:p>
            <a:pPr lvl="1" eaLnBrk="1" hangingPunct="1"/>
            <a:r>
              <a:rPr lang="en-US" altLang="en-US" sz="1600" dirty="0">
                <a:latin typeface="Arial" panose="020B0604020202020204" pitchFamily="34" charset="0"/>
              </a:rPr>
              <a:t>Should follow opening pressure closely- may need multiple repeat LP for elevated ICP- general rule- remove 20-30 cc or enough to half OP</a:t>
            </a:r>
          </a:p>
          <a:p>
            <a:pPr lvl="1" eaLnBrk="1" hangingPunct="1"/>
            <a:r>
              <a:rPr lang="en-US" altLang="en-US" sz="1600" dirty="0">
                <a:latin typeface="Arial" panose="020B0604020202020204" pitchFamily="34" charset="0"/>
              </a:rPr>
              <a:t>Document negative cultures prior to transitioning to oral therapy-positive cultures post 2 weeks predicts complications and decreased outcome</a:t>
            </a:r>
          </a:p>
          <a:p>
            <a:pPr lvl="1" eaLnBrk="1" hangingPunct="1"/>
            <a:endParaRPr lang="en-US" altLang="en-US" sz="1600" dirty="0">
              <a:latin typeface="Arial" panose="020B0604020202020204" pitchFamily="34" charset="0"/>
            </a:endParaRPr>
          </a:p>
          <a:p>
            <a:pPr lvl="0" eaLnBrk="1" hangingPunct="1"/>
            <a:r>
              <a:rPr lang="en-US" sz="3200" b="0" i="0" dirty="0">
                <a:solidFill>
                  <a:srgbClr val="4D4D4D"/>
                </a:solidFill>
                <a:effectLst/>
                <a:latin typeface="ff-quadraat-web-pro"/>
              </a:rPr>
              <a:t>*Single-dose liposomal amphotericin B combined with flucytosine and fluconazole was noninferior to the WHO-recommended treatment for HIV-associated cryptococcal meningitis and was associated with fewer adverse events</a:t>
            </a:r>
            <a:endParaRPr lang="en-US" altLang="en-US" sz="20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26109B77-60E7-47F1-AD04-6913B2814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57E4F7F-FE0B-4370-8E3C-367D354E7298}" type="slidenum">
              <a:rPr lang="en-US" altLang="en-US" smtClean="0"/>
              <a:pPr>
                <a:spcBef>
                  <a:spcPct val="0"/>
                </a:spcBef>
              </a:pPr>
              <a:t>33</a:t>
            </a:fld>
            <a:endParaRPr lang="en-US" altLang="en-US"/>
          </a:p>
        </p:txBody>
      </p:sp>
    </p:spTree>
    <p:extLst>
      <p:ext uri="{BB962C8B-B14F-4D97-AF65-F5344CB8AC3E}">
        <p14:creationId xmlns:p14="http://schemas.microsoft.com/office/powerpoint/2010/main" val="405928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D79CD4C-5177-43B4-8028-6F539E6B83F4}"/>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9F1E32F-E5E4-4AAB-B5D9-08F6C596F3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286D9339-8C69-47A5-BB3B-BA56CF1EDB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A2C826C-B386-4EAA-8AF3-71CAB20D3603}"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31953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76567E4-36E8-401D-997C-D0F999E1FEC2}"/>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2F68727B-AD1F-4E8F-BADD-63DCA9E525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E13AD086-1B72-4BB1-A024-2C2CD52463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D812CEA-B75C-4361-8632-B3FB358EC3CA}"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72491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815FAF7-A1AC-4CF5-B03E-029C55D84480}"/>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E697C73-B102-4544-8882-4F6BF73C6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85793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4BF14FB-4AFA-4679-8C59-123FBE2C8E3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5621BA85-E41F-432A-A466-D8C603EEE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5570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3-8 days for p24 + after infection</a:t>
            </a:r>
          </a:p>
          <a:p>
            <a:r>
              <a:rPr lang="en-US" dirty="0"/>
              <a:t>RNA about 10 days after infection</a:t>
            </a:r>
          </a:p>
          <a:p>
            <a:r>
              <a:rPr lang="en-US" dirty="0"/>
              <a:t>AB + after about 22 days</a:t>
            </a:r>
          </a:p>
          <a:p>
            <a:endParaRPr lang="en-US" dirty="0"/>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5</a:t>
            </a:fld>
            <a:endParaRPr lang="en-US" altLang="en-US"/>
          </a:p>
        </p:txBody>
      </p:sp>
    </p:spTree>
    <p:extLst>
      <p:ext uri="{BB962C8B-B14F-4D97-AF65-F5344CB8AC3E}">
        <p14:creationId xmlns:p14="http://schemas.microsoft.com/office/powerpoint/2010/main" val="3531514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519A1B1-8B3F-4756-A797-60B8A6A3CD9A}"/>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1888A56F-E869-4701-8002-CE3ED3C39B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DB51BA80-DD36-4DAB-9969-8CA0B8204B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38B773A-83B2-4026-A8D5-2EB263E797BC}"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593321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F2DB7C-27F6-449D-9698-309D7635AA1F}" type="slidenum">
              <a:rPr lang="en-US" smtClean="0"/>
              <a:pPr/>
              <a:t>40</a:t>
            </a:fld>
            <a:endParaRPr lang="en-US"/>
          </a:p>
        </p:txBody>
      </p:sp>
    </p:spTree>
    <p:extLst>
      <p:ext uri="{BB962C8B-B14F-4D97-AF65-F5344CB8AC3E}">
        <p14:creationId xmlns:p14="http://schemas.microsoft.com/office/powerpoint/2010/main" val="377969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7</a:t>
            </a:fld>
            <a:endParaRPr lang="en-US" altLang="en-US"/>
          </a:p>
        </p:txBody>
      </p:sp>
    </p:spTree>
    <p:extLst>
      <p:ext uri="{BB962C8B-B14F-4D97-AF65-F5344CB8AC3E}">
        <p14:creationId xmlns:p14="http://schemas.microsoft.com/office/powerpoint/2010/main" val="25627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8</a:t>
            </a:fld>
            <a:endParaRPr lang="en-US" altLang="en-US"/>
          </a:p>
        </p:txBody>
      </p:sp>
    </p:spTree>
    <p:extLst>
      <p:ext uri="{BB962C8B-B14F-4D97-AF65-F5344CB8AC3E}">
        <p14:creationId xmlns:p14="http://schemas.microsoft.com/office/powerpoint/2010/main" val="201382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10</a:t>
            </a:fld>
            <a:endParaRPr lang="en-US" altLang="en-US"/>
          </a:p>
        </p:txBody>
      </p:sp>
    </p:spTree>
    <p:extLst>
      <p:ext uri="{BB962C8B-B14F-4D97-AF65-F5344CB8AC3E}">
        <p14:creationId xmlns:p14="http://schemas.microsoft.com/office/powerpoint/2010/main" val="305305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11</a:t>
            </a:fld>
            <a:endParaRPr lang="en-US" altLang="en-US"/>
          </a:p>
        </p:txBody>
      </p:sp>
    </p:spTree>
    <p:extLst>
      <p:ext uri="{BB962C8B-B14F-4D97-AF65-F5344CB8AC3E}">
        <p14:creationId xmlns:p14="http://schemas.microsoft.com/office/powerpoint/2010/main" val="184372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12</a:t>
            </a:fld>
            <a:endParaRPr lang="en-US" altLang="en-US"/>
          </a:p>
        </p:txBody>
      </p:sp>
    </p:spTree>
    <p:extLst>
      <p:ext uri="{BB962C8B-B14F-4D97-AF65-F5344CB8AC3E}">
        <p14:creationId xmlns:p14="http://schemas.microsoft.com/office/powerpoint/2010/main" val="110138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fld id="{89B4E5F0-0A08-4508-94B4-3F1C75AAEAB9}" type="slidenum">
              <a:rPr lang="en-US" altLang="en-US" smtClean="0"/>
              <a:pPr/>
              <a:t>13</a:t>
            </a:fld>
            <a:endParaRPr lang="en-US" altLang="en-US"/>
          </a:p>
        </p:txBody>
      </p:sp>
    </p:spTree>
    <p:extLst>
      <p:ext uri="{BB962C8B-B14F-4D97-AF65-F5344CB8AC3E}">
        <p14:creationId xmlns:p14="http://schemas.microsoft.com/office/powerpoint/2010/main" val="260530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C44E6D-C8E0-4ED8-A8D3-5128CE44C2B4}"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224749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44E6D-C8E0-4ED8-A8D3-5128CE44C2B4}"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381666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44E6D-C8E0-4ED8-A8D3-5128CE44C2B4}"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234621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44E6D-C8E0-4ED8-A8D3-5128CE44C2B4}"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14911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44E6D-C8E0-4ED8-A8D3-5128CE44C2B4}"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33378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44E6D-C8E0-4ED8-A8D3-5128CE44C2B4}"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413311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44E6D-C8E0-4ED8-A8D3-5128CE44C2B4}"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64419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44E6D-C8E0-4ED8-A8D3-5128CE44C2B4}"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281163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44E6D-C8E0-4ED8-A8D3-5128CE44C2B4}"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421150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44E6D-C8E0-4ED8-A8D3-5128CE44C2B4}"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9944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44E6D-C8E0-4ED8-A8D3-5128CE44C2B4}"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D759-3A0C-496E-B69D-DFC85A15C6CB}" type="slidenum">
              <a:rPr lang="en-US" smtClean="0"/>
              <a:pPr/>
              <a:t>‹#›</a:t>
            </a:fld>
            <a:endParaRPr lang="en-US"/>
          </a:p>
        </p:txBody>
      </p:sp>
    </p:spTree>
    <p:extLst>
      <p:ext uri="{BB962C8B-B14F-4D97-AF65-F5344CB8AC3E}">
        <p14:creationId xmlns:p14="http://schemas.microsoft.com/office/powerpoint/2010/main" val="2271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44E6D-C8E0-4ED8-A8D3-5128CE44C2B4}" type="datetimeFigureOut">
              <a:rPr lang="en-US" smtClean="0"/>
              <a:pPr/>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CD759-3A0C-496E-B69D-DFC85A15C6CB}" type="slidenum">
              <a:rPr lang="en-US" smtClean="0"/>
              <a:pPr/>
              <a:t>‹#›</a:t>
            </a:fld>
            <a:endParaRPr lang="en-US"/>
          </a:p>
        </p:txBody>
      </p:sp>
    </p:spTree>
    <p:extLst>
      <p:ext uri="{BB962C8B-B14F-4D97-AF65-F5344CB8AC3E}">
        <p14:creationId xmlns:p14="http://schemas.microsoft.com/office/powerpoint/2010/main" val="32795617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youtube.com/watch?v=odRyv7V8LA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c.gov/hiv/basics/prep.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298575"/>
          </a:xfrm>
        </p:spPr>
        <p:txBody>
          <a:bodyPr>
            <a:normAutofit/>
          </a:bodyPr>
          <a:lstStyle/>
          <a:p>
            <a:r>
              <a:rPr lang="en-US" sz="6000" b="1" dirty="0"/>
              <a:t>HIV</a:t>
            </a:r>
          </a:p>
        </p:txBody>
      </p:sp>
      <p:sp>
        <p:nvSpPr>
          <p:cNvPr id="3" name="Subtitle 2"/>
          <p:cNvSpPr>
            <a:spLocks noGrp="1"/>
          </p:cNvSpPr>
          <p:nvPr>
            <p:ph type="subTitle" idx="1"/>
          </p:nvPr>
        </p:nvSpPr>
        <p:spPr>
          <a:xfrm>
            <a:off x="152400" y="3429000"/>
            <a:ext cx="8839200" cy="1101248"/>
          </a:xfrm>
        </p:spPr>
        <p:txBody>
          <a:bodyPr>
            <a:normAutofit/>
          </a:bodyPr>
          <a:lstStyle/>
          <a:p>
            <a:r>
              <a:rPr lang="en-US" dirty="0"/>
              <a:t>Infectious Diseases Elective</a:t>
            </a:r>
          </a:p>
        </p:txBody>
      </p:sp>
    </p:spTree>
    <p:extLst>
      <p:ext uri="{BB962C8B-B14F-4D97-AF65-F5344CB8AC3E}">
        <p14:creationId xmlns:p14="http://schemas.microsoft.com/office/powerpoint/2010/main" val="41488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a:latin typeface="Arial" charset="0"/>
              </a:rPr>
              <a:t>Viral attachment</a:t>
            </a:r>
          </a:p>
        </p:txBody>
      </p:sp>
      <p:sp>
        <p:nvSpPr>
          <p:cNvPr id="63491" name="Content Placeholder 2"/>
          <p:cNvSpPr>
            <a:spLocks noGrp="1"/>
          </p:cNvSpPr>
          <p:nvPr>
            <p:ph idx="1"/>
          </p:nvPr>
        </p:nvSpPr>
        <p:spPr/>
        <p:txBody>
          <a:bodyPr>
            <a:normAutofit fontScale="92500" lnSpcReduction="20000"/>
          </a:bodyPr>
          <a:lstStyle/>
          <a:p>
            <a:pPr eaLnBrk="1" hangingPunct="1"/>
            <a:r>
              <a:rPr lang="en-US" altLang="en-US" sz="2800" dirty="0">
                <a:latin typeface="Arial" charset="0"/>
              </a:rPr>
              <a:t>HIV-1 envelope protein gp120 binds our CD4 receptor</a:t>
            </a:r>
          </a:p>
          <a:p>
            <a:pPr lvl="1" eaLnBrk="1" hangingPunct="1"/>
            <a:r>
              <a:rPr lang="en-US" altLang="en-US" sz="2400" dirty="0">
                <a:latin typeface="Arial" charset="0"/>
              </a:rPr>
              <a:t>Changes shape of gp120 to expose the co-receptor binding site</a:t>
            </a:r>
          </a:p>
          <a:p>
            <a:pPr eaLnBrk="1" hangingPunct="1"/>
            <a:r>
              <a:rPr lang="en-US" altLang="en-US" sz="2800" dirty="0">
                <a:latin typeface="Arial" charset="0"/>
              </a:rPr>
              <a:t>gp120 binds to co-receptor</a:t>
            </a:r>
            <a:endParaRPr lang="en-US" altLang="en-US" sz="1600" dirty="0">
              <a:latin typeface="Arial" charset="0"/>
            </a:endParaRPr>
          </a:p>
          <a:p>
            <a:pPr lvl="1" eaLnBrk="1" hangingPunct="1"/>
            <a:r>
              <a:rPr lang="en-US" altLang="en-US" sz="2400" dirty="0" err="1">
                <a:latin typeface="Arial" charset="0"/>
              </a:rPr>
              <a:t>gp</a:t>
            </a:r>
            <a:r>
              <a:rPr lang="en-US" altLang="en-US" sz="2400" dirty="0">
                <a:latin typeface="Arial" charset="0"/>
              </a:rPr>
              <a:t> 120 changes shape again and envelope protein gp41 then exposes a fusion peptide that fuses with the CD4 cell membrane</a:t>
            </a:r>
          </a:p>
          <a:p>
            <a:pPr lvl="1" eaLnBrk="1" hangingPunct="1"/>
            <a:r>
              <a:rPr lang="en-US" altLang="en-US" sz="2400" dirty="0">
                <a:latin typeface="Arial" charset="0"/>
                <a:sym typeface="Wingdings" pitchFamily="2" charset="2"/>
              </a:rPr>
              <a:t>t</a:t>
            </a:r>
            <a:r>
              <a:rPr lang="en-US" altLang="en-US" sz="2400" dirty="0">
                <a:latin typeface="Arial" charset="0"/>
              </a:rPr>
              <a:t>his draws the two membranes together for fusion</a:t>
            </a:r>
          </a:p>
          <a:p>
            <a:pPr lvl="1" eaLnBrk="1" hangingPunct="1"/>
            <a:r>
              <a:rPr lang="en-US" altLang="en-US" sz="2400" dirty="0">
                <a:latin typeface="Arial" charset="0"/>
              </a:rPr>
              <a:t>Then viral RNA and proteins can enter the CD4 cell</a:t>
            </a:r>
          </a:p>
          <a:p>
            <a:pPr eaLnBrk="1" hangingPunct="1"/>
            <a:r>
              <a:rPr lang="en-US" altLang="en-US" sz="2800" dirty="0">
                <a:latin typeface="Arial" charset="0"/>
              </a:rPr>
              <a:t>Co-receptor can be CCR5, CXCR4 or BOTH</a:t>
            </a:r>
          </a:p>
          <a:p>
            <a:pPr lvl="1"/>
            <a:r>
              <a:rPr lang="en-US" altLang="en-US" sz="2400" dirty="0">
                <a:latin typeface="Arial" panose="020B0604020202020204" pitchFamily="34" charset="0"/>
                <a:cs typeface="Arial" panose="020B0604020202020204" pitchFamily="34" charset="0"/>
              </a:rPr>
              <a:t>Can look for which receptor a virus has with “tropism test” </a:t>
            </a:r>
          </a:p>
          <a:p>
            <a:pPr lvl="2"/>
            <a:r>
              <a:rPr lang="en-US" altLang="en-US" sz="2000" dirty="0">
                <a:latin typeface="Arial" panose="020B0604020202020204" pitchFamily="34" charset="0"/>
                <a:cs typeface="Arial" panose="020B0604020202020204" pitchFamily="34" charset="0"/>
              </a:rPr>
              <a:t>Necessary to use the</a:t>
            </a:r>
            <a:r>
              <a:rPr lang="en-US" sz="2000" dirty="0">
                <a:latin typeface="Arial" panose="020B0604020202020204" pitchFamily="34" charset="0"/>
                <a:cs typeface="Arial" panose="020B0604020202020204" pitchFamily="34" charset="0"/>
              </a:rPr>
              <a:t> CCR5 antagonist “Maraviroc” which only blocks R5 viruses</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36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agram representing ‘Blocking HIV replication by ART‘">
            <a:extLst>
              <a:ext uri="{FF2B5EF4-FFF2-40B4-BE49-F238E27FC236}">
                <a16:creationId xmlns:a16="http://schemas.microsoft.com/office/drawing/2014/main" id="{13914EBC-4238-4489-8DF7-D5CA96BF7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635" y="1462497"/>
            <a:ext cx="5960365" cy="5009385"/>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Box 3"/>
          <p:cNvSpPr txBox="1">
            <a:spLocks noChangeArrowheads="1"/>
          </p:cNvSpPr>
          <p:nvPr/>
        </p:nvSpPr>
        <p:spPr bwMode="auto">
          <a:xfrm>
            <a:off x="1320800" y="457200"/>
            <a:ext cx="70260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4400" dirty="0">
                <a:latin typeface="Tahoma" pitchFamily="34" charset="0"/>
              </a:rPr>
              <a:t>The replication cycle of HIV</a:t>
            </a:r>
          </a:p>
        </p:txBody>
      </p:sp>
      <p:pic>
        <p:nvPicPr>
          <p:cNvPr id="12" name="Graphic 11" descr="Video camera">
            <a:hlinkClick r:id="rId4"/>
            <a:extLst>
              <a:ext uri="{FF2B5EF4-FFF2-40B4-BE49-F238E27FC236}">
                <a16:creationId xmlns:a16="http://schemas.microsoft.com/office/drawing/2014/main" id="{185A8D11-7F62-4C93-BF08-A043C69101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9635" y="1701493"/>
            <a:ext cx="914400" cy="914400"/>
          </a:xfrm>
          <a:prstGeom prst="rect">
            <a:avLst/>
          </a:prstGeom>
        </p:spPr>
      </p:pic>
      <p:sp>
        <p:nvSpPr>
          <p:cNvPr id="2" name="Rectangle 1">
            <a:extLst>
              <a:ext uri="{FF2B5EF4-FFF2-40B4-BE49-F238E27FC236}">
                <a16:creationId xmlns:a16="http://schemas.microsoft.com/office/drawing/2014/main" id="{4AE4FE3B-3637-4D64-A5EE-D6164125E6FC}"/>
              </a:ext>
            </a:extLst>
          </p:cNvPr>
          <p:cNvSpPr/>
          <p:nvPr/>
        </p:nvSpPr>
        <p:spPr>
          <a:xfrm>
            <a:off x="-32728" y="6633598"/>
            <a:ext cx="2029723" cy="246221"/>
          </a:xfrm>
          <a:prstGeom prst="rect">
            <a:avLst/>
          </a:prstGeom>
        </p:spPr>
        <p:txBody>
          <a:bodyPr wrap="none">
            <a:spAutoFit/>
          </a:bodyPr>
          <a:lstStyle/>
          <a:p>
            <a:r>
              <a:rPr lang="en-US" sz="1000" dirty="0"/>
              <a:t>http://www.shinewomen.co.uk/hiv</a:t>
            </a:r>
          </a:p>
        </p:txBody>
      </p:sp>
      <p:sp>
        <p:nvSpPr>
          <p:cNvPr id="3" name="Rectangle 2">
            <a:extLst>
              <a:ext uri="{FF2B5EF4-FFF2-40B4-BE49-F238E27FC236}">
                <a16:creationId xmlns:a16="http://schemas.microsoft.com/office/drawing/2014/main" id="{D12CD8CA-94BD-405E-AE28-CA23AC54BCFF}"/>
              </a:ext>
            </a:extLst>
          </p:cNvPr>
          <p:cNvSpPr/>
          <p:nvPr/>
        </p:nvSpPr>
        <p:spPr>
          <a:xfrm>
            <a:off x="203452" y="1981200"/>
            <a:ext cx="1456183" cy="553998"/>
          </a:xfrm>
          <a:prstGeom prst="rect">
            <a:avLst/>
          </a:prstGeom>
        </p:spPr>
        <p:txBody>
          <a:bodyPr wrap="square">
            <a:spAutoFit/>
          </a:bodyPr>
          <a:lstStyle/>
          <a:p>
            <a:pPr algn="r"/>
            <a:r>
              <a:rPr lang="en-US" sz="1000" dirty="0"/>
              <a:t>https://www.youtube.com/watch?v=odRyv7V8LAE</a:t>
            </a:r>
          </a:p>
        </p:txBody>
      </p:sp>
    </p:spTree>
    <p:extLst>
      <p:ext uri="{BB962C8B-B14F-4D97-AF65-F5344CB8AC3E}">
        <p14:creationId xmlns:p14="http://schemas.microsoft.com/office/powerpoint/2010/main" val="315662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a:lstStyle/>
          <a:p>
            <a:r>
              <a:rPr lang="en-US" altLang="en-US"/>
              <a:t>Pathogenesis – initial transmission</a:t>
            </a:r>
          </a:p>
        </p:txBody>
      </p:sp>
      <p:sp>
        <p:nvSpPr>
          <p:cNvPr id="58371" name="Content Placeholder 3"/>
          <p:cNvSpPr>
            <a:spLocks noGrp="1"/>
          </p:cNvSpPr>
          <p:nvPr>
            <p:ph idx="1"/>
          </p:nvPr>
        </p:nvSpPr>
        <p:spPr/>
        <p:txBody>
          <a:bodyPr>
            <a:normAutofit/>
          </a:bodyPr>
          <a:lstStyle/>
          <a:p>
            <a:r>
              <a:rPr lang="en-US" altLang="en-US" dirty="0"/>
              <a:t>HIV fuses </a:t>
            </a:r>
            <a:r>
              <a:rPr lang="en-US" altLang="en-US"/>
              <a:t>with then infects </a:t>
            </a:r>
            <a:r>
              <a:rPr lang="en-US" altLang="en-US" dirty="0"/>
              <a:t>CD4+ T-cells</a:t>
            </a:r>
          </a:p>
          <a:p>
            <a:r>
              <a:rPr lang="en-US" altLang="en-US" dirty="0"/>
              <a:t>Within 48 to 72 hours, HIV can spread to local inguinal lymph nodes</a:t>
            </a:r>
          </a:p>
          <a:p>
            <a:r>
              <a:rPr lang="en-US" altLang="en-US" dirty="0"/>
              <a:t>Systemic viremia typically occurs around day 10: sore throat, fever, rash (acute retroviral syndrome)</a:t>
            </a:r>
          </a:p>
          <a:p>
            <a:r>
              <a:rPr lang="en-US" altLang="en-US" dirty="0"/>
              <a:t>Followed by extensive seeding of lymphoid organs (including gut) &amp; CNS</a:t>
            </a:r>
          </a:p>
        </p:txBody>
      </p:sp>
    </p:spTree>
    <p:extLst>
      <p:ext uri="{BB962C8B-B14F-4D97-AF65-F5344CB8AC3E}">
        <p14:creationId xmlns:p14="http://schemas.microsoft.com/office/powerpoint/2010/main" val="115524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Reverse transcription &amp; Resistance</a:t>
            </a:r>
          </a:p>
        </p:txBody>
      </p:sp>
      <p:sp>
        <p:nvSpPr>
          <p:cNvPr id="66563" name="Content Placeholder 2"/>
          <p:cNvSpPr>
            <a:spLocks noGrp="1"/>
          </p:cNvSpPr>
          <p:nvPr>
            <p:ph idx="1"/>
          </p:nvPr>
        </p:nvSpPr>
        <p:spPr/>
        <p:txBody>
          <a:bodyPr>
            <a:normAutofit/>
          </a:bodyPr>
          <a:lstStyle/>
          <a:p>
            <a:r>
              <a:rPr lang="en-US" altLang="en-US" sz="2800" dirty="0"/>
              <a:t>RT occurs in the cytoplasm</a:t>
            </a:r>
          </a:p>
          <a:p>
            <a:r>
              <a:rPr lang="en-US" altLang="en-US" sz="2800" dirty="0"/>
              <a:t>No proof reading capability = lots of mutations!</a:t>
            </a:r>
          </a:p>
          <a:p>
            <a:pPr lvl="1"/>
            <a:r>
              <a:rPr lang="en-US" altLang="en-US" sz="2400" dirty="0">
                <a:sym typeface="Wingdings" pitchFamily="2" charset="2"/>
              </a:rPr>
              <a:t>One point mutation with each new copy of viral DNA</a:t>
            </a:r>
          </a:p>
          <a:p>
            <a:pPr lvl="1"/>
            <a:r>
              <a:rPr lang="en-US" altLang="en-US" sz="2200" dirty="0">
                <a:sym typeface="Wingdings" pitchFamily="2" charset="2"/>
              </a:rPr>
              <a:t>Each of the 10,000 nucleotides in the genome becomes mutated somewhere in the body at least once per day</a:t>
            </a:r>
          </a:p>
          <a:p>
            <a:r>
              <a:rPr lang="en-US" altLang="en-US" sz="2800" u="sng" dirty="0">
                <a:sym typeface="Wingdings" pitchFamily="2" charset="2"/>
              </a:rPr>
              <a:t>A single drug for HIV will always fail</a:t>
            </a:r>
            <a:r>
              <a:rPr lang="en-US" altLang="en-US" sz="2800" dirty="0">
                <a:sym typeface="Wingdings" pitchFamily="2" charset="2"/>
              </a:rPr>
              <a:t>. Two drugs are effective in the right circumstance. </a:t>
            </a:r>
            <a:r>
              <a:rPr lang="en-US" altLang="en-US" sz="2800" u="sng" dirty="0">
                <a:sym typeface="Wingdings" pitchFamily="2" charset="2"/>
              </a:rPr>
              <a:t>Three active drugs work</a:t>
            </a:r>
            <a:r>
              <a:rPr lang="en-US" altLang="en-US" sz="2800" dirty="0">
                <a:sym typeface="Wingdings" pitchFamily="2" charset="2"/>
              </a:rPr>
              <a:t>. </a:t>
            </a:r>
          </a:p>
          <a:p>
            <a:pPr lvl="1"/>
            <a:r>
              <a:rPr lang="en-US" altLang="en-US" sz="2400" dirty="0">
                <a:sym typeface="Wingdings" pitchFamily="2" charset="2"/>
              </a:rPr>
              <a:t>The chance of 3 different drug resistance mutations arising in the same viral genome is low enough</a:t>
            </a:r>
            <a:endParaRPr lang="en-US" altLang="en-US" sz="2400" dirty="0"/>
          </a:p>
        </p:txBody>
      </p:sp>
    </p:spTree>
    <p:extLst>
      <p:ext uri="{BB962C8B-B14F-4D97-AF65-F5344CB8AC3E}">
        <p14:creationId xmlns:p14="http://schemas.microsoft.com/office/powerpoint/2010/main" val="1157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a:xfrm>
            <a:off x="647700" y="1676400"/>
            <a:ext cx="7848600" cy="4593439"/>
          </a:xfrm>
        </p:spPr>
        <p:txBody>
          <a:bodyPr>
            <a:noAutofit/>
          </a:bodyPr>
          <a:lstStyle/>
          <a:p>
            <a:r>
              <a:rPr lang="en-US" dirty="0"/>
              <a:t>A 20-year-old man comes to clinic to establish care for HIV</a:t>
            </a:r>
          </a:p>
          <a:p>
            <a:r>
              <a:rPr lang="en-US" dirty="0"/>
              <a:t>Past medical/surgical history: none</a:t>
            </a:r>
          </a:p>
          <a:p>
            <a:r>
              <a:rPr lang="en-US" dirty="0"/>
              <a:t>Social history: no </a:t>
            </a:r>
            <a:r>
              <a:rPr lang="en-US" dirty="0" err="1"/>
              <a:t>tob</a:t>
            </a:r>
            <a:r>
              <a:rPr lang="en-US" dirty="0"/>
              <a:t>/ETOH/IVDA. Sexually active with 1 male partner; uses condoms infrequently</a:t>
            </a:r>
          </a:p>
        </p:txBody>
      </p:sp>
    </p:spTree>
    <p:extLst>
      <p:ext uri="{BB962C8B-B14F-4D97-AF65-F5344CB8AC3E}">
        <p14:creationId xmlns:p14="http://schemas.microsoft.com/office/powerpoint/2010/main" val="217189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320" y="238126"/>
            <a:ext cx="8154333" cy="1103313"/>
          </a:xfrm>
        </p:spPr>
        <p:txBody>
          <a:bodyPr/>
          <a:lstStyle/>
          <a:p>
            <a:r>
              <a:rPr lang="en-US" altLang="en-US"/>
              <a:t>Initial HIV Evaluation</a:t>
            </a:r>
          </a:p>
        </p:txBody>
      </p:sp>
      <p:sp>
        <p:nvSpPr>
          <p:cNvPr id="8195" name="Content Placeholder 2"/>
          <p:cNvSpPr>
            <a:spLocks noGrp="1"/>
          </p:cNvSpPr>
          <p:nvPr>
            <p:ph sz="half" idx="1"/>
          </p:nvPr>
        </p:nvSpPr>
        <p:spPr>
          <a:xfrm>
            <a:off x="451365" y="1511301"/>
            <a:ext cx="3982487" cy="4678363"/>
          </a:xfrm>
        </p:spPr>
        <p:txBody>
          <a:bodyPr>
            <a:normAutofit fontScale="85000" lnSpcReduction="20000"/>
          </a:bodyPr>
          <a:lstStyle/>
          <a:p>
            <a:r>
              <a:rPr lang="en-US" altLang="en-US" u="sng" dirty="0"/>
              <a:t>History</a:t>
            </a:r>
          </a:p>
          <a:p>
            <a:r>
              <a:rPr lang="en-US" altLang="en-US" dirty="0"/>
              <a:t>HIV risk factors</a:t>
            </a:r>
          </a:p>
          <a:p>
            <a:r>
              <a:rPr lang="en-US" altLang="en-US" dirty="0"/>
              <a:t>Prior HIV testing</a:t>
            </a:r>
          </a:p>
          <a:p>
            <a:r>
              <a:rPr lang="en-US" altLang="en-US" dirty="0"/>
              <a:t>Other co-morbidities</a:t>
            </a:r>
          </a:p>
          <a:p>
            <a:r>
              <a:rPr lang="en-US" altLang="en-US" dirty="0"/>
              <a:t>Mental health</a:t>
            </a:r>
          </a:p>
          <a:p>
            <a:r>
              <a:rPr lang="en-US" altLang="en-US" dirty="0"/>
              <a:t>Prior STD</a:t>
            </a:r>
          </a:p>
          <a:p>
            <a:r>
              <a:rPr lang="en-US" altLang="en-US" dirty="0"/>
              <a:t>Smoking, recreational drugs</a:t>
            </a:r>
          </a:p>
          <a:p>
            <a:r>
              <a:rPr lang="en-US" altLang="en-US" dirty="0"/>
              <a:t>Risk for adherence issues</a:t>
            </a:r>
          </a:p>
          <a:p>
            <a:r>
              <a:rPr lang="en-US" altLang="en-US" dirty="0"/>
              <a:t>Medication interaction</a:t>
            </a:r>
          </a:p>
          <a:p>
            <a:endParaRPr lang="en-US" altLang="en-US" dirty="0"/>
          </a:p>
          <a:p>
            <a:pPr marL="0" indent="0">
              <a:buNone/>
            </a:pPr>
            <a:endParaRPr lang="en-US" altLang="en-US" dirty="0"/>
          </a:p>
          <a:p>
            <a:endParaRPr lang="en-US" altLang="en-US" dirty="0"/>
          </a:p>
          <a:p>
            <a:endParaRPr lang="en-US" altLang="en-US" dirty="0"/>
          </a:p>
        </p:txBody>
      </p:sp>
      <p:sp>
        <p:nvSpPr>
          <p:cNvPr id="8196" name="Content Placeholder 3"/>
          <p:cNvSpPr>
            <a:spLocks noGrp="1"/>
          </p:cNvSpPr>
          <p:nvPr>
            <p:ph sz="half" idx="2"/>
          </p:nvPr>
        </p:nvSpPr>
        <p:spPr>
          <a:xfrm>
            <a:off x="4689902" y="1511301"/>
            <a:ext cx="3921750" cy="4678363"/>
          </a:xfrm>
        </p:spPr>
        <p:txBody>
          <a:bodyPr>
            <a:normAutofit fontScale="85000" lnSpcReduction="20000"/>
          </a:bodyPr>
          <a:lstStyle/>
          <a:p>
            <a:r>
              <a:rPr lang="en-US" altLang="en-US" u="sng" dirty="0"/>
              <a:t>Lab</a:t>
            </a:r>
          </a:p>
          <a:p>
            <a:r>
              <a:rPr lang="en-US" altLang="en-US" dirty="0"/>
              <a:t>Confirm diagnosis (4</a:t>
            </a:r>
            <a:r>
              <a:rPr lang="en-US" altLang="en-US" baseline="30000" dirty="0"/>
              <a:t>th</a:t>
            </a:r>
            <a:r>
              <a:rPr lang="en-US" altLang="en-US" dirty="0"/>
              <a:t> generation test = HIV Ag/Ab = 99.6% sensitive)</a:t>
            </a:r>
          </a:p>
          <a:p>
            <a:r>
              <a:rPr lang="en-US" altLang="en-US" dirty="0"/>
              <a:t>HIV VL</a:t>
            </a:r>
          </a:p>
          <a:p>
            <a:r>
              <a:rPr lang="en-US" altLang="en-US" dirty="0"/>
              <a:t>CD4 count</a:t>
            </a:r>
          </a:p>
          <a:p>
            <a:r>
              <a:rPr lang="en-US" altLang="en-US" dirty="0"/>
              <a:t>HIV genotype</a:t>
            </a:r>
          </a:p>
          <a:p>
            <a:r>
              <a:rPr lang="en-US" altLang="en-US" dirty="0"/>
              <a:t>Hepatitis screening</a:t>
            </a:r>
          </a:p>
          <a:p>
            <a:r>
              <a:rPr lang="en-US" altLang="en-US" dirty="0"/>
              <a:t>CBC, CMP, UA, lipids, PAP</a:t>
            </a:r>
          </a:p>
          <a:p>
            <a:r>
              <a:rPr lang="en-US" altLang="en-US" dirty="0"/>
              <a:t>STD screening</a:t>
            </a:r>
          </a:p>
          <a:p>
            <a:r>
              <a:rPr lang="en-US" altLang="en-US" dirty="0" err="1"/>
              <a:t>Toxo</a:t>
            </a:r>
            <a:r>
              <a:rPr lang="en-US" altLang="en-US" dirty="0"/>
              <a:t>, CMV IgG, </a:t>
            </a:r>
            <a:r>
              <a:rPr lang="en-US" altLang="en-US" dirty="0" err="1"/>
              <a:t>Tspot</a:t>
            </a:r>
            <a:endParaRPr lang="en-US" altLang="en-US" dirty="0"/>
          </a:p>
          <a:p>
            <a:r>
              <a:rPr lang="en-US" altLang="en-US" dirty="0"/>
              <a:t>Consider HLA-b5701 if abacavir will be considered</a:t>
            </a:r>
          </a:p>
          <a:p>
            <a:endParaRPr lang="en-US" altLang="en-US" dirty="0"/>
          </a:p>
        </p:txBody>
      </p:sp>
    </p:spTree>
    <p:extLst>
      <p:ext uri="{BB962C8B-B14F-4D97-AF65-F5344CB8AC3E}">
        <p14:creationId xmlns:p14="http://schemas.microsoft.com/office/powerpoint/2010/main" val="405348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Labs</a:t>
            </a:r>
          </a:p>
        </p:txBody>
      </p:sp>
      <p:sp>
        <p:nvSpPr>
          <p:cNvPr id="3" name="Content Placeholder 2"/>
          <p:cNvSpPr>
            <a:spLocks noGrp="1"/>
          </p:cNvSpPr>
          <p:nvPr>
            <p:ph idx="1"/>
          </p:nvPr>
        </p:nvSpPr>
        <p:spPr/>
        <p:txBody>
          <a:bodyPr>
            <a:normAutofit lnSpcReduction="10000"/>
          </a:bodyPr>
          <a:lstStyle/>
          <a:p>
            <a:r>
              <a:rPr lang="en-US" dirty="0"/>
              <a:t>CBC: normal</a:t>
            </a:r>
          </a:p>
          <a:p>
            <a:r>
              <a:rPr lang="en-US" dirty="0"/>
              <a:t>CMP: normal</a:t>
            </a:r>
          </a:p>
          <a:p>
            <a:r>
              <a:rPr lang="en-US" dirty="0"/>
              <a:t>UA, lipids: normal; TB </a:t>
            </a:r>
            <a:r>
              <a:rPr lang="en-US" dirty="0" err="1"/>
              <a:t>Tspot</a:t>
            </a:r>
            <a:r>
              <a:rPr lang="en-US" dirty="0"/>
              <a:t>: negative</a:t>
            </a:r>
          </a:p>
          <a:p>
            <a:r>
              <a:rPr lang="en-US" dirty="0"/>
              <a:t>Toxoplasma and CMV IgG +</a:t>
            </a:r>
          </a:p>
          <a:p>
            <a:r>
              <a:rPr lang="en-US" dirty="0"/>
              <a:t>Hep A IgG, Hep B surface Ag/surface Ab positive (immune)</a:t>
            </a:r>
          </a:p>
          <a:p>
            <a:r>
              <a:rPr lang="en-US" dirty="0"/>
              <a:t>CD4 432 cells (22%)</a:t>
            </a:r>
          </a:p>
          <a:p>
            <a:r>
              <a:rPr lang="en-US" dirty="0"/>
              <a:t>VL: 58,000 copies/mL</a:t>
            </a:r>
          </a:p>
        </p:txBody>
      </p:sp>
    </p:spTree>
    <p:extLst>
      <p:ext uri="{BB962C8B-B14F-4D97-AF65-F5344CB8AC3E}">
        <p14:creationId xmlns:p14="http://schemas.microsoft.com/office/powerpoint/2010/main" val="379769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001A4-E30E-4A34-B84F-04899C17415A}"/>
              </a:ext>
            </a:extLst>
          </p:cNvPr>
          <p:cNvPicPr>
            <a:picLocks noChangeAspect="1"/>
          </p:cNvPicPr>
          <p:nvPr/>
        </p:nvPicPr>
        <p:blipFill>
          <a:blip r:embed="rId3"/>
          <a:stretch>
            <a:fillRect/>
          </a:stretch>
        </p:blipFill>
        <p:spPr>
          <a:xfrm>
            <a:off x="1752600" y="-56044"/>
            <a:ext cx="5486400" cy="6914044"/>
          </a:xfrm>
          <a:prstGeom prst="rect">
            <a:avLst/>
          </a:prstGeom>
        </p:spPr>
      </p:pic>
    </p:spTree>
    <p:extLst>
      <p:ext uri="{BB962C8B-B14F-4D97-AF65-F5344CB8AC3E}">
        <p14:creationId xmlns:p14="http://schemas.microsoft.com/office/powerpoint/2010/main" val="408336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DB2C-32E4-40F7-85DE-5837457D4BFD}"/>
              </a:ext>
            </a:extLst>
          </p:cNvPr>
          <p:cNvSpPr>
            <a:spLocks noGrp="1"/>
          </p:cNvSpPr>
          <p:nvPr>
            <p:ph type="title"/>
          </p:nvPr>
        </p:nvSpPr>
        <p:spPr/>
        <p:txBody>
          <a:bodyPr>
            <a:normAutofit fontScale="90000"/>
          </a:bodyPr>
          <a:lstStyle/>
          <a:p>
            <a:r>
              <a:rPr lang="en-US" dirty="0"/>
              <a:t>Clinical info: hiv.gov recommended initial therapy for naïve patient</a:t>
            </a:r>
          </a:p>
        </p:txBody>
      </p:sp>
      <p:sp>
        <p:nvSpPr>
          <p:cNvPr id="3" name="Content Placeholder 2">
            <a:extLst>
              <a:ext uri="{FF2B5EF4-FFF2-40B4-BE49-F238E27FC236}">
                <a16:creationId xmlns:a16="http://schemas.microsoft.com/office/drawing/2014/main" id="{1F7AB712-072C-4C0F-B48D-8A80B78AFAF2}"/>
              </a:ext>
            </a:extLst>
          </p:cNvPr>
          <p:cNvSpPr>
            <a:spLocks noGrp="1"/>
          </p:cNvSpPr>
          <p:nvPr>
            <p:ph idx="1"/>
          </p:nvPr>
        </p:nvSpPr>
        <p:spPr>
          <a:xfrm>
            <a:off x="457200" y="1981200"/>
            <a:ext cx="8229600" cy="4525963"/>
          </a:xfrm>
        </p:spPr>
        <p:txBody>
          <a:bodyPr>
            <a:normAutofit fontScale="85000" lnSpcReduction="20000"/>
          </a:bodyPr>
          <a:lstStyle/>
          <a:p>
            <a:r>
              <a:rPr lang="en-US" dirty="0" err="1"/>
              <a:t>Bictegravir</a:t>
            </a:r>
            <a:r>
              <a:rPr lang="en-US" dirty="0"/>
              <a:t>/tenofovir alafenamide/emtricitabine </a:t>
            </a:r>
          </a:p>
          <a:p>
            <a:r>
              <a:rPr lang="en-US" dirty="0"/>
              <a:t>Dolutegravir/abacavir/lamivudine—</a:t>
            </a:r>
            <a:r>
              <a:rPr lang="en-US" b="1" dirty="0"/>
              <a:t>only</a:t>
            </a:r>
            <a:r>
              <a:rPr lang="en-US" dirty="0"/>
              <a:t> for individuals who are HLA-B*5701 negative and without chronic hepatitis B virus (HBV) coinfection </a:t>
            </a:r>
          </a:p>
          <a:p>
            <a:r>
              <a:rPr lang="en-US" dirty="0"/>
              <a:t>Dolutegravir plus (emtricitabine or lamivudine) plus (tenofovir alafenamide or tenofovir disoproxil fumarate)</a:t>
            </a:r>
          </a:p>
          <a:p>
            <a:r>
              <a:rPr lang="en-US" dirty="0"/>
              <a:t>Dolutegravir/lamivudine—except for individuals with HIV RNA &gt;500,000 copies/mL, HBV co-infection, or in whom ART is to be started before the results of HIV genotypic resistance testing for reverse transcriptase or HBV testing are available</a:t>
            </a:r>
          </a:p>
        </p:txBody>
      </p:sp>
      <p:sp>
        <p:nvSpPr>
          <p:cNvPr id="4" name="Rectangle 3">
            <a:extLst>
              <a:ext uri="{FF2B5EF4-FFF2-40B4-BE49-F238E27FC236}">
                <a16:creationId xmlns:a16="http://schemas.microsoft.com/office/drawing/2014/main" id="{B304748A-B8E5-42CB-8067-DE2FCDD15358}"/>
              </a:ext>
            </a:extLst>
          </p:cNvPr>
          <p:cNvSpPr/>
          <p:nvPr/>
        </p:nvSpPr>
        <p:spPr>
          <a:xfrm>
            <a:off x="3962400" y="6583362"/>
            <a:ext cx="5181600" cy="246221"/>
          </a:xfrm>
          <a:prstGeom prst="rect">
            <a:avLst/>
          </a:prstGeom>
        </p:spPr>
        <p:txBody>
          <a:bodyPr wrap="square">
            <a:spAutoFit/>
          </a:bodyPr>
          <a:lstStyle/>
          <a:p>
            <a:pPr algn="r"/>
            <a:r>
              <a:rPr lang="en-US" sz="1000" dirty="0"/>
              <a:t>https://clinicalinfo.hiv.gov/en/guidelines/adult-and-adolescent-arv/whats-new-guidelines</a:t>
            </a:r>
          </a:p>
        </p:txBody>
      </p:sp>
    </p:spTree>
    <p:extLst>
      <p:ext uri="{BB962C8B-B14F-4D97-AF65-F5344CB8AC3E}">
        <p14:creationId xmlns:p14="http://schemas.microsoft.com/office/powerpoint/2010/main" val="62692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l"/>
            <a:r>
              <a:rPr lang="en-US" sz="3600" dirty="0"/>
              <a:t>Patient is started on </a:t>
            </a:r>
            <a:r>
              <a:rPr lang="en-US" sz="3600" dirty="0" err="1"/>
              <a:t>biktarvy</a:t>
            </a:r>
            <a:r>
              <a:rPr lang="en-US" sz="3600" dirty="0"/>
              <a:t> (</a:t>
            </a:r>
            <a:r>
              <a:rPr lang="en-US" sz="3600" dirty="0" err="1"/>
              <a:t>bictegravir</a:t>
            </a:r>
            <a:r>
              <a:rPr lang="en-US" sz="3600" dirty="0"/>
              <a:t>, emtricitabine, tenofovir alafenamide) which he tolerates well  </a:t>
            </a:r>
          </a:p>
        </p:txBody>
      </p:sp>
      <p:sp>
        <p:nvSpPr>
          <p:cNvPr id="3" name="Content Placeholder 2"/>
          <p:cNvSpPr>
            <a:spLocks noGrp="1"/>
          </p:cNvSpPr>
          <p:nvPr>
            <p:ph idx="1"/>
          </p:nvPr>
        </p:nvSpPr>
        <p:spPr>
          <a:xfrm>
            <a:off x="457200" y="2904906"/>
            <a:ext cx="8229600" cy="3687763"/>
          </a:xfrm>
        </p:spPr>
        <p:txBody>
          <a:bodyPr>
            <a:normAutofit/>
          </a:bodyPr>
          <a:lstStyle/>
          <a:p>
            <a:pPr>
              <a:buFont typeface="Arial" pitchFamily="34" charset="0"/>
              <a:buChar char="•"/>
            </a:pPr>
            <a:r>
              <a:rPr lang="en-US" dirty="0"/>
              <a:t>VL 2-8 weeks after initiation of therapy</a:t>
            </a:r>
          </a:p>
          <a:p>
            <a:pPr>
              <a:buFont typeface="Arial" pitchFamily="34" charset="0"/>
              <a:buChar char="•"/>
            </a:pPr>
            <a:r>
              <a:rPr lang="en-US" dirty="0"/>
              <a:t>CMP 2-8 weeks after starting therapy</a:t>
            </a:r>
          </a:p>
          <a:p>
            <a:pPr>
              <a:buFont typeface="Arial" pitchFamily="34" charset="0"/>
              <a:buChar char="•"/>
            </a:pPr>
            <a:r>
              <a:rPr lang="en-US" dirty="0"/>
              <a:t>After ~3 months (then every 3-6 months) CBC, CD4 count (for 1</a:t>
            </a:r>
            <a:r>
              <a:rPr lang="en-US" baseline="30000" dirty="0"/>
              <a:t>st</a:t>
            </a:r>
            <a:r>
              <a:rPr lang="en-US" dirty="0"/>
              <a:t> 2 years) VL, CMP</a:t>
            </a:r>
          </a:p>
        </p:txBody>
      </p:sp>
      <p:sp>
        <p:nvSpPr>
          <p:cNvPr id="4" name="Rectangle 3"/>
          <p:cNvSpPr/>
          <p:nvPr/>
        </p:nvSpPr>
        <p:spPr>
          <a:xfrm>
            <a:off x="762000" y="6592669"/>
            <a:ext cx="8382000" cy="246221"/>
          </a:xfrm>
          <a:prstGeom prst="rect">
            <a:avLst/>
          </a:prstGeom>
        </p:spPr>
        <p:txBody>
          <a:bodyPr wrap="square">
            <a:spAutoFit/>
          </a:bodyPr>
          <a:lstStyle/>
          <a:p>
            <a:pPr algn="r"/>
            <a:r>
              <a:rPr lang="en-US" sz="1000" dirty="0"/>
              <a:t>https://clinicalinfo.hiv.gov/en/guidelines/adult-and-adolescent-arv/what-start-initial-combination-regimens-antiretroviral-naive?view=full</a:t>
            </a:r>
          </a:p>
        </p:txBody>
      </p:sp>
    </p:spTree>
    <p:extLst>
      <p:ext uri="{BB962C8B-B14F-4D97-AF65-F5344CB8AC3E}">
        <p14:creationId xmlns:p14="http://schemas.microsoft.com/office/powerpoint/2010/main" val="5971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a:t>Definitions/recognition</a:t>
            </a:r>
          </a:p>
          <a:p>
            <a:r>
              <a:rPr lang="en-US" dirty="0"/>
              <a:t>Acute retroviral syndrome</a:t>
            </a:r>
          </a:p>
          <a:p>
            <a:r>
              <a:rPr lang="en-US" dirty="0"/>
              <a:t>Transmission</a:t>
            </a:r>
          </a:p>
          <a:p>
            <a:r>
              <a:rPr lang="en-US" dirty="0"/>
              <a:t>Pathogenesis</a:t>
            </a:r>
          </a:p>
          <a:p>
            <a:r>
              <a:rPr lang="en-US" dirty="0"/>
              <a:t>Diagnosis</a:t>
            </a:r>
          </a:p>
          <a:p>
            <a:r>
              <a:rPr lang="en-US" dirty="0"/>
              <a:t>Antiretroviral therapy</a:t>
            </a:r>
          </a:p>
          <a:p>
            <a:r>
              <a:rPr lang="en-US" dirty="0"/>
              <a:t>High yield opportunistic infections</a:t>
            </a:r>
          </a:p>
          <a:p>
            <a:r>
              <a:rPr lang="en-US" dirty="0" err="1"/>
              <a:t>PrEP</a:t>
            </a:r>
            <a:endParaRPr lang="en-US" dirty="0"/>
          </a:p>
          <a:p>
            <a:r>
              <a:rPr lang="en-US" dirty="0"/>
              <a:t>Post-module readiness test</a:t>
            </a:r>
          </a:p>
          <a:p>
            <a:endParaRPr lang="en-US" dirty="0"/>
          </a:p>
        </p:txBody>
      </p:sp>
    </p:spTree>
    <p:extLst>
      <p:ext uri="{BB962C8B-B14F-4D97-AF65-F5344CB8AC3E}">
        <p14:creationId xmlns:p14="http://schemas.microsoft.com/office/powerpoint/2010/main" val="212332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
            <a:ext cx="8229600" cy="563562"/>
          </a:xfrm>
        </p:spPr>
        <p:txBody>
          <a:bodyPr>
            <a:normAutofit fontScale="90000"/>
          </a:bodyPr>
          <a:lstStyle/>
          <a:p>
            <a:r>
              <a:rPr lang="en-US" sz="3600" dirty="0"/>
              <a:t>Common ARV class side effects</a:t>
            </a:r>
          </a:p>
        </p:txBody>
      </p:sp>
      <p:graphicFrame>
        <p:nvGraphicFramePr>
          <p:cNvPr id="7" name="Object 6">
            <a:extLst>
              <a:ext uri="{FF2B5EF4-FFF2-40B4-BE49-F238E27FC236}">
                <a16:creationId xmlns:a16="http://schemas.microsoft.com/office/drawing/2014/main" id="{05F1C742-D09F-4AAE-8153-666EE156DB4F}"/>
              </a:ext>
            </a:extLst>
          </p:cNvPr>
          <p:cNvGraphicFramePr>
            <a:graphicFrameLocks noChangeAspect="1"/>
          </p:cNvGraphicFramePr>
          <p:nvPr>
            <p:extLst>
              <p:ext uri="{D42A27DB-BD31-4B8C-83A1-F6EECF244321}">
                <p14:modId xmlns:p14="http://schemas.microsoft.com/office/powerpoint/2010/main" val="1351507321"/>
              </p:ext>
            </p:extLst>
          </p:nvPr>
        </p:nvGraphicFramePr>
        <p:xfrm>
          <a:off x="574231" y="457200"/>
          <a:ext cx="7995538" cy="6400800"/>
        </p:xfrm>
        <a:graphic>
          <a:graphicData uri="http://schemas.openxmlformats.org/presentationml/2006/ole">
            <mc:AlternateContent xmlns:mc="http://schemas.openxmlformats.org/markup-compatibility/2006">
              <mc:Choice xmlns:v="urn:schemas-microsoft-com:vml" Requires="v">
                <p:oleObj spid="_x0000_s4118" name="Worksheet" r:id="rId3" imgW="6972343" imgH="5581740" progId="Excel.Sheet.12">
                  <p:embed/>
                </p:oleObj>
              </mc:Choice>
              <mc:Fallback>
                <p:oleObj name="Worksheet" r:id="rId3" imgW="6972343" imgH="5581740" progId="Excel.Sheet.12">
                  <p:embed/>
                  <p:pic>
                    <p:nvPicPr>
                      <p:cNvPr id="0" name=""/>
                      <p:cNvPicPr/>
                      <p:nvPr/>
                    </p:nvPicPr>
                    <p:blipFill>
                      <a:blip r:embed="rId4"/>
                      <a:stretch>
                        <a:fillRect/>
                      </a:stretch>
                    </p:blipFill>
                    <p:spPr>
                      <a:xfrm>
                        <a:off x="574231" y="457200"/>
                        <a:ext cx="7995538" cy="6400800"/>
                      </a:xfrm>
                      <a:prstGeom prst="rect">
                        <a:avLst/>
                      </a:prstGeom>
                    </p:spPr>
                  </p:pic>
                </p:oleObj>
              </mc:Fallback>
            </mc:AlternateContent>
          </a:graphicData>
        </a:graphic>
      </p:graphicFrame>
    </p:spTree>
    <p:extLst>
      <p:ext uri="{BB962C8B-B14F-4D97-AF65-F5344CB8AC3E}">
        <p14:creationId xmlns:p14="http://schemas.microsoft.com/office/powerpoint/2010/main" val="248858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08EB-586D-4678-986C-56B8DDB3BF85}"/>
              </a:ext>
            </a:extLst>
          </p:cNvPr>
          <p:cNvSpPr>
            <a:spLocks noGrp="1"/>
          </p:cNvSpPr>
          <p:nvPr>
            <p:ph type="title"/>
          </p:nvPr>
        </p:nvSpPr>
        <p:spPr/>
        <p:txBody>
          <a:bodyPr/>
          <a:lstStyle/>
          <a:p>
            <a:r>
              <a:rPr lang="en-US" dirty="0"/>
              <a:t>Opportunistic infections</a:t>
            </a:r>
          </a:p>
        </p:txBody>
      </p:sp>
      <p:sp>
        <p:nvSpPr>
          <p:cNvPr id="3" name="Text Placeholder 2">
            <a:extLst>
              <a:ext uri="{FF2B5EF4-FFF2-40B4-BE49-F238E27FC236}">
                <a16:creationId xmlns:a16="http://schemas.microsoft.com/office/drawing/2014/main" id="{2CF6D38A-464F-4A27-B6AB-A11ED9E25A3D}"/>
              </a:ext>
            </a:extLst>
          </p:cNvPr>
          <p:cNvSpPr>
            <a:spLocks noGrp="1"/>
          </p:cNvSpPr>
          <p:nvPr>
            <p:ph type="body" idx="1"/>
          </p:nvPr>
        </p:nvSpPr>
        <p:spPr/>
        <p:txBody>
          <a:bodyPr/>
          <a:lstStyle/>
          <a:p>
            <a:r>
              <a:rPr lang="en-US" dirty="0"/>
              <a:t>Prevention and </a:t>
            </a:r>
            <a:r>
              <a:rPr lang="en-US"/>
              <a:t>Treatment in HIV/AIDS</a:t>
            </a:r>
            <a:endParaRPr lang="en-US" dirty="0"/>
          </a:p>
        </p:txBody>
      </p:sp>
    </p:spTree>
    <p:extLst>
      <p:ext uri="{BB962C8B-B14F-4D97-AF65-F5344CB8AC3E}">
        <p14:creationId xmlns:p14="http://schemas.microsoft.com/office/powerpoint/2010/main" val="325546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Opportunistic infection prophylaxis?</a:t>
            </a:r>
          </a:p>
        </p:txBody>
      </p:sp>
      <p:graphicFrame>
        <p:nvGraphicFramePr>
          <p:cNvPr id="7" name="Object 6"/>
          <p:cNvGraphicFramePr>
            <a:graphicFrameLocks noChangeAspect="1"/>
          </p:cNvGraphicFramePr>
          <p:nvPr>
            <p:extLst>
              <p:ext uri="{D42A27DB-BD31-4B8C-83A1-F6EECF244321}">
                <p14:modId xmlns:p14="http://schemas.microsoft.com/office/powerpoint/2010/main" val="3352033348"/>
              </p:ext>
            </p:extLst>
          </p:nvPr>
        </p:nvGraphicFramePr>
        <p:xfrm>
          <a:off x="982662" y="1828800"/>
          <a:ext cx="7178675" cy="3681412"/>
        </p:xfrm>
        <a:graphic>
          <a:graphicData uri="http://schemas.openxmlformats.org/presentationml/2006/ole">
            <mc:AlternateContent xmlns:mc="http://schemas.openxmlformats.org/markup-compatibility/2006">
              <mc:Choice xmlns:v="urn:schemas-microsoft-com:vml" Requires="v">
                <p:oleObj spid="_x0000_s3102" name="Worksheet" r:id="rId4" imgW="5200802" imgH="2666974" progId="Excel.Sheet.12">
                  <p:embed/>
                </p:oleObj>
              </mc:Choice>
              <mc:Fallback>
                <p:oleObj name="Worksheet" r:id="rId4" imgW="5200802" imgH="2666974" progId="Excel.Sheet.12">
                  <p:embed/>
                  <p:pic>
                    <p:nvPicPr>
                      <p:cNvPr id="0" name=""/>
                      <p:cNvPicPr/>
                      <p:nvPr/>
                    </p:nvPicPr>
                    <p:blipFill>
                      <a:blip r:embed="rId5"/>
                      <a:stretch>
                        <a:fillRect/>
                      </a:stretch>
                    </p:blipFill>
                    <p:spPr>
                      <a:xfrm>
                        <a:off x="982662" y="1828800"/>
                        <a:ext cx="7178675" cy="3681412"/>
                      </a:xfrm>
                      <a:prstGeom prst="rect">
                        <a:avLst/>
                      </a:prstGeom>
                    </p:spPr>
                  </p:pic>
                </p:oleObj>
              </mc:Fallback>
            </mc:AlternateContent>
          </a:graphicData>
        </a:graphic>
      </p:graphicFrame>
    </p:spTree>
    <p:extLst>
      <p:ext uri="{BB962C8B-B14F-4D97-AF65-F5344CB8AC3E}">
        <p14:creationId xmlns:p14="http://schemas.microsoft.com/office/powerpoint/2010/main" val="4794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585F-914E-4F36-93CB-8C53D3FEEED4}"/>
              </a:ext>
            </a:extLst>
          </p:cNvPr>
          <p:cNvSpPr>
            <a:spLocks noGrp="1"/>
          </p:cNvSpPr>
          <p:nvPr>
            <p:ph type="title"/>
          </p:nvPr>
        </p:nvSpPr>
        <p:spPr/>
        <p:txBody>
          <a:bodyPr/>
          <a:lstStyle/>
          <a:p>
            <a:r>
              <a:rPr lang="en-US" dirty="0"/>
              <a:t>OI prophylaxis</a:t>
            </a:r>
          </a:p>
        </p:txBody>
      </p:sp>
      <p:sp>
        <p:nvSpPr>
          <p:cNvPr id="3" name="Content Placeholder 2">
            <a:extLst>
              <a:ext uri="{FF2B5EF4-FFF2-40B4-BE49-F238E27FC236}">
                <a16:creationId xmlns:a16="http://schemas.microsoft.com/office/drawing/2014/main" id="{5B41F414-1D33-4F98-9516-7E416B57D757}"/>
              </a:ext>
            </a:extLst>
          </p:cNvPr>
          <p:cNvSpPr>
            <a:spLocks noGrp="1"/>
          </p:cNvSpPr>
          <p:nvPr>
            <p:ph idx="1"/>
          </p:nvPr>
        </p:nvSpPr>
        <p:spPr>
          <a:xfrm>
            <a:off x="457200" y="1905000"/>
            <a:ext cx="8229600" cy="4221163"/>
          </a:xfrm>
        </p:spPr>
        <p:txBody>
          <a:bodyPr/>
          <a:lstStyle/>
          <a:p>
            <a:r>
              <a:rPr lang="en-US" dirty="0"/>
              <a:t>PJP: CD4 &lt; 200 Bactrim DS 1 tab 3x/</a:t>
            </a:r>
            <a:r>
              <a:rPr lang="en-US" dirty="0" err="1"/>
              <a:t>wk</a:t>
            </a:r>
            <a:r>
              <a:rPr lang="en-US" dirty="0"/>
              <a:t> or daily</a:t>
            </a:r>
          </a:p>
          <a:p>
            <a:r>
              <a:rPr lang="en-US" dirty="0"/>
              <a:t>MAC: CD4 &lt; 50 azithromycin 1200 mg weekly if not immediately starting ARV</a:t>
            </a:r>
          </a:p>
          <a:p>
            <a:pPr lvl="1"/>
            <a:r>
              <a:rPr lang="en-US" dirty="0"/>
              <a:t>If started can be discontinued once the individual begins ART</a:t>
            </a:r>
          </a:p>
        </p:txBody>
      </p:sp>
    </p:spTree>
    <p:extLst>
      <p:ext uri="{BB962C8B-B14F-4D97-AF65-F5344CB8AC3E}">
        <p14:creationId xmlns:p14="http://schemas.microsoft.com/office/powerpoint/2010/main" val="346095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A0E26-352D-4331-B2B4-74E7CE06E04E}"/>
              </a:ext>
            </a:extLst>
          </p:cNvPr>
          <p:cNvSpPr>
            <a:spLocks noGrp="1"/>
          </p:cNvSpPr>
          <p:nvPr>
            <p:ph type="title"/>
          </p:nvPr>
        </p:nvSpPr>
        <p:spPr/>
        <p:txBody>
          <a:bodyPr/>
          <a:lstStyle/>
          <a:p>
            <a:pPr>
              <a:defRPr/>
            </a:pPr>
            <a:r>
              <a:rPr lang="en-US" dirty="0">
                <a:ea typeface="ＭＳ Ｐゴシック" charset="-128"/>
              </a:rPr>
              <a:t>Case</a:t>
            </a:r>
          </a:p>
        </p:txBody>
      </p:sp>
      <p:sp>
        <p:nvSpPr>
          <p:cNvPr id="5" name="Content Placeholder 4">
            <a:extLst>
              <a:ext uri="{FF2B5EF4-FFF2-40B4-BE49-F238E27FC236}">
                <a16:creationId xmlns:a16="http://schemas.microsoft.com/office/drawing/2014/main" id="{6152FC66-C055-44CC-802D-F1D801F92E42}"/>
              </a:ext>
            </a:extLst>
          </p:cNvPr>
          <p:cNvSpPr>
            <a:spLocks noGrp="1"/>
          </p:cNvSpPr>
          <p:nvPr>
            <p:ph idx="1"/>
          </p:nvPr>
        </p:nvSpPr>
        <p:spPr/>
        <p:txBody>
          <a:bodyPr/>
          <a:lstStyle/>
          <a:p>
            <a:pPr marL="0" indent="0">
              <a:buNone/>
              <a:defRPr/>
            </a:pPr>
            <a:r>
              <a:rPr lang="en-US" sz="2800" dirty="0">
                <a:ea typeface="+mn-ea"/>
              </a:rPr>
              <a:t>CC: Shortness of breath</a:t>
            </a:r>
          </a:p>
          <a:p>
            <a:pPr>
              <a:defRPr/>
            </a:pPr>
            <a:r>
              <a:rPr lang="en-US" sz="2800" dirty="0">
                <a:ea typeface="+mn-ea"/>
              </a:rPr>
              <a:t>27-year-old woman with HIV</a:t>
            </a:r>
          </a:p>
          <a:p>
            <a:pPr>
              <a:defRPr/>
            </a:pPr>
            <a:r>
              <a:rPr lang="en-US" sz="2800" dirty="0">
                <a:ea typeface="+mn-ea"/>
              </a:rPr>
              <a:t>3 weeks shortness of breath </a:t>
            </a:r>
          </a:p>
          <a:p>
            <a:pPr lvl="1">
              <a:defRPr/>
            </a:pPr>
            <a:r>
              <a:rPr lang="en-US" sz="2400" dirty="0">
                <a:ea typeface="+mn-ea"/>
              </a:rPr>
              <a:t>Initially noted going upstairs but more recently has been having SOB with minimal activity</a:t>
            </a:r>
          </a:p>
          <a:p>
            <a:pPr lvl="1">
              <a:defRPr/>
            </a:pPr>
            <a:r>
              <a:rPr lang="en-US" sz="2400" dirty="0">
                <a:ea typeface="+mn-ea"/>
              </a:rPr>
              <a:t>1-2 weeks of non-productive cough and intermittent fevers to 39</a:t>
            </a:r>
            <a:r>
              <a:rPr lang="en-US" sz="2400" baseline="30000" dirty="0">
                <a:ea typeface="+mn-ea"/>
              </a:rPr>
              <a:t>0</a:t>
            </a:r>
            <a:r>
              <a:rPr lang="en-US" sz="2400" dirty="0">
                <a:ea typeface="+mn-ea"/>
              </a:rPr>
              <a:t>C</a:t>
            </a:r>
          </a:p>
          <a:p>
            <a:pPr lvl="1">
              <a:defRPr/>
            </a:pPr>
            <a:r>
              <a:rPr lang="en-US" sz="2400" dirty="0">
                <a:ea typeface="+mn-ea"/>
              </a:rPr>
              <a:t>Moderate-severe headache which have worsened over the past few days</a:t>
            </a:r>
          </a:p>
          <a:p>
            <a:pPr>
              <a:defRPr/>
            </a:pPr>
            <a:r>
              <a:rPr lang="en-US" sz="2800" dirty="0">
                <a:ea typeface="+mn-ea"/>
              </a:rPr>
              <a:t>Exam: no </a:t>
            </a:r>
            <a:r>
              <a:rPr lang="en-US" sz="2800" dirty="0" err="1">
                <a:ea typeface="+mn-ea"/>
              </a:rPr>
              <a:t>meningismus</a:t>
            </a:r>
            <a:r>
              <a:rPr lang="en-US" sz="2800" dirty="0">
                <a:ea typeface="+mn-ea"/>
              </a:rPr>
              <a:t>, lung exam unremarkable</a:t>
            </a:r>
          </a:p>
        </p:txBody>
      </p:sp>
    </p:spTree>
    <p:extLst>
      <p:ext uri="{BB962C8B-B14F-4D97-AF65-F5344CB8AC3E}">
        <p14:creationId xmlns:p14="http://schemas.microsoft.com/office/powerpoint/2010/main" val="814719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3EE6-D1CD-4104-897C-989E247E3530}"/>
              </a:ext>
            </a:extLst>
          </p:cNvPr>
          <p:cNvSpPr>
            <a:spLocks noGrp="1"/>
          </p:cNvSpPr>
          <p:nvPr>
            <p:ph type="title"/>
          </p:nvPr>
        </p:nvSpPr>
        <p:spPr/>
        <p:txBody>
          <a:bodyPr/>
          <a:lstStyle/>
          <a:p>
            <a:pPr>
              <a:defRPr/>
            </a:pPr>
            <a:r>
              <a:rPr lang="en-US" sz="3200" dirty="0">
                <a:ea typeface="ＭＳ Ｐゴシック" charset="-128"/>
              </a:rPr>
              <a:t>CD4 comes back at 50cells/mL </a:t>
            </a:r>
            <a:br>
              <a:rPr lang="en-US" sz="3200" dirty="0">
                <a:ea typeface="ＭＳ Ｐゴシック" charset="-128"/>
              </a:rPr>
            </a:br>
            <a:r>
              <a:rPr lang="en-US" sz="3200" dirty="0">
                <a:ea typeface="ＭＳ Ｐゴシック" charset="-128"/>
              </a:rPr>
              <a:t>What is the most likely diagnosis? </a:t>
            </a:r>
          </a:p>
        </p:txBody>
      </p:sp>
      <p:pic>
        <p:nvPicPr>
          <p:cNvPr id="10244" name="Picture 3">
            <a:extLst>
              <a:ext uri="{FF2B5EF4-FFF2-40B4-BE49-F238E27FC236}">
                <a16:creationId xmlns:a16="http://schemas.microsoft.com/office/drawing/2014/main" id="{236A0586-3E62-48D2-94AA-5274FD9F1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701" y="1600200"/>
            <a:ext cx="5654598" cy="50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TextBox 5">
            <a:extLst>
              <a:ext uri="{FF2B5EF4-FFF2-40B4-BE49-F238E27FC236}">
                <a16:creationId xmlns:a16="http://schemas.microsoft.com/office/drawing/2014/main" id="{E7F4F1D2-E2EE-4DDC-B1A0-B5DE0D50AC62}"/>
              </a:ext>
            </a:extLst>
          </p:cNvPr>
          <p:cNvSpPr txBox="1"/>
          <p:nvPr/>
        </p:nvSpPr>
        <p:spPr>
          <a:xfrm>
            <a:off x="5165802" y="2014955"/>
            <a:ext cx="1752600" cy="461665"/>
          </a:xfrm>
          <a:prstGeom prst="rect">
            <a:avLst/>
          </a:prstGeom>
          <a:noFill/>
        </p:spPr>
        <p:txBody>
          <a:bodyPr wrap="square" rtlCol="0">
            <a:spAutoFit/>
          </a:bodyPr>
          <a:lstStyle/>
          <a:p>
            <a:pPr algn="ctr"/>
            <a:r>
              <a:rPr lang="en-US" sz="2400" dirty="0"/>
              <a:t>CT CHEST</a:t>
            </a:r>
          </a:p>
        </p:txBody>
      </p:sp>
    </p:spTree>
    <p:extLst>
      <p:ext uri="{BB962C8B-B14F-4D97-AF65-F5344CB8AC3E}">
        <p14:creationId xmlns:p14="http://schemas.microsoft.com/office/powerpoint/2010/main" val="30889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AC1BF98A-B060-43B1-8C0E-D4B1BB23D590}"/>
              </a:ext>
            </a:extLst>
          </p:cNvPr>
          <p:cNvSpPr>
            <a:spLocks noGrp="1" noChangeArrowheads="1"/>
          </p:cNvSpPr>
          <p:nvPr>
            <p:ph type="title"/>
          </p:nvPr>
        </p:nvSpPr>
        <p:spPr>
          <a:xfrm>
            <a:off x="457200" y="274638"/>
            <a:ext cx="8229600" cy="1325562"/>
          </a:xfrm>
        </p:spPr>
        <p:txBody>
          <a:bodyPr>
            <a:normAutofit/>
          </a:bodyPr>
          <a:lstStyle/>
          <a:p>
            <a:pPr eaLnBrk="1" hangingPunct="1">
              <a:defRPr/>
            </a:pPr>
            <a:r>
              <a:rPr lang="en-US" sz="3600" dirty="0">
                <a:ea typeface="+mj-ea"/>
              </a:rPr>
              <a:t>Clinical Presentation of Pneumocystis Pneumonia</a:t>
            </a:r>
          </a:p>
        </p:txBody>
      </p:sp>
      <p:sp>
        <p:nvSpPr>
          <p:cNvPr id="464899" name="Rectangle 3">
            <a:extLst>
              <a:ext uri="{FF2B5EF4-FFF2-40B4-BE49-F238E27FC236}">
                <a16:creationId xmlns:a16="http://schemas.microsoft.com/office/drawing/2014/main" id="{B7ABBED0-196C-4234-812E-7494C7C942BB}"/>
              </a:ext>
            </a:extLst>
          </p:cNvPr>
          <p:cNvSpPr>
            <a:spLocks noGrp="1" noChangeArrowheads="1"/>
          </p:cNvSpPr>
          <p:nvPr>
            <p:ph type="body" idx="1"/>
          </p:nvPr>
        </p:nvSpPr>
        <p:spPr>
          <a:xfrm>
            <a:off x="457200" y="1944029"/>
            <a:ext cx="8229600" cy="4876800"/>
          </a:xfrm>
        </p:spPr>
        <p:txBody>
          <a:bodyPr/>
          <a:lstStyle/>
          <a:p>
            <a:pPr eaLnBrk="1" hangingPunct="1">
              <a:lnSpc>
                <a:spcPct val="80000"/>
              </a:lnSpc>
              <a:buFontTx/>
              <a:buChar char="•"/>
              <a:defRPr/>
            </a:pPr>
            <a:r>
              <a:rPr lang="en-US" sz="2400" dirty="0">
                <a:ea typeface="ＭＳ Ｐゴシック" charset="-128"/>
              </a:rPr>
              <a:t>The classic presenting triad:</a:t>
            </a:r>
          </a:p>
          <a:p>
            <a:pPr lvl="1" eaLnBrk="1" hangingPunct="1">
              <a:lnSpc>
                <a:spcPct val="80000"/>
              </a:lnSpc>
              <a:buFontTx/>
              <a:buChar char="•"/>
              <a:defRPr/>
            </a:pPr>
            <a:r>
              <a:rPr lang="en-US" sz="2000" dirty="0">
                <a:ea typeface="ＭＳ Ｐゴシック" charset="-128"/>
              </a:rPr>
              <a:t>Fever (79-100%)  </a:t>
            </a:r>
          </a:p>
          <a:p>
            <a:pPr lvl="1" eaLnBrk="1" hangingPunct="1">
              <a:lnSpc>
                <a:spcPct val="80000"/>
              </a:lnSpc>
              <a:buFontTx/>
              <a:buChar char="•"/>
              <a:defRPr/>
            </a:pPr>
            <a:r>
              <a:rPr lang="en-US" sz="2000" dirty="0">
                <a:ea typeface="ＭＳ Ｐゴシック" charset="-128"/>
              </a:rPr>
              <a:t>Exertional dyspnea (95%)-  desaturation w/ walking (progressive over weeks)</a:t>
            </a:r>
          </a:p>
          <a:p>
            <a:pPr lvl="1" eaLnBrk="1" hangingPunct="1">
              <a:lnSpc>
                <a:spcPct val="80000"/>
              </a:lnSpc>
              <a:buFontTx/>
              <a:buChar char="•"/>
              <a:defRPr/>
            </a:pPr>
            <a:r>
              <a:rPr lang="en-US" sz="2000" dirty="0">
                <a:ea typeface="ＭＳ Ｐゴシック" charset="-128"/>
              </a:rPr>
              <a:t>Nonproductive cough (95%)</a:t>
            </a:r>
            <a:r>
              <a:rPr lang="en-US" sz="2400" dirty="0">
                <a:ea typeface="ＭＳ Ｐゴシック" charset="-128"/>
              </a:rPr>
              <a:t>   </a:t>
            </a:r>
          </a:p>
          <a:p>
            <a:pPr eaLnBrk="1" hangingPunct="1">
              <a:lnSpc>
                <a:spcPct val="80000"/>
              </a:lnSpc>
              <a:buSzTx/>
              <a:buFontTx/>
              <a:buChar char="•"/>
              <a:defRPr/>
            </a:pPr>
            <a:r>
              <a:rPr lang="en-US" sz="2400" dirty="0">
                <a:ea typeface="ＭＳ Ｐゴシック" charset="-128"/>
              </a:rPr>
              <a:t>Other common presenting features (nonspecific):</a:t>
            </a:r>
          </a:p>
          <a:p>
            <a:pPr lvl="1" eaLnBrk="1" hangingPunct="1">
              <a:lnSpc>
                <a:spcPct val="80000"/>
              </a:lnSpc>
              <a:buFontTx/>
              <a:buChar char="•"/>
              <a:defRPr/>
            </a:pPr>
            <a:r>
              <a:rPr lang="en-US" sz="2000" dirty="0">
                <a:ea typeface="ＭＳ Ｐゴシック" charset="-128"/>
              </a:rPr>
              <a:t>Fatigue</a:t>
            </a:r>
          </a:p>
          <a:p>
            <a:pPr lvl="1" eaLnBrk="1" hangingPunct="1">
              <a:lnSpc>
                <a:spcPct val="80000"/>
              </a:lnSpc>
              <a:buFontTx/>
              <a:buChar char="•"/>
              <a:defRPr/>
            </a:pPr>
            <a:r>
              <a:rPr lang="en-US" sz="2000" dirty="0">
                <a:ea typeface="ＭＳ Ｐゴシック" charset="-128"/>
              </a:rPr>
              <a:t>Chills</a:t>
            </a:r>
          </a:p>
          <a:p>
            <a:pPr lvl="1" eaLnBrk="1" hangingPunct="1">
              <a:lnSpc>
                <a:spcPct val="80000"/>
              </a:lnSpc>
              <a:buFontTx/>
              <a:buChar char="•"/>
              <a:defRPr/>
            </a:pPr>
            <a:r>
              <a:rPr lang="en-US" sz="2000" dirty="0">
                <a:ea typeface="ＭＳ Ｐゴシック" charset="-128"/>
              </a:rPr>
              <a:t>Headache</a:t>
            </a:r>
          </a:p>
          <a:p>
            <a:pPr lvl="1" eaLnBrk="1" hangingPunct="1">
              <a:lnSpc>
                <a:spcPct val="80000"/>
              </a:lnSpc>
              <a:buFontTx/>
              <a:buChar char="•"/>
              <a:defRPr/>
            </a:pPr>
            <a:r>
              <a:rPr lang="en-US" sz="2000" dirty="0">
                <a:ea typeface="ＭＳ Ｐゴシック" charset="-128"/>
              </a:rPr>
              <a:t>Chest pain </a:t>
            </a:r>
          </a:p>
          <a:p>
            <a:pPr lvl="1" eaLnBrk="1" hangingPunct="1">
              <a:lnSpc>
                <a:spcPct val="80000"/>
              </a:lnSpc>
              <a:buFontTx/>
              <a:buChar char="•"/>
              <a:defRPr/>
            </a:pPr>
            <a:r>
              <a:rPr lang="en-US" sz="2000" dirty="0">
                <a:ea typeface="ＭＳ Ｐゴシック" charset="-128"/>
              </a:rPr>
              <a:t>Weight loss </a:t>
            </a:r>
          </a:p>
          <a:p>
            <a:pPr lvl="1" eaLnBrk="1" hangingPunct="1">
              <a:lnSpc>
                <a:spcPct val="80000"/>
              </a:lnSpc>
              <a:buFontTx/>
              <a:buChar char="•"/>
              <a:defRPr/>
            </a:pPr>
            <a:r>
              <a:rPr lang="en-US" sz="2000" dirty="0">
                <a:ea typeface="ＭＳ Ｐゴシック" charset="-128"/>
              </a:rPr>
              <a:t>Hypoxemia</a:t>
            </a:r>
          </a:p>
          <a:p>
            <a:pPr lvl="1" eaLnBrk="1" hangingPunct="1">
              <a:lnSpc>
                <a:spcPct val="80000"/>
              </a:lnSpc>
              <a:buFontTx/>
              <a:buChar char="•"/>
              <a:defRPr/>
            </a:pPr>
            <a:r>
              <a:rPr lang="en-US" sz="2000" dirty="0">
                <a:ea typeface="ＭＳ Ｐゴシック" charset="-128"/>
              </a:rPr>
              <a:t>Elevated LDH</a:t>
            </a:r>
          </a:p>
          <a:p>
            <a:pPr eaLnBrk="1" hangingPunct="1">
              <a:lnSpc>
                <a:spcPct val="80000"/>
              </a:lnSpc>
              <a:buFont typeface="Wingdings" charset="2"/>
              <a:buBlip>
                <a:blip r:embed="rId3"/>
              </a:buBlip>
              <a:defRPr/>
            </a:pPr>
            <a:endParaRPr lang="en-US" sz="2400" dirty="0">
              <a:ea typeface="ＭＳ Ｐゴシック" charset="-128"/>
            </a:endParaRPr>
          </a:p>
        </p:txBody>
      </p:sp>
    </p:spTree>
    <p:extLst>
      <p:ext uri="{BB962C8B-B14F-4D97-AF65-F5344CB8AC3E}">
        <p14:creationId xmlns:p14="http://schemas.microsoft.com/office/powerpoint/2010/main" val="775077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F26E47D-A599-4354-9C4C-B2CC4907C2F9}"/>
              </a:ext>
            </a:extLst>
          </p:cNvPr>
          <p:cNvSpPr>
            <a:spLocks noGrp="1" noChangeArrowheads="1"/>
          </p:cNvSpPr>
          <p:nvPr>
            <p:ph type="title" idx="4294967295"/>
          </p:nvPr>
        </p:nvSpPr>
        <p:spPr>
          <a:xfrm>
            <a:off x="457200" y="277813"/>
            <a:ext cx="8229600" cy="714375"/>
          </a:xfrm>
        </p:spPr>
        <p:txBody>
          <a:bodyPr anchorCtr="1"/>
          <a:lstStyle/>
          <a:p>
            <a:pPr eaLnBrk="1" hangingPunct="1">
              <a:defRPr/>
            </a:pPr>
            <a:r>
              <a:rPr lang="en-US" sz="3800" dirty="0">
                <a:ea typeface="+mj-ea"/>
                <a:cs typeface="Arial"/>
              </a:rPr>
              <a:t>Diagnosis of PCP</a:t>
            </a:r>
          </a:p>
        </p:txBody>
      </p:sp>
      <p:sp>
        <p:nvSpPr>
          <p:cNvPr id="114691" name="Rectangle 3">
            <a:extLst>
              <a:ext uri="{FF2B5EF4-FFF2-40B4-BE49-F238E27FC236}">
                <a16:creationId xmlns:a16="http://schemas.microsoft.com/office/drawing/2014/main" id="{2A9418A3-DFA5-46FA-AB49-693D163B29C9}"/>
              </a:ext>
            </a:extLst>
          </p:cNvPr>
          <p:cNvSpPr>
            <a:spLocks noGrp="1" noChangeArrowheads="1"/>
          </p:cNvSpPr>
          <p:nvPr>
            <p:ph type="body" idx="4294967295"/>
          </p:nvPr>
        </p:nvSpPr>
        <p:spPr>
          <a:xfrm>
            <a:off x="457200" y="1459571"/>
            <a:ext cx="8229600" cy="5562600"/>
          </a:xfrm>
        </p:spPr>
        <p:txBody>
          <a:bodyPr>
            <a:normAutofit fontScale="92500" lnSpcReduction="10000"/>
          </a:bodyPr>
          <a:lstStyle/>
          <a:p>
            <a:pPr eaLnBrk="1" hangingPunct="1">
              <a:buSzTx/>
              <a:buFontTx/>
              <a:buChar char="•"/>
              <a:defRPr/>
            </a:pPr>
            <a:r>
              <a:rPr lang="en-US" sz="2400" dirty="0">
                <a:ea typeface="+mn-ea"/>
              </a:rPr>
              <a:t>Induced Sputum and BAL cytology</a:t>
            </a:r>
          </a:p>
          <a:p>
            <a:pPr eaLnBrk="1" hangingPunct="1">
              <a:buSzTx/>
              <a:buFontTx/>
              <a:buChar char="•"/>
              <a:defRPr/>
            </a:pPr>
            <a:r>
              <a:rPr lang="en-US" sz="2400" dirty="0">
                <a:ea typeface="+mn-ea"/>
              </a:rPr>
              <a:t>Yield of stained specimen:</a:t>
            </a:r>
            <a:r>
              <a:rPr lang="en-US" sz="2000" dirty="0">
                <a:ea typeface="+mn-ea"/>
              </a:rPr>
              <a:t> </a:t>
            </a:r>
          </a:p>
          <a:p>
            <a:pPr lvl="1" eaLnBrk="1" hangingPunct="1">
              <a:buFontTx/>
              <a:buChar char="•"/>
              <a:defRPr/>
            </a:pPr>
            <a:r>
              <a:rPr lang="en-US" sz="2000" dirty="0">
                <a:ea typeface="ＭＳ Ｐゴシック" charset="-128"/>
              </a:rPr>
              <a:t>Induced sputum :  50% to 90%  </a:t>
            </a:r>
          </a:p>
          <a:p>
            <a:pPr lvl="1" eaLnBrk="1" hangingPunct="1">
              <a:buFontTx/>
              <a:buChar char="•"/>
              <a:defRPr/>
            </a:pPr>
            <a:r>
              <a:rPr lang="en-US" sz="2000" dirty="0">
                <a:ea typeface="ＭＳ Ｐゴシック" charset="-128"/>
              </a:rPr>
              <a:t>Bronchoscopy  with BAL : 90%-99%</a:t>
            </a:r>
          </a:p>
          <a:p>
            <a:pPr lvl="1" eaLnBrk="1" hangingPunct="1">
              <a:buFontTx/>
              <a:buChar char="•"/>
              <a:defRPr/>
            </a:pPr>
            <a:r>
              <a:rPr lang="en-US" sz="2000" dirty="0">
                <a:ea typeface="ＭＳ Ｐゴシック" charset="-128"/>
              </a:rPr>
              <a:t>Transbronchial biopsy: 95%-100%</a:t>
            </a:r>
          </a:p>
          <a:p>
            <a:pPr lvl="1" eaLnBrk="1" hangingPunct="1">
              <a:buFontTx/>
              <a:buChar char="•"/>
              <a:defRPr/>
            </a:pPr>
            <a:r>
              <a:rPr lang="en-US" sz="2000" dirty="0">
                <a:ea typeface="ＭＳ Ｐゴシック" charset="-128"/>
              </a:rPr>
              <a:t>Open lung biopsy: 95%-100%</a:t>
            </a:r>
          </a:p>
          <a:p>
            <a:pPr>
              <a:buFontTx/>
              <a:buChar char="•"/>
              <a:defRPr/>
            </a:pPr>
            <a:r>
              <a:rPr lang="en-US" sz="2800" dirty="0">
                <a:ea typeface="ＭＳ Ｐゴシック" charset="-128"/>
              </a:rPr>
              <a:t>PCR </a:t>
            </a:r>
          </a:p>
          <a:p>
            <a:pPr lvl="1">
              <a:buFontTx/>
              <a:buChar char="•"/>
              <a:defRPr/>
            </a:pPr>
            <a:r>
              <a:rPr lang="en-US" sz="2400" dirty="0">
                <a:ea typeface="ＭＳ Ｐゴシック" charset="-128"/>
              </a:rPr>
              <a:t>From induced sputum and BAL 	</a:t>
            </a:r>
          </a:p>
          <a:p>
            <a:pPr lvl="2">
              <a:buFontTx/>
              <a:buChar char="•"/>
              <a:defRPr/>
            </a:pPr>
            <a:r>
              <a:rPr lang="en-US" sz="2000" dirty="0">
                <a:ea typeface="ＭＳ Ｐゴシック" charset="-128"/>
              </a:rPr>
              <a:t>Sensitivity 81%-100% </a:t>
            </a:r>
          </a:p>
          <a:p>
            <a:pPr lvl="2">
              <a:buFontTx/>
              <a:buChar char="•"/>
              <a:defRPr/>
            </a:pPr>
            <a:r>
              <a:rPr lang="en-US" sz="2000" dirty="0">
                <a:ea typeface="ＭＳ Ｐゴシック" charset="-128"/>
              </a:rPr>
              <a:t>Specificity 86%-100% </a:t>
            </a:r>
          </a:p>
          <a:p>
            <a:pPr lvl="1">
              <a:buFontTx/>
              <a:buChar char="•"/>
              <a:defRPr/>
            </a:pPr>
            <a:r>
              <a:rPr lang="en-US" sz="2400" dirty="0">
                <a:ea typeface="ＭＳ Ｐゴシック" charset="-128"/>
              </a:rPr>
              <a:t>PCR from oropharyngeal washings and serum </a:t>
            </a:r>
          </a:p>
          <a:p>
            <a:pPr lvl="2">
              <a:buFontTx/>
              <a:buChar char="•"/>
              <a:defRPr/>
            </a:pPr>
            <a:r>
              <a:rPr lang="en-US" sz="2000" dirty="0">
                <a:ea typeface="ＭＳ Ｐゴシック" charset="-128"/>
              </a:rPr>
              <a:t>Not shown to be useful</a:t>
            </a:r>
          </a:p>
          <a:p>
            <a:pPr lvl="1" eaLnBrk="1" hangingPunct="1">
              <a:buFontTx/>
              <a:buChar char="•"/>
              <a:defRPr/>
            </a:pPr>
            <a:endParaRPr lang="en-US" sz="2000" dirty="0">
              <a:ea typeface="ＭＳ Ｐゴシック" charset="-128"/>
            </a:endParaRPr>
          </a:p>
          <a:p>
            <a:pPr eaLnBrk="1" hangingPunct="1">
              <a:buSzTx/>
              <a:buFontTx/>
              <a:buChar char="•"/>
              <a:defRPr/>
            </a:pPr>
            <a:endParaRPr lang="en-US" sz="2400" b="1" dirty="0">
              <a:ea typeface="+mn-ea"/>
            </a:endParaRPr>
          </a:p>
          <a:p>
            <a:pPr eaLnBrk="1" hangingPunct="1">
              <a:lnSpc>
                <a:spcPct val="80000"/>
              </a:lnSpc>
              <a:buFont typeface="Wingdings" panose="05000000000000000000" pitchFamily="2" charset="2"/>
              <a:buChar char="v"/>
              <a:defRPr/>
            </a:pPr>
            <a:endParaRPr lang="en-US" sz="2400" b="1" dirty="0">
              <a:ea typeface="+mn-ea"/>
            </a:endParaRPr>
          </a:p>
          <a:p>
            <a:pPr eaLnBrk="1" hangingPunct="1">
              <a:lnSpc>
                <a:spcPct val="80000"/>
              </a:lnSpc>
              <a:buFont typeface="Wingdings" panose="05000000000000000000" pitchFamily="2" charset="2"/>
              <a:buChar char="v"/>
              <a:defRPr/>
            </a:pPr>
            <a:endParaRPr lang="en-US" sz="900" b="1" dirty="0">
              <a:ea typeface="+mn-ea"/>
            </a:endParaRPr>
          </a:p>
          <a:p>
            <a:pPr eaLnBrk="1" hangingPunct="1">
              <a:lnSpc>
                <a:spcPct val="80000"/>
              </a:lnSpc>
              <a:buFont typeface="Wingdings" panose="05000000000000000000" pitchFamily="2" charset="2"/>
              <a:buNone/>
              <a:defRPr/>
            </a:pPr>
            <a:r>
              <a:rPr lang="en-US" sz="700" dirty="0">
                <a:ea typeface="+mn-ea"/>
              </a:rPr>
              <a:t> </a:t>
            </a:r>
          </a:p>
        </p:txBody>
      </p:sp>
      <p:pic>
        <p:nvPicPr>
          <p:cNvPr id="34820" name="Picture 5" descr="pneuomcyst">
            <a:extLst>
              <a:ext uri="{FF2B5EF4-FFF2-40B4-BE49-F238E27FC236}">
                <a16:creationId xmlns:a16="http://schemas.microsoft.com/office/drawing/2014/main" id="{C6737EB9-A63C-4CE5-B19F-65BD758AE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2" y="1600200"/>
            <a:ext cx="374173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
            <a:extLst>
              <a:ext uri="{FF2B5EF4-FFF2-40B4-BE49-F238E27FC236}">
                <a16:creationId xmlns:a16="http://schemas.microsoft.com/office/drawing/2014/main" id="{601600E6-DB65-49A3-8753-1C3F4771E515}"/>
              </a:ext>
            </a:extLst>
          </p:cNvPr>
          <p:cNvSpPr txBox="1">
            <a:spLocks noChangeArrowheads="1"/>
          </p:cNvSpPr>
          <p:nvPr/>
        </p:nvSpPr>
        <p:spPr bwMode="auto">
          <a:xfrm>
            <a:off x="6218160" y="4240871"/>
            <a:ext cx="2446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ea typeface="MS PGothic" panose="020B0600070205080204" pitchFamily="34" charset="-128"/>
              </a:defRPr>
            </a:lvl9pPr>
          </a:lstStyle>
          <a:p>
            <a:pPr eaLnBrk="1" hangingPunct="1">
              <a:buSzPct val="70000"/>
              <a:buFont typeface="Wingdings" panose="05000000000000000000" pitchFamily="2" charset="2"/>
              <a:buNone/>
            </a:pPr>
            <a:r>
              <a:rPr lang="en-US" altLang="en-US" sz="1200" b="0" dirty="0" err="1">
                <a:latin typeface="Tahoma" panose="020B0604030504040204" pitchFamily="34" charset="0"/>
              </a:rPr>
              <a:t>Gomori</a:t>
            </a:r>
            <a:r>
              <a:rPr lang="en-US" altLang="en-US" sz="1200" b="0" dirty="0">
                <a:latin typeface="Tahoma" panose="020B0604030504040204" pitchFamily="34" charset="0"/>
              </a:rPr>
              <a:t> Methenamine Silver Stain</a:t>
            </a:r>
          </a:p>
        </p:txBody>
      </p:sp>
    </p:spTree>
    <p:extLst>
      <p:ext uri="{BB962C8B-B14F-4D97-AF65-F5344CB8AC3E}">
        <p14:creationId xmlns:p14="http://schemas.microsoft.com/office/powerpoint/2010/main" val="100363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1BBDD252-1D3B-464F-A9DC-A9710C970443}"/>
              </a:ext>
            </a:extLst>
          </p:cNvPr>
          <p:cNvSpPr>
            <a:spLocks noGrp="1" noChangeArrowheads="1"/>
          </p:cNvSpPr>
          <p:nvPr>
            <p:ph type="title" idx="4294967295"/>
          </p:nvPr>
        </p:nvSpPr>
        <p:spPr>
          <a:xfrm>
            <a:off x="457200" y="277813"/>
            <a:ext cx="8229600" cy="638175"/>
          </a:xfrm>
        </p:spPr>
        <p:txBody>
          <a:bodyPr anchorCtr="1"/>
          <a:lstStyle/>
          <a:p>
            <a:pPr eaLnBrk="1" hangingPunct="1">
              <a:defRPr/>
            </a:pPr>
            <a:r>
              <a:rPr lang="en-US" sz="3400" dirty="0">
                <a:ea typeface="+mj-ea"/>
              </a:rPr>
              <a:t>Treatment of PCP (21 days)</a:t>
            </a:r>
          </a:p>
        </p:txBody>
      </p:sp>
      <p:graphicFrame>
        <p:nvGraphicFramePr>
          <p:cNvPr id="16429" name="Group 45">
            <a:extLst>
              <a:ext uri="{FF2B5EF4-FFF2-40B4-BE49-F238E27FC236}">
                <a16:creationId xmlns:a16="http://schemas.microsoft.com/office/drawing/2014/main" id="{6D436835-2A90-478C-A303-C2FB10479293}"/>
              </a:ext>
            </a:extLst>
          </p:cNvPr>
          <p:cNvGraphicFramePr>
            <a:graphicFrameLocks noGrp="1"/>
          </p:cNvGraphicFramePr>
          <p:nvPr>
            <p:ph idx="4294967295"/>
            <p:extLst>
              <p:ext uri="{D42A27DB-BD31-4B8C-83A1-F6EECF244321}">
                <p14:modId xmlns:p14="http://schemas.microsoft.com/office/powerpoint/2010/main" val="1729837174"/>
              </p:ext>
            </p:extLst>
          </p:nvPr>
        </p:nvGraphicFramePr>
        <p:xfrm>
          <a:off x="266700" y="1295400"/>
          <a:ext cx="8610600" cy="5207008"/>
        </p:xfrm>
        <a:graphic>
          <a:graphicData uri="http://schemas.openxmlformats.org/drawingml/2006/table">
            <a:tbl>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000" b="0" i="0" u="none" strike="noStrike" cap="none" normalizeH="0" baseline="0" dirty="0">
                          <a:ln>
                            <a:noFill/>
                          </a:ln>
                          <a:solidFill>
                            <a:schemeClr val="tx1"/>
                          </a:solidFill>
                          <a:effectLst/>
                          <a:latin typeface="Arial" charset="0"/>
                          <a:ea typeface="ＭＳ Ｐゴシック" charset="-128"/>
                        </a:rPr>
                        <a:t>Drug</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000" b="0" i="0" u="none" strike="noStrike" cap="none" normalizeH="0" baseline="0" dirty="0">
                          <a:ln>
                            <a:noFill/>
                          </a:ln>
                          <a:solidFill>
                            <a:schemeClr val="tx1"/>
                          </a:solidFill>
                          <a:effectLst/>
                          <a:latin typeface="Arial" charset="0"/>
                          <a:ea typeface="ＭＳ Ｐゴシック" charset="-128"/>
                        </a:rPr>
                        <a:t>Dose</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000" b="0" i="0" u="none" strike="noStrike" cap="none" normalizeH="0" baseline="0" dirty="0">
                          <a:ln>
                            <a:noFill/>
                          </a:ln>
                          <a:solidFill>
                            <a:schemeClr val="tx1"/>
                          </a:solidFill>
                          <a:effectLst/>
                          <a:latin typeface="Arial" charset="0"/>
                          <a:ea typeface="ＭＳ Ｐゴシック" charset="-128"/>
                        </a:rPr>
                        <a:t>Route</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000" b="0" i="0" u="none" strike="noStrike" cap="none" normalizeH="0" baseline="0" dirty="0">
                          <a:ln>
                            <a:noFill/>
                          </a:ln>
                          <a:solidFill>
                            <a:schemeClr val="tx1"/>
                          </a:solidFill>
                          <a:effectLst/>
                          <a:latin typeface="Arial" charset="0"/>
                          <a:ea typeface="ＭＳ Ｐゴシック" charset="-128"/>
                        </a:rPr>
                        <a:t>Comments</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0"/>
                  </a:ext>
                </a:extLst>
              </a:tr>
              <a:tr h="9748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TMP / SMX</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(Bactrim)</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15-20 mg/kg/d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TMP component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divided q 8hr</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PO/ IV</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First choice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1"/>
                  </a:ext>
                </a:extLst>
              </a:tr>
              <a:tr h="12944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err="1">
                          <a:ln>
                            <a:noFill/>
                          </a:ln>
                          <a:solidFill>
                            <a:schemeClr val="tx1"/>
                          </a:solidFill>
                          <a:effectLst/>
                          <a:latin typeface="Arial" charset="0"/>
                          <a:ea typeface="ＭＳ Ｐゴシック" charset="-128"/>
                        </a:rPr>
                        <a:t>Primaquin</a:t>
                      </a:r>
                      <a:r>
                        <a:rPr kumimoji="0" lang="en-US" sz="1600" b="0" i="0" u="none" strike="noStrike" cap="none" normalizeH="0" baseline="0" dirty="0">
                          <a:ln>
                            <a:noFill/>
                          </a:ln>
                          <a:solidFill>
                            <a:schemeClr val="tx1"/>
                          </a:solidFill>
                          <a:effectLst/>
                          <a:latin typeface="Arial"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Clindamycin</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30 mg PO daily + 600-900 IV q 8h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(600 mg </a:t>
                      </a:r>
                      <a:r>
                        <a:rPr kumimoji="0" lang="en-US" sz="1600" b="0" i="0" u="none" strike="noStrike" cap="none" normalizeH="0" baseline="0" dirty="0" err="1">
                          <a:ln>
                            <a:noFill/>
                          </a:ln>
                          <a:solidFill>
                            <a:schemeClr val="tx1"/>
                          </a:solidFill>
                          <a:effectLst/>
                          <a:latin typeface="Arial" charset="0"/>
                          <a:ea typeface="ＭＳ Ｐゴシック" charset="-128"/>
                        </a:rPr>
                        <a:t>po</a:t>
                      </a:r>
                      <a:r>
                        <a:rPr kumimoji="0" lang="en-US" sz="1600" b="0" i="0" u="none" strike="noStrike" cap="none" normalizeH="0" baseline="0" dirty="0">
                          <a:ln>
                            <a:noFill/>
                          </a:ln>
                          <a:solidFill>
                            <a:schemeClr val="tx1"/>
                          </a:solidFill>
                          <a:effectLst/>
                          <a:latin typeface="Arial" charset="0"/>
                          <a:ea typeface="ＭＳ Ｐゴシック" charset="-128"/>
                        </a:rPr>
                        <a:t> </a:t>
                      </a:r>
                      <a:r>
                        <a:rPr kumimoji="0" lang="en-US" sz="1600" b="0" i="0" u="none" strike="noStrike" cap="none" normalizeH="0" baseline="0" dirty="0" err="1">
                          <a:ln>
                            <a:noFill/>
                          </a:ln>
                          <a:solidFill>
                            <a:schemeClr val="tx1"/>
                          </a:solidFill>
                          <a:effectLst/>
                          <a:latin typeface="Arial" charset="0"/>
                          <a:ea typeface="ＭＳ Ｐゴシック" charset="-128"/>
                        </a:rPr>
                        <a:t>tid</a:t>
                      </a:r>
                      <a:r>
                        <a:rPr kumimoji="0" lang="en-US" sz="1600" b="0" i="0" u="none" strike="noStrike" cap="none" normalizeH="0" baseline="0" dirty="0">
                          <a:ln>
                            <a:noFill/>
                          </a:ln>
                          <a:solidFill>
                            <a:schemeClr val="tx1"/>
                          </a:solidFill>
                          <a:effectLst/>
                          <a:latin typeface="Arial" charset="0"/>
                          <a:ea typeface="ＭＳ Ｐゴシック" charset="-128"/>
                        </a:rPr>
                        <a:t> for less severe)</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PO/IV</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Alternate choice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2"/>
                  </a:ext>
                </a:extLst>
              </a:tr>
              <a:tr h="9748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defRPr/>
                      </a:pPr>
                      <a:r>
                        <a:rPr kumimoji="0" lang="en-US" sz="1600" b="0" i="0" u="none" strike="noStrike" cap="none" normalizeH="0" baseline="0" dirty="0" err="1">
                          <a:ln>
                            <a:noFill/>
                          </a:ln>
                          <a:solidFill>
                            <a:schemeClr val="tx1"/>
                          </a:solidFill>
                          <a:effectLst/>
                          <a:latin typeface="Arial" charset="0"/>
                          <a:ea typeface="ＭＳ Ｐゴシック" charset="-128"/>
                        </a:rPr>
                        <a:t>Pentamidine</a:t>
                      </a:r>
                      <a:endParaRPr kumimoji="0" lang="en-US" sz="1600" b="0" i="0" u="none" strike="noStrike" cap="none" normalizeH="0" baseline="0" dirty="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600" b="0" i="0" u="none" strike="noStrike" cap="none" normalizeH="0" baseline="0" dirty="0">
                        <a:ln>
                          <a:noFill/>
                        </a:ln>
                        <a:solidFill>
                          <a:schemeClr val="tx1"/>
                        </a:solidFill>
                        <a:effectLst/>
                        <a:latin typeface="Arial" charset="0"/>
                        <a:ea typeface="ＭＳ Ｐゴシック" charset="-128"/>
                      </a:endParaRP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4mg/kg or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600 mg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600" b="0" i="0" u="none" strike="noStrike" cap="none" normalizeH="0" baseline="0" dirty="0">
                        <a:ln>
                          <a:noFill/>
                        </a:ln>
                        <a:solidFill>
                          <a:schemeClr val="tx1"/>
                        </a:solidFill>
                        <a:effectLst/>
                        <a:latin typeface="Arial" charset="0"/>
                        <a:ea typeface="ＭＳ Ｐゴシック" charset="-128"/>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IV</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Alternate choice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3"/>
                  </a:ext>
                </a:extLst>
              </a:tr>
              <a:tr h="6092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 Atovaquone</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750 mg bid</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PO</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Alternate choice for less severe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4"/>
                  </a:ext>
                </a:extLst>
              </a:tr>
              <a:tr h="957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err="1">
                          <a:ln>
                            <a:noFill/>
                          </a:ln>
                          <a:solidFill>
                            <a:schemeClr val="tx1"/>
                          </a:solidFill>
                          <a:effectLst/>
                          <a:latin typeface="Arial" charset="0"/>
                          <a:ea typeface="ＭＳ Ｐゴシック" charset="-128"/>
                        </a:rPr>
                        <a:t>Dapsone</a:t>
                      </a:r>
                      <a:r>
                        <a:rPr kumimoji="0" lang="en-US" sz="1600" b="0" i="0" u="none" strike="noStrike" cap="none" normalizeH="0" baseline="0" dirty="0">
                          <a:ln>
                            <a:noFill/>
                          </a:ln>
                          <a:solidFill>
                            <a:schemeClr val="tx1"/>
                          </a:solidFill>
                          <a:effectLst/>
                          <a:latin typeface="Arial" charset="0"/>
                          <a:ea typeface="ＭＳ Ｐゴシック" charset="-128"/>
                        </a:rPr>
                        <a:t>/TMP</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100mg + TMP 15mg/kg/day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3 divided doses</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600" b="0" i="0" u="none" strike="noStrike" cap="none" normalizeH="0" baseline="0" dirty="0">
                        <a:ln>
                          <a:noFill/>
                        </a:ln>
                        <a:solidFill>
                          <a:schemeClr val="tx1"/>
                        </a:solidFill>
                        <a:effectLst/>
                        <a:latin typeface="Arial" charset="0"/>
                        <a:ea typeface="ＭＳ Ｐゴシック" charset="-128"/>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i="0" u="none" strike="noStrike" cap="none" normalizeH="0" baseline="0" dirty="0">
                          <a:ln>
                            <a:noFill/>
                          </a:ln>
                          <a:solidFill>
                            <a:schemeClr val="tx1"/>
                          </a:solidFill>
                          <a:effectLst/>
                          <a:latin typeface="Arial" charset="0"/>
                          <a:ea typeface="ＭＳ Ｐゴシック" charset="-128"/>
                        </a:rPr>
                        <a:t>Alternative choice for less severe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457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1123713-4D4E-46E5-A580-42949AA48E58}"/>
              </a:ext>
            </a:extLst>
          </p:cNvPr>
          <p:cNvSpPr>
            <a:spLocks noGrp="1" noChangeArrowheads="1"/>
          </p:cNvSpPr>
          <p:nvPr>
            <p:ph type="title" idx="4294967295"/>
          </p:nvPr>
        </p:nvSpPr>
        <p:spPr>
          <a:xfrm>
            <a:off x="457200" y="277813"/>
            <a:ext cx="8229600" cy="941387"/>
          </a:xfrm>
        </p:spPr>
        <p:txBody>
          <a:bodyPr anchorCtr="1">
            <a:normAutofit/>
          </a:bodyPr>
          <a:lstStyle/>
          <a:p>
            <a:pPr eaLnBrk="1" hangingPunct="1">
              <a:defRPr/>
            </a:pPr>
            <a:r>
              <a:rPr lang="en-US" dirty="0">
                <a:ea typeface="+mj-ea"/>
              </a:rPr>
              <a:t>Role of Steroids in PCP</a:t>
            </a:r>
          </a:p>
        </p:txBody>
      </p:sp>
      <p:sp>
        <p:nvSpPr>
          <p:cNvPr id="118787" name="Rectangle 3">
            <a:extLst>
              <a:ext uri="{FF2B5EF4-FFF2-40B4-BE49-F238E27FC236}">
                <a16:creationId xmlns:a16="http://schemas.microsoft.com/office/drawing/2014/main" id="{3997E8B2-0855-46FA-9E25-92828A404185}"/>
              </a:ext>
            </a:extLst>
          </p:cNvPr>
          <p:cNvSpPr>
            <a:spLocks noGrp="1" noChangeArrowheads="1"/>
          </p:cNvSpPr>
          <p:nvPr>
            <p:ph type="body" idx="4294967295"/>
          </p:nvPr>
        </p:nvSpPr>
        <p:spPr>
          <a:xfrm>
            <a:off x="457200" y="1600200"/>
            <a:ext cx="8229600" cy="4114800"/>
          </a:xfrm>
        </p:spPr>
        <p:txBody>
          <a:bodyPr>
            <a:normAutofit/>
          </a:bodyPr>
          <a:lstStyle/>
          <a:p>
            <a:pPr eaLnBrk="1" hangingPunct="1">
              <a:lnSpc>
                <a:spcPct val="90000"/>
              </a:lnSpc>
              <a:defRPr/>
            </a:pPr>
            <a:r>
              <a:rPr lang="en-US" sz="2200" dirty="0">
                <a:ea typeface="ＭＳ Ｐゴシック" charset="-128"/>
              </a:rPr>
              <a:t>Indicated for Pa 0</a:t>
            </a:r>
            <a:r>
              <a:rPr lang="en-US" sz="2200" baseline="-25000" dirty="0">
                <a:ea typeface="ＭＳ Ｐゴシック" charset="-128"/>
              </a:rPr>
              <a:t>2</a:t>
            </a:r>
            <a:r>
              <a:rPr lang="en-US" sz="2200" dirty="0">
                <a:ea typeface="ＭＳ Ｐゴシック" charset="-128"/>
              </a:rPr>
              <a:t> &lt;70 or A-a grad &gt;35 mm Hg</a:t>
            </a:r>
          </a:p>
          <a:p>
            <a:pPr eaLnBrk="1" hangingPunct="1">
              <a:lnSpc>
                <a:spcPct val="90000"/>
              </a:lnSpc>
              <a:defRPr/>
            </a:pPr>
            <a:r>
              <a:rPr lang="en-US" sz="2200" dirty="0">
                <a:ea typeface="ＭＳ Ｐゴシック" charset="-128"/>
              </a:rPr>
              <a:t>Should begin ASAP within 72 hrs of PCP therapy</a:t>
            </a:r>
          </a:p>
          <a:p>
            <a:pPr eaLnBrk="1" hangingPunct="1">
              <a:lnSpc>
                <a:spcPct val="90000"/>
              </a:lnSpc>
              <a:defRPr/>
            </a:pPr>
            <a:r>
              <a:rPr lang="en-US" sz="2200" dirty="0">
                <a:ea typeface="ＭＳ Ｐゴシック" charset="-128"/>
              </a:rPr>
              <a:t>Also consider with progression of the disease even if they do not meet the above criteria </a:t>
            </a:r>
          </a:p>
          <a:p>
            <a:pPr eaLnBrk="1" hangingPunct="1">
              <a:lnSpc>
                <a:spcPct val="90000"/>
              </a:lnSpc>
              <a:defRPr/>
            </a:pPr>
            <a:r>
              <a:rPr lang="en-US" sz="2200" dirty="0">
                <a:ea typeface="ＭＳ Ｐゴシック" charset="-128"/>
              </a:rPr>
              <a:t>Prednisone :</a:t>
            </a:r>
          </a:p>
          <a:p>
            <a:pPr lvl="1" eaLnBrk="1" hangingPunct="1">
              <a:lnSpc>
                <a:spcPct val="90000"/>
              </a:lnSpc>
              <a:buFont typeface="Arial" panose="020B0604020202020204" pitchFamily="34" charset="0"/>
              <a:buChar char="•"/>
              <a:defRPr/>
            </a:pPr>
            <a:r>
              <a:rPr lang="en-US" sz="2000" dirty="0">
                <a:ea typeface="ＭＳ Ｐゴシック" charset="-128"/>
              </a:rPr>
              <a:t>40 mg PO bid x 5 days (d 1-5)</a:t>
            </a:r>
          </a:p>
          <a:p>
            <a:pPr lvl="1" eaLnBrk="1" hangingPunct="1">
              <a:lnSpc>
                <a:spcPct val="90000"/>
              </a:lnSpc>
              <a:buFont typeface="Arial" panose="020B0604020202020204" pitchFamily="34" charset="0"/>
              <a:buChar char="•"/>
              <a:defRPr/>
            </a:pPr>
            <a:r>
              <a:rPr lang="en-US" sz="2000" dirty="0">
                <a:ea typeface="ＭＳ Ｐゴシック" charset="-128"/>
              </a:rPr>
              <a:t>40 mg PO QD x 5 days  (d 6-10)</a:t>
            </a:r>
          </a:p>
          <a:p>
            <a:pPr lvl="1" eaLnBrk="1" hangingPunct="1">
              <a:lnSpc>
                <a:spcPct val="90000"/>
              </a:lnSpc>
              <a:buFont typeface="Arial" panose="020B0604020202020204" pitchFamily="34" charset="0"/>
              <a:buChar char="•"/>
              <a:defRPr/>
            </a:pPr>
            <a:r>
              <a:rPr lang="en-US" sz="2000" dirty="0">
                <a:ea typeface="ＭＳ Ｐゴシック" charset="-128"/>
              </a:rPr>
              <a:t>20 mg PO daily x 11days (d 11-21)</a:t>
            </a:r>
          </a:p>
          <a:p>
            <a:pPr eaLnBrk="1" hangingPunct="1">
              <a:lnSpc>
                <a:spcPct val="90000"/>
              </a:lnSpc>
              <a:defRPr/>
            </a:pPr>
            <a:r>
              <a:rPr lang="en-US" sz="2200" dirty="0">
                <a:ea typeface="ＭＳ Ｐゴシック" charset="-128"/>
              </a:rPr>
              <a:t>Caution: Other OIs can initially respond to steroids (i.e. TB, Histo)</a:t>
            </a:r>
          </a:p>
          <a:p>
            <a:pPr lvl="1" eaLnBrk="1" hangingPunct="1">
              <a:lnSpc>
                <a:spcPct val="90000"/>
              </a:lnSpc>
              <a:buFont typeface="Arial" panose="020B0604020202020204" pitchFamily="34" charset="0"/>
              <a:buChar char="•"/>
              <a:defRPr/>
            </a:pPr>
            <a:r>
              <a:rPr lang="en-US" sz="2000" dirty="0">
                <a:ea typeface="ＭＳ Ｐゴシック" charset="-128"/>
              </a:rPr>
              <a:t>As a general rule, if patients receive steroids, the diagnosis should be confirmed with sputum/bronch</a:t>
            </a:r>
            <a:endParaRPr lang="en-US" sz="2000" b="1" dirty="0">
              <a:ea typeface="ＭＳ Ｐゴシック" charset="-128"/>
            </a:endParaRPr>
          </a:p>
          <a:p>
            <a:pPr marL="0" indent="0" eaLnBrk="1" hangingPunct="1">
              <a:lnSpc>
                <a:spcPct val="90000"/>
              </a:lnSpc>
              <a:buFont typeface="Wingdings" charset="2"/>
              <a:buNone/>
              <a:defRPr/>
            </a:pPr>
            <a:endParaRPr lang="en-US" sz="2200" b="1" dirty="0">
              <a:ea typeface="ＭＳ Ｐゴシック" charset="-128"/>
            </a:endParaRPr>
          </a:p>
          <a:p>
            <a:pPr eaLnBrk="1" hangingPunct="1">
              <a:lnSpc>
                <a:spcPct val="80000"/>
              </a:lnSpc>
              <a:buFont typeface="Wingdings" charset="2"/>
              <a:buBlip>
                <a:blip r:embed="rId3"/>
              </a:buBlip>
              <a:defRPr/>
            </a:pPr>
            <a:endParaRPr lang="en-US" sz="2000" b="1" dirty="0">
              <a:ea typeface="ＭＳ Ｐゴシック" charset="-128"/>
            </a:endParaRPr>
          </a:p>
        </p:txBody>
      </p:sp>
    </p:spTree>
    <p:extLst>
      <p:ext uri="{BB962C8B-B14F-4D97-AF65-F5344CB8AC3E}">
        <p14:creationId xmlns:p14="http://schemas.microsoft.com/office/powerpoint/2010/main" val="365038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HIV-1, HIV-2</a:t>
            </a:r>
          </a:p>
        </p:txBody>
      </p:sp>
      <p:sp>
        <p:nvSpPr>
          <p:cNvPr id="3" name="Content Placeholder 2"/>
          <p:cNvSpPr>
            <a:spLocks noGrp="1"/>
          </p:cNvSpPr>
          <p:nvPr>
            <p:ph idx="1"/>
          </p:nvPr>
        </p:nvSpPr>
        <p:spPr/>
        <p:txBody>
          <a:bodyPr>
            <a:normAutofit fontScale="92500" lnSpcReduction="20000"/>
          </a:bodyPr>
          <a:lstStyle/>
          <a:p>
            <a:r>
              <a:rPr lang="en-US" dirty="0"/>
              <a:t>&gt;38 million people worldwide infected</a:t>
            </a:r>
          </a:p>
          <a:p>
            <a:r>
              <a:rPr lang="en-US" dirty="0"/>
              <a:t>HIV-2 is much less common than HIV-1 (primarily in Africa)</a:t>
            </a:r>
          </a:p>
          <a:p>
            <a:r>
              <a:rPr lang="en-US" dirty="0"/>
              <a:t>New infection -&gt; acute retroviral syndrome (not everyone has symptoms when infected or often they cannot recall symptoms)</a:t>
            </a:r>
          </a:p>
          <a:p>
            <a:r>
              <a:rPr lang="en-US" dirty="0"/>
              <a:t>When HIV is left untreated it usually progresses to AIDS (CD4 &lt;200 or HIV + an opportunistic infection/related malignancy)</a:t>
            </a:r>
          </a:p>
          <a:p>
            <a:r>
              <a:rPr lang="en-US" altLang="en-US" dirty="0"/>
              <a:t>Per CDC: TEST all persons age 13-64 for HIV at least once!!</a:t>
            </a:r>
          </a:p>
          <a:p>
            <a:pPr marL="0" indent="0">
              <a:buNone/>
            </a:pPr>
            <a:endParaRPr lang="en-US" dirty="0"/>
          </a:p>
        </p:txBody>
      </p:sp>
      <p:sp>
        <p:nvSpPr>
          <p:cNvPr id="4" name="Rectangle 3">
            <a:extLst>
              <a:ext uri="{FF2B5EF4-FFF2-40B4-BE49-F238E27FC236}">
                <a16:creationId xmlns:a16="http://schemas.microsoft.com/office/drawing/2014/main" id="{38DFB304-9F0E-4964-BBCF-27ADB0DA8ED3}"/>
              </a:ext>
            </a:extLst>
          </p:cNvPr>
          <p:cNvSpPr/>
          <p:nvPr/>
        </p:nvSpPr>
        <p:spPr>
          <a:xfrm>
            <a:off x="3886200" y="6383307"/>
            <a:ext cx="5257800" cy="400110"/>
          </a:xfrm>
          <a:prstGeom prst="rect">
            <a:avLst/>
          </a:prstGeom>
        </p:spPr>
        <p:txBody>
          <a:bodyPr wrap="square">
            <a:spAutoFit/>
          </a:bodyPr>
          <a:lstStyle/>
          <a:p>
            <a:pPr algn="r"/>
            <a:r>
              <a:rPr lang="en-US" sz="1000" dirty="0"/>
              <a:t>https://www.hiv.gov/hiv-basics/overview/data-and-trends/global-statistics#:~:text=According%20to%20UNAIDS%20%3A,(%3C15%20years%20old).</a:t>
            </a:r>
          </a:p>
        </p:txBody>
      </p:sp>
    </p:spTree>
    <p:extLst>
      <p:ext uri="{BB962C8B-B14F-4D97-AF65-F5344CB8AC3E}">
        <p14:creationId xmlns:p14="http://schemas.microsoft.com/office/powerpoint/2010/main" val="139681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8815-6CE3-4184-9B24-630903BB624D}"/>
              </a:ext>
            </a:extLst>
          </p:cNvPr>
          <p:cNvSpPr>
            <a:spLocks noGrp="1"/>
          </p:cNvSpPr>
          <p:nvPr>
            <p:ph type="title"/>
          </p:nvPr>
        </p:nvSpPr>
        <p:spPr/>
        <p:txBody>
          <a:bodyPr/>
          <a:lstStyle/>
          <a:p>
            <a:pPr>
              <a:defRPr/>
            </a:pPr>
            <a:r>
              <a:rPr lang="en-US" dirty="0">
                <a:ea typeface="ＭＳ Ｐゴシック" charset="-128"/>
              </a:rPr>
              <a:t>Case</a:t>
            </a:r>
          </a:p>
        </p:txBody>
      </p:sp>
      <p:sp>
        <p:nvSpPr>
          <p:cNvPr id="3" name="Content Placeholder 2">
            <a:extLst>
              <a:ext uri="{FF2B5EF4-FFF2-40B4-BE49-F238E27FC236}">
                <a16:creationId xmlns:a16="http://schemas.microsoft.com/office/drawing/2014/main" id="{0F9CF833-C7CF-4CB3-AAB1-1D38A9DBC405}"/>
              </a:ext>
            </a:extLst>
          </p:cNvPr>
          <p:cNvSpPr>
            <a:spLocks noGrp="1"/>
          </p:cNvSpPr>
          <p:nvPr>
            <p:ph idx="1"/>
          </p:nvPr>
        </p:nvSpPr>
        <p:spPr/>
        <p:txBody>
          <a:bodyPr>
            <a:normAutofit lnSpcReduction="10000"/>
          </a:bodyPr>
          <a:lstStyle/>
          <a:p>
            <a:pPr>
              <a:defRPr/>
            </a:pPr>
            <a:r>
              <a:rPr lang="en-US" dirty="0">
                <a:ea typeface="+mn-ea"/>
              </a:rPr>
              <a:t>CC: headache</a:t>
            </a:r>
          </a:p>
          <a:p>
            <a:pPr>
              <a:defRPr/>
            </a:pPr>
            <a:r>
              <a:rPr lang="en-US" dirty="0">
                <a:ea typeface="+mn-ea"/>
              </a:rPr>
              <a:t>42-year-old man with HIV, low adherence with ARV</a:t>
            </a:r>
          </a:p>
          <a:p>
            <a:pPr lvl="1">
              <a:buFont typeface="Arial" panose="020B0604020202020204" pitchFamily="34" charset="0"/>
              <a:buChar char="•"/>
              <a:defRPr/>
            </a:pPr>
            <a:r>
              <a:rPr lang="en-US" dirty="0">
                <a:ea typeface="+mn-ea"/>
              </a:rPr>
              <a:t>Roommate brings him to ER noting 2 weeks of progressive headache</a:t>
            </a:r>
          </a:p>
          <a:p>
            <a:pPr lvl="1">
              <a:buFont typeface="Arial" panose="020B0604020202020204" pitchFamily="34" charset="0"/>
              <a:buChar char="•"/>
              <a:defRPr/>
            </a:pPr>
            <a:r>
              <a:rPr lang="en-US" dirty="0">
                <a:ea typeface="+mn-ea"/>
              </a:rPr>
              <a:t>Sleeping more, has been taking Tylenol and ibuprofen prn without si</a:t>
            </a:r>
            <a:r>
              <a:rPr lang="en-US" dirty="0"/>
              <a:t>gnificant improvement</a:t>
            </a:r>
            <a:endParaRPr lang="en-US" dirty="0">
              <a:ea typeface="+mn-ea"/>
            </a:endParaRPr>
          </a:p>
          <a:p>
            <a:pPr lvl="1">
              <a:buFont typeface="Arial" panose="020B0604020202020204" pitchFamily="34" charset="0"/>
              <a:buChar char="•"/>
              <a:defRPr/>
            </a:pPr>
            <a:r>
              <a:rPr lang="en-US" dirty="0">
                <a:ea typeface="+mn-ea"/>
              </a:rPr>
              <a:t>Patient reports intermittent fever and chills</a:t>
            </a:r>
          </a:p>
          <a:p>
            <a:pPr lvl="1">
              <a:buFont typeface="Arial" panose="020B0604020202020204" pitchFamily="34" charset="0"/>
              <a:buChar char="•"/>
              <a:defRPr/>
            </a:pPr>
            <a:r>
              <a:rPr lang="en-US" dirty="0"/>
              <a:t>Exam: no </a:t>
            </a:r>
            <a:r>
              <a:rPr lang="en-US" dirty="0" err="1"/>
              <a:t>meningismus</a:t>
            </a:r>
            <a:r>
              <a:rPr lang="en-US" dirty="0"/>
              <a:t>, oriented to person/place</a:t>
            </a:r>
            <a:endParaRPr lang="en-US" dirty="0">
              <a:ea typeface="+mn-ea"/>
            </a:endParaRPr>
          </a:p>
        </p:txBody>
      </p:sp>
    </p:spTree>
    <p:extLst>
      <p:ext uri="{BB962C8B-B14F-4D97-AF65-F5344CB8AC3E}">
        <p14:creationId xmlns:p14="http://schemas.microsoft.com/office/powerpoint/2010/main" val="110840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DD70156-B822-4691-A2EC-5B2AD869B8EC}"/>
              </a:ext>
            </a:extLst>
          </p:cNvPr>
          <p:cNvSpPr>
            <a:spLocks noGrp="1" noChangeArrowheads="1"/>
          </p:cNvSpPr>
          <p:nvPr>
            <p:ph type="title" idx="4294967295"/>
          </p:nvPr>
        </p:nvSpPr>
        <p:spPr>
          <a:xfrm>
            <a:off x="457200" y="277813"/>
            <a:ext cx="8229600" cy="868362"/>
          </a:xfrm>
        </p:spPr>
        <p:txBody>
          <a:bodyPr anchorCtr="1">
            <a:normAutofit/>
          </a:bodyPr>
          <a:lstStyle/>
          <a:p>
            <a:pPr eaLnBrk="1" hangingPunct="1">
              <a:defRPr/>
            </a:pPr>
            <a:r>
              <a:rPr lang="en-US" dirty="0">
                <a:ea typeface="+mj-ea"/>
              </a:rPr>
              <a:t>Cryptococcosis</a:t>
            </a:r>
          </a:p>
        </p:txBody>
      </p:sp>
      <p:sp>
        <p:nvSpPr>
          <p:cNvPr id="45059" name="Rectangle 3">
            <a:extLst>
              <a:ext uri="{FF2B5EF4-FFF2-40B4-BE49-F238E27FC236}">
                <a16:creationId xmlns:a16="http://schemas.microsoft.com/office/drawing/2014/main" id="{2C855933-E120-4069-88BD-4CF8A970EF7C}"/>
              </a:ext>
            </a:extLst>
          </p:cNvPr>
          <p:cNvSpPr>
            <a:spLocks noGrp="1" noChangeArrowheads="1"/>
          </p:cNvSpPr>
          <p:nvPr>
            <p:ph type="body" idx="4294967295"/>
          </p:nvPr>
        </p:nvSpPr>
        <p:spPr>
          <a:xfrm>
            <a:off x="457200" y="1600200"/>
            <a:ext cx="8229600" cy="4876800"/>
          </a:xfrm>
        </p:spPr>
        <p:txBody>
          <a:bodyPr>
            <a:normAutofit lnSpcReduction="10000"/>
          </a:bodyPr>
          <a:lstStyle/>
          <a:p>
            <a:pPr>
              <a:lnSpc>
                <a:spcPct val="80000"/>
              </a:lnSpc>
              <a:defRPr/>
            </a:pPr>
            <a:r>
              <a:rPr lang="en-US" sz="2400" dirty="0">
                <a:ea typeface="ＭＳ Ｐゴシック" charset="-128"/>
              </a:rPr>
              <a:t>Most infections occur in newly diagnosed patients with CD4 &lt; 100</a:t>
            </a:r>
          </a:p>
          <a:p>
            <a:pPr>
              <a:lnSpc>
                <a:spcPct val="80000"/>
              </a:lnSpc>
              <a:defRPr/>
            </a:pPr>
            <a:r>
              <a:rPr lang="en-US" sz="2400" dirty="0">
                <a:ea typeface="ＭＳ Ｐゴシック" charset="-128"/>
              </a:rPr>
              <a:t>Asymptomatic </a:t>
            </a:r>
            <a:r>
              <a:rPr lang="en-US" sz="2400" dirty="0" err="1">
                <a:ea typeface="ＭＳ Ｐゴシック" charset="-128"/>
              </a:rPr>
              <a:t>antigenemia</a:t>
            </a:r>
            <a:r>
              <a:rPr lang="en-US" sz="2400" dirty="0">
                <a:ea typeface="ＭＳ Ｐゴシック" charset="-128"/>
              </a:rPr>
              <a:t> can predate clinical infection</a:t>
            </a:r>
          </a:p>
          <a:p>
            <a:pPr>
              <a:lnSpc>
                <a:spcPct val="80000"/>
              </a:lnSpc>
              <a:defRPr/>
            </a:pPr>
            <a:r>
              <a:rPr lang="en-US" sz="2400" dirty="0">
                <a:ea typeface="ＭＳ Ｐゴシック" charset="-128"/>
              </a:rPr>
              <a:t>Meningoencephalitis is the most frequent presenting manifestation</a:t>
            </a:r>
          </a:p>
          <a:p>
            <a:pPr lvl="1" eaLnBrk="1" hangingPunct="1">
              <a:buFont typeface="Wingdings" charset="2"/>
              <a:buChar char="§"/>
              <a:defRPr/>
            </a:pPr>
            <a:r>
              <a:rPr lang="en-US" sz="2000" dirty="0">
                <a:effectLst/>
                <a:ea typeface="ＭＳ Ｐゴシック" charset="-128"/>
              </a:rPr>
              <a:t>Acute, sub acute or chronic meningitis</a:t>
            </a:r>
          </a:p>
          <a:p>
            <a:pPr lvl="1" eaLnBrk="1" hangingPunct="1">
              <a:buFont typeface="Wingdings" charset="2"/>
              <a:buChar char="§"/>
              <a:defRPr/>
            </a:pPr>
            <a:r>
              <a:rPr lang="en-US" sz="2000" dirty="0" err="1">
                <a:effectLst/>
                <a:ea typeface="ＭＳ Ｐゴシック" charset="-128"/>
              </a:rPr>
              <a:t>Cryptococcoma</a:t>
            </a:r>
            <a:r>
              <a:rPr lang="en-US" sz="2000" dirty="0">
                <a:effectLst/>
                <a:ea typeface="ＭＳ Ｐゴシック" charset="-128"/>
              </a:rPr>
              <a:t> of brain (abscess)</a:t>
            </a:r>
          </a:p>
          <a:p>
            <a:pPr>
              <a:lnSpc>
                <a:spcPct val="80000"/>
              </a:lnSpc>
              <a:defRPr/>
            </a:pPr>
            <a:r>
              <a:rPr lang="en-US" sz="2400" dirty="0">
                <a:ea typeface="ＭＳ Ｐゴシック" charset="-128"/>
              </a:rPr>
              <a:t>Symptoms</a:t>
            </a:r>
          </a:p>
          <a:p>
            <a:pPr lvl="1" eaLnBrk="1" hangingPunct="1">
              <a:lnSpc>
                <a:spcPct val="80000"/>
              </a:lnSpc>
              <a:defRPr/>
            </a:pPr>
            <a:r>
              <a:rPr lang="en-US" sz="2000" dirty="0">
                <a:ea typeface="ＭＳ Ｐゴシック" charset="-128"/>
              </a:rPr>
              <a:t>Indolent over 1-2 wks</a:t>
            </a:r>
          </a:p>
          <a:p>
            <a:pPr lvl="1" eaLnBrk="1" hangingPunct="1">
              <a:lnSpc>
                <a:spcPct val="80000"/>
              </a:lnSpc>
              <a:defRPr/>
            </a:pPr>
            <a:r>
              <a:rPr lang="en-US" sz="2000" dirty="0">
                <a:ea typeface="ＭＳ Ｐゴシック" charset="-128"/>
              </a:rPr>
              <a:t>Fever</a:t>
            </a:r>
          </a:p>
          <a:p>
            <a:pPr lvl="1" eaLnBrk="1" hangingPunct="1">
              <a:lnSpc>
                <a:spcPct val="80000"/>
              </a:lnSpc>
              <a:defRPr/>
            </a:pPr>
            <a:r>
              <a:rPr lang="en-US" sz="2000" dirty="0">
                <a:ea typeface="ＭＳ Ｐゴシック" charset="-128"/>
              </a:rPr>
              <a:t>Headache</a:t>
            </a:r>
          </a:p>
          <a:p>
            <a:pPr lvl="1" eaLnBrk="1" hangingPunct="1">
              <a:lnSpc>
                <a:spcPct val="80000"/>
              </a:lnSpc>
              <a:defRPr/>
            </a:pPr>
            <a:r>
              <a:rPr lang="en-US" sz="2000" dirty="0" err="1">
                <a:ea typeface="ＭＳ Ｐゴシック" charset="-128"/>
              </a:rPr>
              <a:t>Myalgias</a:t>
            </a:r>
            <a:endParaRPr lang="en-US" sz="2000" dirty="0">
              <a:ea typeface="ＭＳ Ｐゴシック" charset="-128"/>
            </a:endParaRPr>
          </a:p>
          <a:p>
            <a:pPr lvl="1" eaLnBrk="1" hangingPunct="1">
              <a:lnSpc>
                <a:spcPct val="80000"/>
              </a:lnSpc>
              <a:defRPr/>
            </a:pPr>
            <a:r>
              <a:rPr lang="en-US" sz="2000" dirty="0">
                <a:ea typeface="ＭＳ Ｐゴシック" charset="-128"/>
              </a:rPr>
              <a:t>Stiff neck and photophobia (&lt; 1/3 of pts)</a:t>
            </a:r>
          </a:p>
          <a:p>
            <a:pPr lvl="1" eaLnBrk="1" hangingPunct="1">
              <a:lnSpc>
                <a:spcPct val="80000"/>
              </a:lnSpc>
              <a:defRPr/>
            </a:pPr>
            <a:r>
              <a:rPr lang="en-US" sz="2000" dirty="0">
                <a:ea typeface="ＭＳ Ｐゴシック" charset="-128"/>
              </a:rPr>
              <a:t>Mental status changes/focal neurologic deficits </a:t>
            </a:r>
          </a:p>
          <a:p>
            <a:pPr lvl="1" eaLnBrk="1" hangingPunct="1">
              <a:lnSpc>
                <a:spcPct val="80000"/>
              </a:lnSpc>
              <a:defRPr/>
            </a:pPr>
            <a:r>
              <a:rPr lang="en-US" sz="2000" dirty="0">
                <a:ea typeface="ＭＳ Ｐゴシック" charset="-128"/>
              </a:rPr>
              <a:t>Visual/hearing loss</a:t>
            </a:r>
          </a:p>
          <a:p>
            <a:pPr marL="457200" lvl="1" indent="0" eaLnBrk="1" hangingPunct="1">
              <a:lnSpc>
                <a:spcPct val="80000"/>
              </a:lnSpc>
              <a:buFontTx/>
              <a:buNone/>
              <a:defRPr/>
            </a:pPr>
            <a:endParaRPr lang="en-US" sz="1600" dirty="0">
              <a:ea typeface="ＭＳ Ｐゴシック" charset="-128"/>
            </a:endParaRPr>
          </a:p>
        </p:txBody>
      </p:sp>
    </p:spTree>
    <p:extLst>
      <p:ext uri="{BB962C8B-B14F-4D97-AF65-F5344CB8AC3E}">
        <p14:creationId xmlns:p14="http://schemas.microsoft.com/office/powerpoint/2010/main" val="2197761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67B6-CCE8-45F7-B907-CA3A4AD58CDD}"/>
              </a:ext>
            </a:extLst>
          </p:cNvPr>
          <p:cNvSpPr>
            <a:spLocks noGrp="1"/>
          </p:cNvSpPr>
          <p:nvPr>
            <p:ph type="title" idx="4294967295"/>
          </p:nvPr>
        </p:nvSpPr>
        <p:spPr>
          <a:xfrm>
            <a:off x="457200" y="381000"/>
            <a:ext cx="8229600" cy="714375"/>
          </a:xfrm>
        </p:spPr>
        <p:txBody>
          <a:bodyPr anchorCtr="1">
            <a:noAutofit/>
          </a:bodyPr>
          <a:lstStyle/>
          <a:p>
            <a:pPr eaLnBrk="1" hangingPunct="1">
              <a:defRPr/>
            </a:pPr>
            <a:r>
              <a:rPr lang="en-US" dirty="0">
                <a:ea typeface="+mj-ea"/>
              </a:rPr>
              <a:t>Diagnosis</a:t>
            </a:r>
          </a:p>
        </p:txBody>
      </p:sp>
      <p:sp>
        <p:nvSpPr>
          <p:cNvPr id="3" name="Content Placeholder 2">
            <a:extLst>
              <a:ext uri="{FF2B5EF4-FFF2-40B4-BE49-F238E27FC236}">
                <a16:creationId xmlns:a16="http://schemas.microsoft.com/office/drawing/2014/main" id="{AA5CB5AB-44A4-4A33-80AF-493687C78AD7}"/>
              </a:ext>
            </a:extLst>
          </p:cNvPr>
          <p:cNvSpPr>
            <a:spLocks noGrp="1"/>
          </p:cNvSpPr>
          <p:nvPr>
            <p:ph idx="4294967295"/>
          </p:nvPr>
        </p:nvSpPr>
        <p:spPr>
          <a:xfrm>
            <a:off x="457200" y="1295400"/>
            <a:ext cx="8229600" cy="5140325"/>
          </a:xfrm>
        </p:spPr>
        <p:txBody>
          <a:bodyPr/>
          <a:lstStyle/>
          <a:p>
            <a:pPr eaLnBrk="1" hangingPunct="1">
              <a:defRPr/>
            </a:pPr>
            <a:r>
              <a:rPr lang="en-US" sz="2400" dirty="0">
                <a:effectLst/>
                <a:ea typeface="+mn-ea"/>
              </a:rPr>
              <a:t>CSF analysis</a:t>
            </a:r>
          </a:p>
          <a:p>
            <a:pPr lvl="1" eaLnBrk="1" hangingPunct="1">
              <a:defRPr/>
            </a:pPr>
            <a:r>
              <a:rPr lang="en-US" sz="2000" dirty="0">
                <a:effectLst/>
                <a:ea typeface="ＭＳ Ｐゴシック" charset="-128"/>
              </a:rPr>
              <a:t>All patients should have LP regardless of symptoms</a:t>
            </a:r>
          </a:p>
          <a:p>
            <a:pPr lvl="1" eaLnBrk="1" hangingPunct="1">
              <a:defRPr/>
            </a:pPr>
            <a:r>
              <a:rPr lang="en-US" sz="2000" dirty="0">
                <a:effectLst/>
                <a:ea typeface="ＭＳ Ｐゴシック" charset="-128"/>
              </a:rPr>
              <a:t>Opening pressure is elevated in up to 75% cases </a:t>
            </a:r>
          </a:p>
          <a:p>
            <a:pPr lvl="1" eaLnBrk="1" hangingPunct="1">
              <a:defRPr/>
            </a:pPr>
            <a:r>
              <a:rPr lang="en-US" sz="2000" dirty="0">
                <a:effectLst/>
                <a:ea typeface="ＭＳ Ｐゴシック" charset="-128"/>
              </a:rPr>
              <a:t>Cryptococcal antigen (Ag) titer</a:t>
            </a:r>
          </a:p>
          <a:p>
            <a:pPr lvl="2" eaLnBrk="1" hangingPunct="1">
              <a:defRPr/>
            </a:pPr>
            <a:r>
              <a:rPr lang="en-US" sz="2000" dirty="0">
                <a:ea typeface="ＭＳ Ｐゴシック" charset="-128"/>
              </a:rPr>
              <a:t>H</a:t>
            </a:r>
            <a:r>
              <a:rPr lang="en-US" sz="2000" dirty="0">
                <a:effectLst/>
                <a:ea typeface="ＭＳ Ｐゴシック" charset="-128"/>
              </a:rPr>
              <a:t>ighly sensitive 93%-100% and specific 93% -95%</a:t>
            </a:r>
          </a:p>
          <a:p>
            <a:pPr eaLnBrk="1" hangingPunct="1">
              <a:defRPr/>
            </a:pPr>
            <a:r>
              <a:rPr lang="en-US" sz="2400" dirty="0">
                <a:effectLst/>
                <a:ea typeface="+mn-ea"/>
              </a:rPr>
              <a:t>Blood culture</a:t>
            </a:r>
            <a:r>
              <a:rPr lang="en-US" sz="2000" dirty="0">
                <a:effectLst/>
                <a:ea typeface="+mn-ea"/>
              </a:rPr>
              <a:t> </a:t>
            </a:r>
          </a:p>
          <a:p>
            <a:pPr lvl="1" eaLnBrk="1" hangingPunct="1">
              <a:defRPr/>
            </a:pPr>
            <a:r>
              <a:rPr lang="en-US" sz="2000" dirty="0">
                <a:ea typeface="ＭＳ Ｐゴシック" charset="-128"/>
              </a:rPr>
              <a:t>P</a:t>
            </a:r>
            <a:r>
              <a:rPr lang="en-US" sz="2000" dirty="0">
                <a:effectLst/>
                <a:ea typeface="ＭＳ Ｐゴシック" charset="-128"/>
              </a:rPr>
              <a:t>ositive in as many as 65%</a:t>
            </a:r>
          </a:p>
          <a:p>
            <a:pPr eaLnBrk="1" hangingPunct="1">
              <a:defRPr/>
            </a:pPr>
            <a:r>
              <a:rPr lang="en-US" sz="2400" dirty="0">
                <a:effectLst/>
                <a:ea typeface="+mn-ea"/>
              </a:rPr>
              <a:t>CSF culture</a:t>
            </a:r>
          </a:p>
          <a:p>
            <a:pPr eaLnBrk="1" hangingPunct="1">
              <a:defRPr/>
            </a:pPr>
            <a:r>
              <a:rPr lang="en-US" sz="2400" dirty="0">
                <a:effectLst/>
                <a:ea typeface="+mn-ea"/>
              </a:rPr>
              <a:t>Serum Cryptococcal Ag</a:t>
            </a:r>
          </a:p>
          <a:p>
            <a:pPr lvl="1" eaLnBrk="1" hangingPunct="1">
              <a:defRPr/>
            </a:pPr>
            <a:r>
              <a:rPr lang="en-US" sz="2000" dirty="0">
                <a:effectLst/>
                <a:ea typeface="ＭＳ Ｐゴシック" charset="-128"/>
              </a:rPr>
              <a:t>Similar sensitivity to CSF Ag in AIDS </a:t>
            </a:r>
          </a:p>
          <a:p>
            <a:pPr lvl="1" eaLnBrk="1" hangingPunct="1">
              <a:defRPr/>
            </a:pPr>
            <a:r>
              <a:rPr lang="en-US" sz="2000" dirty="0">
                <a:effectLst/>
                <a:ea typeface="ＭＳ Ｐゴシック" charset="-128"/>
              </a:rPr>
              <a:t>Does not correlate with </a:t>
            </a:r>
            <a:r>
              <a:rPr lang="en-US" sz="2000" dirty="0">
                <a:ea typeface="ＭＳ Ｐゴシック" charset="-128"/>
              </a:rPr>
              <a:t>treatment </a:t>
            </a:r>
            <a:r>
              <a:rPr lang="en-US" sz="2000" dirty="0">
                <a:effectLst/>
                <a:ea typeface="ＭＳ Ｐゴシック" charset="-128"/>
              </a:rPr>
              <a:t>response</a:t>
            </a:r>
          </a:p>
        </p:txBody>
      </p:sp>
    </p:spTree>
    <p:extLst>
      <p:ext uri="{BB962C8B-B14F-4D97-AF65-F5344CB8AC3E}">
        <p14:creationId xmlns:p14="http://schemas.microsoft.com/office/powerpoint/2010/main" val="3855645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187B-9DE2-42BA-8EF1-6D49F2CE5F5B}"/>
              </a:ext>
            </a:extLst>
          </p:cNvPr>
          <p:cNvSpPr>
            <a:spLocks noGrp="1"/>
          </p:cNvSpPr>
          <p:nvPr>
            <p:ph type="title" idx="4294967295"/>
          </p:nvPr>
        </p:nvSpPr>
        <p:spPr>
          <a:xfrm>
            <a:off x="457200" y="381000"/>
            <a:ext cx="8229600" cy="914400"/>
          </a:xfrm>
        </p:spPr>
        <p:txBody>
          <a:bodyPr anchorCtr="1">
            <a:normAutofit/>
          </a:bodyPr>
          <a:lstStyle/>
          <a:p>
            <a:pPr eaLnBrk="1" hangingPunct="1">
              <a:defRPr/>
            </a:pPr>
            <a:r>
              <a:rPr lang="en-US" dirty="0">
                <a:ea typeface="+mj-ea"/>
              </a:rPr>
              <a:t>Treatment</a:t>
            </a:r>
          </a:p>
        </p:txBody>
      </p:sp>
      <p:sp>
        <p:nvSpPr>
          <p:cNvPr id="78851" name="Content Placeholder 2">
            <a:extLst>
              <a:ext uri="{FF2B5EF4-FFF2-40B4-BE49-F238E27FC236}">
                <a16:creationId xmlns:a16="http://schemas.microsoft.com/office/drawing/2014/main" id="{84FAD866-431C-4093-858B-CF8A2AC9D9A6}"/>
              </a:ext>
            </a:extLst>
          </p:cNvPr>
          <p:cNvSpPr>
            <a:spLocks noGrp="1"/>
          </p:cNvSpPr>
          <p:nvPr>
            <p:ph idx="4294967295"/>
          </p:nvPr>
        </p:nvSpPr>
        <p:spPr>
          <a:xfrm>
            <a:off x="457200" y="1676400"/>
            <a:ext cx="8229600"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en-US" sz="2000" dirty="0">
                <a:effectLst/>
              </a:rPr>
              <a:t>Induction therapy:  </a:t>
            </a:r>
          </a:p>
          <a:p>
            <a:pPr lvl="1" eaLnBrk="1" hangingPunct="1"/>
            <a:r>
              <a:rPr lang="en-US" altLang="en-US" sz="1800" dirty="0">
                <a:effectLst/>
              </a:rPr>
              <a:t>Amphotericin and  Flucytosine (100mg/d divided </a:t>
            </a:r>
            <a:r>
              <a:rPr lang="en-US" altLang="en-US" sz="1800" dirty="0" err="1">
                <a:effectLst/>
              </a:rPr>
              <a:t>qid</a:t>
            </a:r>
            <a:r>
              <a:rPr lang="en-US" altLang="en-US" sz="1800" dirty="0">
                <a:effectLst/>
              </a:rPr>
              <a:t>)  for at least 2 weeks*</a:t>
            </a:r>
          </a:p>
          <a:p>
            <a:pPr eaLnBrk="1" hangingPunct="1"/>
            <a:r>
              <a:rPr lang="en-US" altLang="en-US" sz="2000" dirty="0">
                <a:effectLst/>
              </a:rPr>
              <a:t>Repeat LP </a:t>
            </a:r>
          </a:p>
          <a:p>
            <a:pPr lvl="1" eaLnBrk="1" hangingPunct="1"/>
            <a:r>
              <a:rPr lang="en-US" altLang="en-US" sz="1800" dirty="0">
                <a:effectLst/>
              </a:rPr>
              <a:t>Should follow opening pressure closely- may need multiple repeat LP for elevated ICP</a:t>
            </a:r>
          </a:p>
          <a:p>
            <a:pPr eaLnBrk="1" hangingPunct="1"/>
            <a:r>
              <a:rPr lang="en-US" altLang="en-US" sz="2000" dirty="0">
                <a:effectLst/>
              </a:rPr>
              <a:t>Consolidation therapy: </a:t>
            </a:r>
          </a:p>
          <a:p>
            <a:pPr lvl="1" eaLnBrk="1" hangingPunct="1"/>
            <a:r>
              <a:rPr lang="en-US" altLang="en-US" sz="1800" dirty="0">
                <a:effectLst/>
              </a:rPr>
              <a:t>Fluconazole  400 mg for 8 </a:t>
            </a:r>
            <a:r>
              <a:rPr lang="en-US" altLang="en-US" sz="1800" dirty="0" err="1">
                <a:effectLst/>
              </a:rPr>
              <a:t>wks</a:t>
            </a:r>
            <a:r>
              <a:rPr lang="en-US" altLang="en-US" sz="1800" dirty="0">
                <a:effectLst/>
              </a:rPr>
              <a:t> or until CSF cultures are sterile</a:t>
            </a:r>
            <a:r>
              <a:rPr lang="en-US" altLang="en-US" sz="2000" dirty="0">
                <a:effectLst/>
              </a:rPr>
              <a:t> </a:t>
            </a:r>
          </a:p>
          <a:p>
            <a:pPr eaLnBrk="1" hangingPunct="1"/>
            <a:r>
              <a:rPr lang="en-US" altLang="en-US" sz="2000" dirty="0">
                <a:effectLst/>
              </a:rPr>
              <a:t>Maintenance therapy: </a:t>
            </a:r>
          </a:p>
          <a:p>
            <a:pPr lvl="1" eaLnBrk="1" hangingPunct="1"/>
            <a:r>
              <a:rPr lang="en-US" altLang="en-US" sz="1800" dirty="0">
                <a:effectLst/>
              </a:rPr>
              <a:t>Fluconazole 200mg</a:t>
            </a:r>
          </a:p>
          <a:p>
            <a:pPr lvl="1" eaLnBrk="1" hangingPunct="1"/>
            <a:r>
              <a:rPr lang="en-US" altLang="en-US" sz="1800" dirty="0">
                <a:effectLst/>
              </a:rPr>
              <a:t>Could consider discontinuing after 12 months of chronic maintenance therapy if CD4 &gt; 100cells/</a:t>
            </a:r>
            <a:r>
              <a:rPr lang="en-US" altLang="en-US" sz="1800" dirty="0" err="1">
                <a:effectLst/>
              </a:rPr>
              <a:t>ul</a:t>
            </a:r>
            <a:r>
              <a:rPr lang="en-US" altLang="en-US" sz="1800" dirty="0">
                <a:effectLst/>
              </a:rPr>
              <a:t> for &gt; 3month</a:t>
            </a:r>
          </a:p>
          <a:p>
            <a:r>
              <a:rPr lang="en-US" sz="2100" dirty="0">
                <a:ea typeface="ＭＳ Ｐゴシック" charset="-128"/>
              </a:rPr>
              <a:t>Delay initiation of ART until after completion of antifungal induction therapy (the first 2 weeks) and possibly until the total induction/consolidation phase (10 weeks) has been completed</a:t>
            </a:r>
          </a:p>
          <a:p>
            <a:pPr lvl="1"/>
            <a:r>
              <a:rPr lang="en-US" sz="1800" dirty="0">
                <a:ea typeface="ＭＳ Ｐゴシック" charset="-128"/>
              </a:rPr>
              <a:t>Risk: IRIS</a:t>
            </a:r>
          </a:p>
        </p:txBody>
      </p:sp>
      <p:sp>
        <p:nvSpPr>
          <p:cNvPr id="5" name="TextBox 4">
            <a:extLst>
              <a:ext uri="{FF2B5EF4-FFF2-40B4-BE49-F238E27FC236}">
                <a16:creationId xmlns:a16="http://schemas.microsoft.com/office/drawing/2014/main" id="{390C3C8E-835D-4C4A-B892-2E72D14AA32D}"/>
              </a:ext>
            </a:extLst>
          </p:cNvPr>
          <p:cNvSpPr txBox="1"/>
          <p:nvPr/>
        </p:nvSpPr>
        <p:spPr>
          <a:xfrm>
            <a:off x="4572000" y="6605816"/>
            <a:ext cx="4572000" cy="246221"/>
          </a:xfrm>
          <a:prstGeom prst="rect">
            <a:avLst/>
          </a:prstGeom>
          <a:noFill/>
        </p:spPr>
        <p:txBody>
          <a:bodyPr wrap="square">
            <a:spAutoFit/>
          </a:bodyPr>
          <a:lstStyle/>
          <a:p>
            <a:pPr algn="r"/>
            <a:r>
              <a:rPr lang="en-US" sz="1000" dirty="0"/>
              <a:t>*https://www.nejm.org/doi/full/10.1056/NEJMoa2111904</a:t>
            </a:r>
          </a:p>
        </p:txBody>
      </p:sp>
    </p:spTree>
    <p:extLst>
      <p:ext uri="{BB962C8B-B14F-4D97-AF65-F5344CB8AC3E}">
        <p14:creationId xmlns:p14="http://schemas.microsoft.com/office/powerpoint/2010/main" val="39758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8815-6CE3-4184-9B24-630903BB624D}"/>
              </a:ext>
            </a:extLst>
          </p:cNvPr>
          <p:cNvSpPr>
            <a:spLocks noGrp="1"/>
          </p:cNvSpPr>
          <p:nvPr>
            <p:ph type="title"/>
          </p:nvPr>
        </p:nvSpPr>
        <p:spPr/>
        <p:txBody>
          <a:bodyPr/>
          <a:lstStyle/>
          <a:p>
            <a:pPr>
              <a:defRPr/>
            </a:pPr>
            <a:r>
              <a:rPr lang="en-US" dirty="0">
                <a:ea typeface="ＭＳ Ｐゴシック" charset="-128"/>
              </a:rPr>
              <a:t>Case</a:t>
            </a:r>
          </a:p>
        </p:txBody>
      </p:sp>
      <p:sp>
        <p:nvSpPr>
          <p:cNvPr id="3" name="Content Placeholder 2">
            <a:extLst>
              <a:ext uri="{FF2B5EF4-FFF2-40B4-BE49-F238E27FC236}">
                <a16:creationId xmlns:a16="http://schemas.microsoft.com/office/drawing/2014/main" id="{0F9CF833-C7CF-4CB3-AAB1-1D38A9DBC405}"/>
              </a:ext>
            </a:extLst>
          </p:cNvPr>
          <p:cNvSpPr>
            <a:spLocks noGrp="1"/>
          </p:cNvSpPr>
          <p:nvPr>
            <p:ph idx="1"/>
          </p:nvPr>
        </p:nvSpPr>
        <p:spPr/>
        <p:txBody>
          <a:bodyPr>
            <a:normAutofit/>
          </a:bodyPr>
          <a:lstStyle/>
          <a:p>
            <a:pPr>
              <a:defRPr/>
            </a:pPr>
            <a:r>
              <a:rPr lang="en-US" dirty="0">
                <a:ea typeface="+mn-ea"/>
              </a:rPr>
              <a:t>CC: confusion</a:t>
            </a:r>
          </a:p>
          <a:p>
            <a:pPr>
              <a:defRPr/>
            </a:pPr>
            <a:r>
              <a:rPr lang="en-US" dirty="0">
                <a:ea typeface="+mn-ea"/>
              </a:rPr>
              <a:t>38-year-old woman with HIV</a:t>
            </a:r>
          </a:p>
          <a:p>
            <a:pPr>
              <a:defRPr/>
            </a:pPr>
            <a:r>
              <a:rPr lang="en-US" dirty="0">
                <a:ea typeface="+mn-ea"/>
              </a:rPr>
              <a:t>Family brings her </a:t>
            </a:r>
            <a:r>
              <a:rPr lang="en-US" dirty="0"/>
              <a:t>in noting </a:t>
            </a:r>
            <a:r>
              <a:rPr lang="en-US" dirty="0">
                <a:ea typeface="+mn-ea"/>
              </a:rPr>
              <a:t>she has not been acting like herself for 2-3 weeks</a:t>
            </a:r>
          </a:p>
          <a:p>
            <a:pPr lvl="1">
              <a:buFont typeface="Arial" panose="020B0604020202020204" pitchFamily="34" charset="0"/>
              <a:buChar char="•"/>
              <a:defRPr/>
            </a:pPr>
            <a:r>
              <a:rPr lang="en-US" dirty="0">
                <a:ea typeface="+mn-ea"/>
              </a:rPr>
              <a:t>Confused at times, forgetful, unsteady gait and generalized weakness</a:t>
            </a:r>
          </a:p>
          <a:p>
            <a:pPr lvl="1">
              <a:buFont typeface="Arial" panose="020B0604020202020204" pitchFamily="34" charset="0"/>
              <a:buChar char="•"/>
              <a:defRPr/>
            </a:pPr>
            <a:r>
              <a:rPr lang="en-US" dirty="0">
                <a:ea typeface="+mn-ea"/>
              </a:rPr>
              <a:t>Low grade intermittent fever</a:t>
            </a:r>
          </a:p>
          <a:p>
            <a:pPr lvl="1">
              <a:buFont typeface="Arial" panose="020B0604020202020204" pitchFamily="34" charset="0"/>
              <a:buChar char="•"/>
              <a:defRPr/>
            </a:pPr>
            <a:r>
              <a:rPr lang="en-US" dirty="0"/>
              <a:t>Exam: no </a:t>
            </a:r>
            <a:r>
              <a:rPr lang="en-US" dirty="0" err="1"/>
              <a:t>meningismus</a:t>
            </a:r>
            <a:endParaRPr lang="en-US" dirty="0">
              <a:ea typeface="+mn-ea"/>
            </a:endParaRPr>
          </a:p>
        </p:txBody>
      </p:sp>
    </p:spTree>
    <p:extLst>
      <p:ext uri="{BB962C8B-B14F-4D97-AF65-F5344CB8AC3E}">
        <p14:creationId xmlns:p14="http://schemas.microsoft.com/office/powerpoint/2010/main" val="2723863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D7B831-87D3-4CD5-9149-85CBDBE3DD35}"/>
              </a:ext>
            </a:extLst>
          </p:cNvPr>
          <p:cNvSpPr>
            <a:spLocks noGrp="1"/>
          </p:cNvSpPr>
          <p:nvPr>
            <p:ph type="title"/>
          </p:nvPr>
        </p:nvSpPr>
        <p:spPr/>
        <p:txBody>
          <a:bodyPr/>
          <a:lstStyle/>
          <a:p>
            <a:pPr>
              <a:defRPr/>
            </a:pPr>
            <a:r>
              <a:rPr lang="en-US" dirty="0">
                <a:ea typeface="ＭＳ Ｐゴシック" charset="-128"/>
              </a:rPr>
              <a:t>MRI brain</a:t>
            </a:r>
          </a:p>
        </p:txBody>
      </p:sp>
      <p:pic>
        <p:nvPicPr>
          <p:cNvPr id="84995" name="Content Placeholder 6" descr="toxo.jpg">
            <a:extLst>
              <a:ext uri="{FF2B5EF4-FFF2-40B4-BE49-F238E27FC236}">
                <a16:creationId xmlns:a16="http://schemas.microsoft.com/office/drawing/2014/main" id="{904E2FEA-B246-4F2C-AD01-5E89FCEB1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46539"/>
            <a:ext cx="5029200" cy="561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1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A0BB9B35-2AEB-4E1F-B79E-BDC0FE850CEF}"/>
              </a:ext>
            </a:extLst>
          </p:cNvPr>
          <p:cNvSpPr>
            <a:spLocks noGrp="1" noChangeArrowheads="1"/>
          </p:cNvSpPr>
          <p:nvPr>
            <p:ph type="title"/>
          </p:nvPr>
        </p:nvSpPr>
        <p:spPr/>
        <p:txBody>
          <a:bodyPr/>
          <a:lstStyle/>
          <a:p>
            <a:pPr eaLnBrk="1" hangingPunct="1">
              <a:defRPr/>
            </a:pPr>
            <a:r>
              <a:rPr lang="en-US" dirty="0">
                <a:ea typeface="+mj-ea"/>
              </a:rPr>
              <a:t>CNS Toxoplasmosis</a:t>
            </a:r>
          </a:p>
        </p:txBody>
      </p:sp>
      <p:sp>
        <p:nvSpPr>
          <p:cNvPr id="578563" name="Rectangle 3">
            <a:extLst>
              <a:ext uri="{FF2B5EF4-FFF2-40B4-BE49-F238E27FC236}">
                <a16:creationId xmlns:a16="http://schemas.microsoft.com/office/drawing/2014/main" id="{F4D3AF31-E44D-403D-9994-696B288D5C51}"/>
              </a:ext>
            </a:extLst>
          </p:cNvPr>
          <p:cNvSpPr>
            <a:spLocks noGrp="1" noChangeArrowheads="1"/>
          </p:cNvSpPr>
          <p:nvPr>
            <p:ph type="body" idx="1"/>
          </p:nvPr>
        </p:nvSpPr>
        <p:spPr>
          <a:xfrm>
            <a:off x="457200" y="1676400"/>
            <a:ext cx="8229600" cy="4525963"/>
          </a:xfrm>
        </p:spPr>
        <p:txBody>
          <a:bodyPr/>
          <a:lstStyle/>
          <a:p>
            <a:pPr>
              <a:defRPr/>
            </a:pPr>
            <a:r>
              <a:rPr lang="en-US" sz="2400" dirty="0">
                <a:ea typeface="ＭＳ Ｐゴシック" charset="-128"/>
              </a:rPr>
              <a:t>In pts with CD4 &lt;100, positive Toxo IgG, not on OI prophylaxis who present with multiple ring enhancing lesions the likelihood of having Toxo is high (0.87)</a:t>
            </a:r>
          </a:p>
          <a:p>
            <a:pPr lvl="1" eaLnBrk="1" hangingPunct="1">
              <a:defRPr/>
            </a:pPr>
            <a:r>
              <a:rPr lang="en-US" sz="2000" dirty="0">
                <a:ea typeface="ＭＳ Ｐゴシック" charset="-128"/>
              </a:rPr>
              <a:t>Empiric treatment for Toxo is started </a:t>
            </a:r>
          </a:p>
          <a:p>
            <a:pPr lvl="1" eaLnBrk="1" hangingPunct="1">
              <a:defRPr/>
            </a:pPr>
            <a:r>
              <a:rPr lang="en-US" sz="2000" dirty="0">
                <a:ea typeface="ＭＳ Ｐゴシック" charset="-128"/>
              </a:rPr>
              <a:t>Respond quickly with clinical and radiographic improvement within two weeks</a:t>
            </a:r>
          </a:p>
          <a:p>
            <a:pPr lvl="1" eaLnBrk="1" hangingPunct="1">
              <a:defRPr/>
            </a:pPr>
            <a:r>
              <a:rPr lang="en-US" sz="2000" dirty="0">
                <a:ea typeface="ＭＳ Ｐゴシック" charset="-128"/>
              </a:rPr>
              <a:t>If no improvement further diagnostic testing done (i.e. lesion biopsy)</a:t>
            </a:r>
          </a:p>
          <a:p>
            <a:pPr>
              <a:defRPr/>
            </a:pPr>
            <a:r>
              <a:rPr lang="en-US" sz="2400" dirty="0">
                <a:ea typeface="ＭＳ Ｐゴシック" charset="-128"/>
              </a:rPr>
              <a:t>Diagnostic testing should be performed initially if:</a:t>
            </a:r>
          </a:p>
          <a:p>
            <a:pPr lvl="1" eaLnBrk="1" hangingPunct="1">
              <a:defRPr/>
            </a:pPr>
            <a:r>
              <a:rPr lang="en-US" sz="2000" dirty="0">
                <a:ea typeface="ＭＳ Ｐゴシック" charset="-128"/>
              </a:rPr>
              <a:t>Higher CD4, on prophylaxis, negative </a:t>
            </a:r>
            <a:r>
              <a:rPr lang="en-US" sz="2000" dirty="0" err="1">
                <a:ea typeface="ＭＳ Ｐゴシック" charset="-128"/>
              </a:rPr>
              <a:t>toxo</a:t>
            </a:r>
            <a:r>
              <a:rPr lang="en-US" sz="2000" dirty="0">
                <a:ea typeface="ＭＳ Ｐゴシック" charset="-128"/>
              </a:rPr>
              <a:t> titer or typical MRI findings</a:t>
            </a:r>
          </a:p>
          <a:p>
            <a:pPr>
              <a:defRPr/>
            </a:pPr>
            <a:r>
              <a:rPr lang="en-US" sz="2400" dirty="0">
                <a:ea typeface="ＭＳ Ｐゴシック" charset="-128"/>
              </a:rPr>
              <a:t>Main differential would be CNS lymphoma</a:t>
            </a:r>
          </a:p>
        </p:txBody>
      </p:sp>
    </p:spTree>
    <p:extLst>
      <p:ext uri="{BB962C8B-B14F-4D97-AF65-F5344CB8AC3E}">
        <p14:creationId xmlns:p14="http://schemas.microsoft.com/office/powerpoint/2010/main" val="318303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a:extLst>
              <a:ext uri="{FF2B5EF4-FFF2-40B4-BE49-F238E27FC236}">
                <a16:creationId xmlns:a16="http://schemas.microsoft.com/office/drawing/2014/main" id="{2AD6D77C-60A2-4013-8133-C15CEDC554D8}"/>
              </a:ext>
            </a:extLst>
          </p:cNvPr>
          <p:cNvSpPr>
            <a:spLocks noGrp="1" noChangeArrowheads="1"/>
          </p:cNvSpPr>
          <p:nvPr>
            <p:ph type="body" idx="1"/>
          </p:nvPr>
        </p:nvSpPr>
        <p:spPr>
          <a:xfrm>
            <a:off x="533400" y="1752600"/>
            <a:ext cx="8229600" cy="4530725"/>
          </a:xfrm>
        </p:spPr>
        <p:txBody>
          <a:bodyPr/>
          <a:lstStyle/>
          <a:p>
            <a:pPr>
              <a:lnSpc>
                <a:spcPct val="90000"/>
              </a:lnSpc>
              <a:defRPr/>
            </a:pPr>
            <a:r>
              <a:rPr lang="en-US" sz="2400" dirty="0">
                <a:ea typeface="ＭＳ Ｐゴシック" charset="-128"/>
              </a:rPr>
              <a:t>CSF</a:t>
            </a:r>
            <a:r>
              <a:rPr lang="en-US" sz="2000" dirty="0">
                <a:ea typeface="ＭＳ Ｐゴシック" charset="-128"/>
              </a:rPr>
              <a:t> </a:t>
            </a:r>
          </a:p>
          <a:p>
            <a:pPr lvl="1" eaLnBrk="1" hangingPunct="1">
              <a:lnSpc>
                <a:spcPct val="90000"/>
              </a:lnSpc>
              <a:defRPr/>
            </a:pPr>
            <a:r>
              <a:rPr lang="en-US" sz="2000" dirty="0">
                <a:ea typeface="ＭＳ Ｐゴシック" charset="-128"/>
              </a:rPr>
              <a:t>Mild mononuclear pleocytosis and elevated protein</a:t>
            </a:r>
          </a:p>
          <a:p>
            <a:pPr lvl="1" eaLnBrk="1" hangingPunct="1">
              <a:lnSpc>
                <a:spcPct val="90000"/>
              </a:lnSpc>
              <a:defRPr/>
            </a:pPr>
            <a:r>
              <a:rPr lang="en-US" sz="2000" dirty="0">
                <a:ea typeface="ＭＳ Ｐゴシック" charset="-128"/>
              </a:rPr>
              <a:t>PCR sensitivity only ~ 50%, specificity is high</a:t>
            </a:r>
          </a:p>
          <a:p>
            <a:pPr lvl="1" eaLnBrk="1" hangingPunct="1">
              <a:lnSpc>
                <a:spcPct val="90000"/>
              </a:lnSpc>
              <a:defRPr/>
            </a:pPr>
            <a:r>
              <a:rPr lang="en-US" sz="2000" dirty="0">
                <a:ea typeface="ＭＳ Ｐゴシック" charset="-128"/>
              </a:rPr>
              <a:t>MRI is more sensitive than CT in diagnosis </a:t>
            </a:r>
          </a:p>
          <a:p>
            <a:pPr lvl="1" eaLnBrk="1" hangingPunct="1">
              <a:lnSpc>
                <a:spcPct val="90000"/>
              </a:lnSpc>
              <a:defRPr/>
            </a:pPr>
            <a:r>
              <a:rPr lang="en-US" sz="2000" dirty="0">
                <a:ea typeface="ＭＳ Ｐゴシック" charset="-128"/>
              </a:rPr>
              <a:t>MRI should be obtained if a single lesion is seen </a:t>
            </a:r>
          </a:p>
          <a:p>
            <a:pPr>
              <a:lnSpc>
                <a:spcPct val="90000"/>
              </a:lnSpc>
              <a:defRPr/>
            </a:pPr>
            <a:r>
              <a:rPr lang="en-US" sz="2400" dirty="0">
                <a:ea typeface="ＭＳ Ｐゴシック" charset="-128"/>
              </a:rPr>
              <a:t>SPECT/PET </a:t>
            </a:r>
          </a:p>
          <a:p>
            <a:pPr lvl="1" eaLnBrk="1" hangingPunct="1">
              <a:lnSpc>
                <a:spcPct val="90000"/>
              </a:lnSpc>
              <a:defRPr/>
            </a:pPr>
            <a:r>
              <a:rPr lang="en-US" sz="2000" dirty="0">
                <a:ea typeface="ＭＳ Ｐゴシック" charset="-128"/>
              </a:rPr>
              <a:t>Can be useful in distinguishing between Toxo and Lymphoma/other CNS infections</a:t>
            </a:r>
          </a:p>
          <a:p>
            <a:pPr lvl="2">
              <a:lnSpc>
                <a:spcPct val="90000"/>
              </a:lnSpc>
              <a:defRPr/>
            </a:pPr>
            <a:r>
              <a:rPr lang="en-US" sz="1600" dirty="0">
                <a:ea typeface="ＭＳ Ｐゴシック" charset="-128"/>
              </a:rPr>
              <a:t>Lymphoma has more Thallium uptake on SPECT and greater glucose uptake in PET</a:t>
            </a:r>
          </a:p>
          <a:p>
            <a:pPr>
              <a:lnSpc>
                <a:spcPct val="90000"/>
              </a:lnSpc>
              <a:defRPr/>
            </a:pPr>
            <a:r>
              <a:rPr lang="en-US" sz="2400" dirty="0">
                <a:ea typeface="ＭＳ Ｐゴシック" charset="-128"/>
              </a:rPr>
              <a:t>Brain biopsy may help in definitive diagnosis but associated with high morbidity and even mortality</a:t>
            </a:r>
          </a:p>
          <a:p>
            <a:pPr eaLnBrk="1" hangingPunct="1">
              <a:lnSpc>
                <a:spcPct val="90000"/>
              </a:lnSpc>
              <a:buFont typeface="Wingdings" charset="2"/>
              <a:buBlip>
                <a:blip r:embed="rId3"/>
              </a:buBlip>
              <a:defRPr/>
            </a:pPr>
            <a:endParaRPr lang="en-US" sz="2000" dirty="0">
              <a:ea typeface="ＭＳ Ｐゴシック" charset="-128"/>
            </a:endParaRPr>
          </a:p>
          <a:p>
            <a:pPr eaLnBrk="1" hangingPunct="1">
              <a:lnSpc>
                <a:spcPct val="90000"/>
              </a:lnSpc>
              <a:buFont typeface="Wingdings" charset="2"/>
              <a:buBlip>
                <a:blip r:embed="rId3"/>
              </a:buBlip>
              <a:defRPr/>
            </a:pPr>
            <a:endParaRPr lang="en-US" sz="2000" dirty="0">
              <a:ea typeface="ＭＳ Ｐゴシック" charset="-128"/>
            </a:endParaRPr>
          </a:p>
        </p:txBody>
      </p:sp>
      <p:sp>
        <p:nvSpPr>
          <p:cNvPr id="5" name="Rectangle 2"/>
          <p:cNvSpPr txBox="1">
            <a:spLocks noChangeArrowheads="1"/>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CNS </a:t>
            </a:r>
            <a:r>
              <a:rPr lang="en-US" dirty="0" err="1"/>
              <a:t>Toxo</a:t>
            </a:r>
            <a:r>
              <a:rPr lang="en-US" dirty="0"/>
              <a:t> - Diagnosis</a:t>
            </a:r>
          </a:p>
        </p:txBody>
      </p:sp>
    </p:spTree>
    <p:extLst>
      <p:ext uri="{BB962C8B-B14F-4D97-AF65-F5344CB8AC3E}">
        <p14:creationId xmlns:p14="http://schemas.microsoft.com/office/powerpoint/2010/main" val="4225342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676C-B558-4CD2-9C73-0FE9A10DA8A4}"/>
              </a:ext>
            </a:extLst>
          </p:cNvPr>
          <p:cNvSpPr>
            <a:spLocks noGrp="1"/>
          </p:cNvSpPr>
          <p:nvPr>
            <p:ph type="title" idx="4294967295"/>
          </p:nvPr>
        </p:nvSpPr>
        <p:spPr>
          <a:xfrm>
            <a:off x="447472" y="457200"/>
            <a:ext cx="8229600" cy="790575"/>
          </a:xfrm>
        </p:spPr>
        <p:txBody>
          <a:bodyPr anchorCtr="1">
            <a:normAutofit/>
          </a:bodyPr>
          <a:lstStyle/>
          <a:p>
            <a:pPr eaLnBrk="1" hangingPunct="1">
              <a:defRPr/>
            </a:pPr>
            <a:r>
              <a:rPr lang="en-US" dirty="0">
                <a:ea typeface="+mj-ea"/>
              </a:rPr>
              <a:t>Treatment Of CNS Toxoplasmosis</a:t>
            </a:r>
          </a:p>
        </p:txBody>
      </p:sp>
      <p:sp>
        <p:nvSpPr>
          <p:cNvPr id="3" name="Content Placeholder 2">
            <a:extLst>
              <a:ext uri="{FF2B5EF4-FFF2-40B4-BE49-F238E27FC236}">
                <a16:creationId xmlns:a16="http://schemas.microsoft.com/office/drawing/2014/main" id="{693E036C-512B-4C6F-AC9F-E55851AB983D}"/>
              </a:ext>
            </a:extLst>
          </p:cNvPr>
          <p:cNvSpPr>
            <a:spLocks noGrp="1"/>
          </p:cNvSpPr>
          <p:nvPr>
            <p:ph idx="4294967295"/>
          </p:nvPr>
        </p:nvSpPr>
        <p:spPr>
          <a:xfrm>
            <a:off x="447472" y="1752600"/>
            <a:ext cx="8229600" cy="3886200"/>
          </a:xfrm>
        </p:spPr>
        <p:txBody>
          <a:bodyPr/>
          <a:lstStyle/>
          <a:p>
            <a:pPr>
              <a:defRPr/>
            </a:pPr>
            <a:r>
              <a:rPr lang="en-US" sz="2000" dirty="0">
                <a:ea typeface="ＭＳ Ｐゴシック" charset="-128"/>
              </a:rPr>
              <a:t>First line</a:t>
            </a:r>
            <a:r>
              <a:rPr lang="en-US" sz="2400" dirty="0">
                <a:ea typeface="ＭＳ Ｐゴシック" charset="-128"/>
              </a:rPr>
              <a:t>:</a:t>
            </a:r>
          </a:p>
          <a:p>
            <a:pPr lvl="1" eaLnBrk="1" hangingPunct="1">
              <a:defRPr/>
            </a:pPr>
            <a:r>
              <a:rPr lang="en-US" sz="1800" dirty="0">
                <a:ea typeface="ＭＳ Ｐゴシック" charset="-128"/>
              </a:rPr>
              <a:t>Pyrimethamine + sulfadiazine + leucovorin</a:t>
            </a:r>
          </a:p>
          <a:p>
            <a:pPr>
              <a:defRPr/>
            </a:pPr>
            <a:r>
              <a:rPr lang="en-US" sz="2000" dirty="0">
                <a:ea typeface="ＭＳ Ｐゴシック" charset="-128"/>
              </a:rPr>
              <a:t>Second line:</a:t>
            </a:r>
          </a:p>
          <a:p>
            <a:pPr lvl="1" eaLnBrk="1" hangingPunct="1">
              <a:defRPr/>
            </a:pPr>
            <a:r>
              <a:rPr lang="en-US" sz="1800" dirty="0">
                <a:ea typeface="ＭＳ Ｐゴシック" charset="-128"/>
              </a:rPr>
              <a:t>Pyrimethamine + clindamycin + leucovorin</a:t>
            </a:r>
          </a:p>
          <a:p>
            <a:pPr>
              <a:defRPr/>
            </a:pPr>
            <a:r>
              <a:rPr lang="en-US" sz="2000" dirty="0">
                <a:ea typeface="ＭＳ Ｐゴシック" charset="-128"/>
              </a:rPr>
              <a:t>Acute Tx is for at least 6 wks</a:t>
            </a:r>
          </a:p>
          <a:p>
            <a:pPr lvl="1" eaLnBrk="1" hangingPunct="1">
              <a:defRPr/>
            </a:pPr>
            <a:r>
              <a:rPr lang="en-US" sz="1800" dirty="0">
                <a:ea typeface="ＭＳ Ｐゴシック" charset="-128"/>
              </a:rPr>
              <a:t>Longer if lesions extensive or slow to progress</a:t>
            </a:r>
          </a:p>
          <a:p>
            <a:pPr>
              <a:defRPr/>
            </a:pPr>
            <a:r>
              <a:rPr lang="en-US" sz="2000" dirty="0">
                <a:ea typeface="ＭＳ Ｐゴシック" charset="-128"/>
              </a:rPr>
              <a:t>Secondary prophylaxis</a:t>
            </a:r>
          </a:p>
          <a:p>
            <a:pPr lvl="1" eaLnBrk="1" hangingPunct="1">
              <a:defRPr/>
            </a:pPr>
            <a:r>
              <a:rPr lang="en-US" sz="1800" dirty="0">
                <a:ea typeface="ＭＳ Ｐゴシック" charset="-128"/>
              </a:rPr>
              <a:t>Pyrimethamine + sulfadiazine + leucovorin</a:t>
            </a:r>
          </a:p>
          <a:p>
            <a:pPr lvl="1" eaLnBrk="1" hangingPunct="1">
              <a:defRPr/>
            </a:pPr>
            <a:r>
              <a:rPr lang="en-US" sz="1800" dirty="0">
                <a:ea typeface="ＭＳ Ｐゴシック" charset="-128"/>
              </a:rPr>
              <a:t>Can be dc’d after 6 months If CD4 count &gt;200 , brain lesions are resolved and neurologically stable</a:t>
            </a:r>
          </a:p>
        </p:txBody>
      </p:sp>
    </p:spTree>
    <p:extLst>
      <p:ext uri="{BB962C8B-B14F-4D97-AF65-F5344CB8AC3E}">
        <p14:creationId xmlns:p14="http://schemas.microsoft.com/office/powerpoint/2010/main" val="327296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6239-C7A4-4CF9-A7E2-4AFD9B10C498}"/>
              </a:ext>
            </a:extLst>
          </p:cNvPr>
          <p:cNvSpPr>
            <a:spLocks noGrp="1"/>
          </p:cNvSpPr>
          <p:nvPr>
            <p:ph type="title"/>
          </p:nvPr>
        </p:nvSpPr>
        <p:spPr/>
        <p:txBody>
          <a:bodyPr/>
          <a:lstStyle/>
          <a:p>
            <a:r>
              <a:rPr lang="en-US" dirty="0" err="1"/>
              <a:t>PrEP</a:t>
            </a:r>
            <a:r>
              <a:rPr lang="en-US" dirty="0"/>
              <a:t> (Pre-exposure prophylaxis)</a:t>
            </a:r>
          </a:p>
        </p:txBody>
      </p:sp>
      <p:sp>
        <p:nvSpPr>
          <p:cNvPr id="3" name="Content Placeholder 2">
            <a:extLst>
              <a:ext uri="{FF2B5EF4-FFF2-40B4-BE49-F238E27FC236}">
                <a16:creationId xmlns:a16="http://schemas.microsoft.com/office/drawing/2014/main" id="{AF1D82C2-4320-4E85-95A9-EB6181DC7826}"/>
              </a:ext>
            </a:extLst>
          </p:cNvPr>
          <p:cNvSpPr>
            <a:spLocks noGrp="1"/>
          </p:cNvSpPr>
          <p:nvPr>
            <p:ph idx="1"/>
          </p:nvPr>
        </p:nvSpPr>
        <p:spPr/>
        <p:txBody>
          <a:bodyPr>
            <a:normAutofit fontScale="55000" lnSpcReduction="20000"/>
          </a:bodyPr>
          <a:lstStyle/>
          <a:p>
            <a:r>
              <a:rPr lang="en-US" dirty="0"/>
              <a:t>Consider for those at risk of acquiring HIV:</a:t>
            </a:r>
          </a:p>
          <a:p>
            <a:pPr lvl="1"/>
            <a:r>
              <a:rPr lang="en-US" dirty="0"/>
              <a:t>HIV negative and in an ongoing sexual relationship with partner with HIV</a:t>
            </a:r>
          </a:p>
          <a:p>
            <a:pPr lvl="1"/>
            <a:r>
              <a:rPr lang="en-US" dirty="0"/>
              <a:t>If they have had penile-anal/penile-vaginal sex without a condom in the past 6 months with &gt;1 partner or been diagnosed with an STD in the past 6 months</a:t>
            </a:r>
          </a:p>
          <a:p>
            <a:pPr lvl="1"/>
            <a:r>
              <a:rPr lang="en-US" dirty="0"/>
              <a:t>Heterosexual men / women who are not in a monogamous relationship with an HIV-negative partner, and who do not always use condoms during sex with partners whose HIV status is unknown/w/high risk</a:t>
            </a:r>
          </a:p>
          <a:p>
            <a:pPr lvl="1"/>
            <a:r>
              <a:rPr lang="en-US" dirty="0"/>
              <a:t>Use of IV drugs/shared needles, or any drug use during sex</a:t>
            </a:r>
          </a:p>
          <a:p>
            <a:r>
              <a:rPr lang="en-US" i="1" dirty="0"/>
              <a:t>And</a:t>
            </a:r>
            <a:r>
              <a:rPr lang="en-US" dirty="0"/>
              <a:t> if no barriers to taking daily meds/no contraindication to below</a:t>
            </a:r>
          </a:p>
          <a:p>
            <a:r>
              <a:rPr lang="en-US" dirty="0"/>
              <a:t>Truvada (tenofovir disoproxil fumarate/emtricitabine) OR </a:t>
            </a:r>
            <a:r>
              <a:rPr lang="en-US" dirty="0" err="1"/>
              <a:t>Descovy</a:t>
            </a:r>
            <a:r>
              <a:rPr lang="en-US" dirty="0"/>
              <a:t> (tenofovir alafenamide/emtricitabine)</a:t>
            </a:r>
          </a:p>
          <a:p>
            <a:pPr lvl="1"/>
            <a:r>
              <a:rPr lang="en-US" dirty="0"/>
              <a:t>Per CDC: by taking </a:t>
            </a:r>
            <a:r>
              <a:rPr lang="en-US" dirty="0" err="1"/>
              <a:t>PrEP</a:t>
            </a:r>
            <a:r>
              <a:rPr lang="en-US" dirty="0"/>
              <a:t> every day, a person can lower risk of getting HIV from sex up to 99% and from IVDA &gt; 70%</a:t>
            </a:r>
          </a:p>
          <a:p>
            <a:pPr lvl="2"/>
            <a:r>
              <a:rPr lang="en-US" i="1" dirty="0" err="1"/>
              <a:t>Descovy</a:t>
            </a:r>
            <a:r>
              <a:rPr lang="en-US" i="1" dirty="0"/>
              <a:t> not yet approved for IVDA or receptive vaginal intercourse risk but may be appropriate</a:t>
            </a:r>
          </a:p>
          <a:p>
            <a:r>
              <a:rPr lang="en-US" dirty="0"/>
              <a:t>Need baseline HIV test, creatinine, hepatitis screening + every 3 month HIV screen + VL and STD screens</a:t>
            </a:r>
          </a:p>
          <a:p>
            <a:pPr lvl="1"/>
            <a:r>
              <a:rPr lang="en-US" dirty="0"/>
              <a:t>Every 12 </a:t>
            </a:r>
            <a:r>
              <a:rPr lang="en-US" dirty="0" err="1"/>
              <a:t>mo</a:t>
            </a:r>
            <a:r>
              <a:rPr lang="en-US" dirty="0"/>
              <a:t> creatinine, lipid and weight assessment, Hep C screen</a:t>
            </a:r>
          </a:p>
        </p:txBody>
      </p:sp>
      <p:sp>
        <p:nvSpPr>
          <p:cNvPr id="4" name="Rectangle 3">
            <a:extLst>
              <a:ext uri="{FF2B5EF4-FFF2-40B4-BE49-F238E27FC236}">
                <a16:creationId xmlns:a16="http://schemas.microsoft.com/office/drawing/2014/main" id="{43ABAD30-96D3-4E38-A164-F3D4D718970D}"/>
              </a:ext>
            </a:extLst>
          </p:cNvPr>
          <p:cNvSpPr/>
          <p:nvPr/>
        </p:nvSpPr>
        <p:spPr>
          <a:xfrm>
            <a:off x="3081867" y="6218338"/>
            <a:ext cx="6062133" cy="639662"/>
          </a:xfrm>
          <a:prstGeom prst="rect">
            <a:avLst/>
          </a:prstGeom>
        </p:spPr>
        <p:txBody>
          <a:bodyPr wrap="square">
            <a:spAutoFit/>
          </a:bodyPr>
          <a:lstStyle/>
          <a:p>
            <a:pPr algn="r"/>
            <a:r>
              <a:rPr lang="en-US" sz="889" dirty="0"/>
              <a:t>Hare B, Coll P, Ruane P, et al. The Phase 3 DISCOVER Study: Daily F/TAF or F/TDF For HIV Pre-Exposure Prophylaxis. Presented at The annual Conference on Retroviruses and Opportunistic Infections (CROI). Seattle. 2019.</a:t>
            </a:r>
          </a:p>
          <a:p>
            <a:pPr algn="r"/>
            <a:r>
              <a:rPr lang="en-US" sz="889" dirty="0"/>
              <a:t>Sci </a:t>
            </a:r>
            <a:r>
              <a:rPr lang="en-US" sz="889" dirty="0" err="1"/>
              <a:t>Transl</a:t>
            </a:r>
            <a:r>
              <a:rPr lang="en-US" sz="889" dirty="0"/>
              <a:t> Med. 2012 Sep 12;4(151):151ra125. </a:t>
            </a:r>
            <a:r>
              <a:rPr lang="en-US" sz="889" dirty="0" err="1"/>
              <a:t>doi</a:t>
            </a:r>
            <a:r>
              <a:rPr lang="en-US" sz="889" dirty="0"/>
              <a:t>: 10.1126/scitranslmed.3004006.</a:t>
            </a:r>
          </a:p>
          <a:p>
            <a:pPr algn="r"/>
            <a:r>
              <a:rPr lang="en-US" sz="889" dirty="0">
                <a:hlinkClick r:id="rId2">
                  <a:extLst>
                    <a:ext uri="{A12FA001-AC4F-418D-AE19-62706E023703}">
                      <ahyp:hlinkClr xmlns:ahyp="http://schemas.microsoft.com/office/drawing/2018/hyperlinkcolor" val="tx"/>
                    </a:ext>
                  </a:extLst>
                </a:hlinkClick>
              </a:rPr>
              <a:t>https://www.cdc.gov/hiv/basics/prep.html</a:t>
            </a:r>
            <a:endParaRPr lang="en-US" sz="889" dirty="0"/>
          </a:p>
        </p:txBody>
      </p:sp>
    </p:spTree>
    <p:extLst>
      <p:ext uri="{BB962C8B-B14F-4D97-AF65-F5344CB8AC3E}">
        <p14:creationId xmlns:p14="http://schemas.microsoft.com/office/powerpoint/2010/main" val="247908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4D24-304D-4EA7-890D-A4DD1CAB0E54}"/>
              </a:ext>
            </a:extLst>
          </p:cNvPr>
          <p:cNvSpPr>
            <a:spLocks noGrp="1"/>
          </p:cNvSpPr>
          <p:nvPr>
            <p:ph type="title"/>
          </p:nvPr>
        </p:nvSpPr>
        <p:spPr/>
        <p:txBody>
          <a:bodyPr/>
          <a:lstStyle/>
          <a:p>
            <a:r>
              <a:rPr lang="en-US" dirty="0"/>
              <a:t>Elite Controllers</a:t>
            </a:r>
          </a:p>
        </p:txBody>
      </p:sp>
      <p:sp>
        <p:nvSpPr>
          <p:cNvPr id="3" name="Content Placeholder 2">
            <a:extLst>
              <a:ext uri="{FF2B5EF4-FFF2-40B4-BE49-F238E27FC236}">
                <a16:creationId xmlns:a16="http://schemas.microsoft.com/office/drawing/2014/main" id="{C42CABFC-8EFF-4857-86D6-7C4D2C2B7433}"/>
              </a:ext>
            </a:extLst>
          </p:cNvPr>
          <p:cNvSpPr>
            <a:spLocks noGrp="1"/>
          </p:cNvSpPr>
          <p:nvPr>
            <p:ph idx="1"/>
          </p:nvPr>
        </p:nvSpPr>
        <p:spPr/>
        <p:txBody>
          <a:bodyPr>
            <a:normAutofit/>
          </a:bodyPr>
          <a:lstStyle/>
          <a:p>
            <a:r>
              <a:rPr lang="en-US" dirty="0"/>
              <a:t>A small percentage of people with HIV infection will maintain CD4 counts with VL ND without ARV treatment (elite controllers)</a:t>
            </a:r>
          </a:p>
          <a:p>
            <a:pPr lvl="1"/>
            <a:r>
              <a:rPr lang="en-US" dirty="0"/>
              <a:t>HIV is still replicating so ART is recommended if there are declines in CD4 or complications from HIV</a:t>
            </a:r>
          </a:p>
        </p:txBody>
      </p:sp>
      <p:sp>
        <p:nvSpPr>
          <p:cNvPr id="4" name="Rectangle 3">
            <a:extLst>
              <a:ext uri="{FF2B5EF4-FFF2-40B4-BE49-F238E27FC236}">
                <a16:creationId xmlns:a16="http://schemas.microsoft.com/office/drawing/2014/main" id="{ACAF602E-6A6F-4182-BAC7-89FF3025C378}"/>
              </a:ext>
            </a:extLst>
          </p:cNvPr>
          <p:cNvSpPr/>
          <p:nvPr/>
        </p:nvSpPr>
        <p:spPr>
          <a:xfrm>
            <a:off x="4495800" y="6583362"/>
            <a:ext cx="4572000" cy="246221"/>
          </a:xfrm>
          <a:prstGeom prst="rect">
            <a:avLst/>
          </a:prstGeom>
        </p:spPr>
        <p:txBody>
          <a:bodyPr>
            <a:spAutoFit/>
          </a:bodyPr>
          <a:lstStyle/>
          <a:p>
            <a:pPr algn="r"/>
            <a:r>
              <a:rPr lang="en-US" sz="1000" dirty="0"/>
              <a:t>https://clinicalinfo.hiv.gov/en/glossary/elite-controllers</a:t>
            </a:r>
          </a:p>
        </p:txBody>
      </p:sp>
    </p:spTree>
    <p:extLst>
      <p:ext uri="{BB962C8B-B14F-4D97-AF65-F5344CB8AC3E}">
        <p14:creationId xmlns:p14="http://schemas.microsoft.com/office/powerpoint/2010/main" val="4247865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fontScale="85000" lnSpcReduction="20000"/>
          </a:bodyPr>
          <a:lstStyle/>
          <a:p>
            <a:r>
              <a:rPr lang="en-US" dirty="0"/>
              <a:t>Definitions/recognition</a:t>
            </a:r>
          </a:p>
          <a:p>
            <a:pPr lvl="1"/>
            <a:r>
              <a:rPr lang="en-US" dirty="0"/>
              <a:t>AIDS = CD4&lt;200 or HIV + AIDS-defining condition (OI/AIDS-related cancer)</a:t>
            </a:r>
          </a:p>
          <a:p>
            <a:r>
              <a:rPr lang="en-US" dirty="0"/>
              <a:t>Don’t forget acute retroviral syndrome (symptomatic new infection – watch for a mono-like illness and check HIV VL)</a:t>
            </a:r>
          </a:p>
          <a:p>
            <a:r>
              <a:rPr lang="en-US" dirty="0"/>
              <a:t>Diagnosis</a:t>
            </a:r>
          </a:p>
          <a:p>
            <a:pPr lvl="1"/>
            <a:r>
              <a:rPr lang="en-US" dirty="0"/>
              <a:t>Acute = PCR, Standard: 4</a:t>
            </a:r>
            <a:r>
              <a:rPr lang="en-US" baseline="30000" dirty="0"/>
              <a:t>th</a:t>
            </a:r>
            <a:r>
              <a:rPr lang="en-US" dirty="0"/>
              <a:t> Gen HIV Ag/Ab</a:t>
            </a:r>
          </a:p>
          <a:p>
            <a:r>
              <a:rPr lang="en-US" dirty="0"/>
              <a:t>Antiretroviral therapy (</a:t>
            </a:r>
            <a:r>
              <a:rPr lang="en-US" i="1" dirty="0"/>
              <a:t>usually</a:t>
            </a:r>
            <a:r>
              <a:rPr lang="en-US" dirty="0"/>
              <a:t> 3 active drugs)</a:t>
            </a:r>
          </a:p>
          <a:p>
            <a:r>
              <a:rPr lang="en-US" dirty="0"/>
              <a:t>Opportunistic infections (PJP, </a:t>
            </a:r>
            <a:r>
              <a:rPr lang="en-US" dirty="0" err="1"/>
              <a:t>Toxo</a:t>
            </a:r>
            <a:r>
              <a:rPr lang="en-US" dirty="0"/>
              <a:t>, Cryptococcus)</a:t>
            </a:r>
          </a:p>
          <a:p>
            <a:r>
              <a:rPr lang="en-US" dirty="0"/>
              <a:t>Consider </a:t>
            </a:r>
            <a:r>
              <a:rPr lang="en-US" dirty="0" err="1"/>
              <a:t>PrEP</a:t>
            </a:r>
            <a:r>
              <a:rPr lang="en-US" dirty="0"/>
              <a:t> for at-risk patients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A4F5-7AF7-4381-9FDC-78134BB9742C}"/>
              </a:ext>
            </a:extLst>
          </p:cNvPr>
          <p:cNvSpPr>
            <a:spLocks noGrp="1"/>
          </p:cNvSpPr>
          <p:nvPr>
            <p:ph type="title"/>
          </p:nvPr>
        </p:nvSpPr>
        <p:spPr/>
        <p:txBody>
          <a:bodyPr>
            <a:normAutofit fontScale="90000"/>
          </a:bodyPr>
          <a:lstStyle/>
          <a:p>
            <a:r>
              <a:rPr lang="en-US" dirty="0"/>
              <a:t>Individual Readiness Assurance Test</a:t>
            </a:r>
          </a:p>
        </p:txBody>
      </p:sp>
      <p:sp>
        <p:nvSpPr>
          <p:cNvPr id="3" name="Content Placeholder 2">
            <a:extLst>
              <a:ext uri="{FF2B5EF4-FFF2-40B4-BE49-F238E27FC236}">
                <a16:creationId xmlns:a16="http://schemas.microsoft.com/office/drawing/2014/main" id="{CDCA478C-D69E-4900-BA27-2907DC9678F7}"/>
              </a:ext>
            </a:extLst>
          </p:cNvPr>
          <p:cNvSpPr>
            <a:spLocks noGrp="1"/>
          </p:cNvSpPr>
          <p:nvPr>
            <p:ph idx="1"/>
          </p:nvPr>
        </p:nvSpPr>
        <p:spPr>
          <a:xfrm>
            <a:off x="457200" y="1600200"/>
            <a:ext cx="4114800" cy="5029200"/>
          </a:xfrm>
        </p:spPr>
        <p:txBody>
          <a:bodyPr>
            <a:normAutofit fontScale="40000" lnSpcReduction="20000"/>
          </a:bodyPr>
          <a:lstStyle/>
          <a:p>
            <a:pPr marL="514350" lvl="0" indent="-514350">
              <a:buFont typeface="+mj-lt"/>
              <a:buAutoNum type="arabicPeriod"/>
            </a:pPr>
            <a:r>
              <a:rPr lang="en-US" sz="3500" dirty="0"/>
              <a:t>Per the CDC, who should get tested for HIV?</a:t>
            </a:r>
          </a:p>
          <a:p>
            <a:pPr marL="514350" lvl="0" indent="-514350">
              <a:buFont typeface="+mj-lt"/>
              <a:buAutoNum type="arabicPeriod"/>
            </a:pPr>
            <a:r>
              <a:rPr lang="en-US" sz="3500" dirty="0"/>
              <a:t>List 3 ways HIV can be transmitted:</a:t>
            </a:r>
          </a:p>
          <a:p>
            <a:pPr marL="514350" lvl="0" indent="-514350">
              <a:buFont typeface="+mj-lt"/>
              <a:buAutoNum type="arabicPeriod"/>
            </a:pPr>
            <a:r>
              <a:rPr lang="en-US" sz="3500" dirty="0"/>
              <a:t>Which are the HIV envelope proteins?</a:t>
            </a:r>
          </a:p>
          <a:p>
            <a:pPr marL="514350" lvl="0" indent="-514350">
              <a:buFont typeface="+mj-lt"/>
              <a:buAutoNum type="arabicPeriod"/>
            </a:pPr>
            <a:r>
              <a:rPr lang="en-US" sz="3500" dirty="0"/>
              <a:t>Newer (4</a:t>
            </a:r>
            <a:r>
              <a:rPr lang="en-US" sz="3500" baseline="30000" dirty="0"/>
              <a:t>th</a:t>
            </a:r>
            <a:r>
              <a:rPr lang="en-US" sz="3500" dirty="0"/>
              <a:t> generation) HIV testing detects what Ag protein?</a:t>
            </a:r>
          </a:p>
          <a:p>
            <a:pPr marL="514350" lvl="0" indent="-514350">
              <a:buFont typeface="+mj-lt"/>
              <a:buAutoNum type="arabicPeriod"/>
            </a:pPr>
            <a:r>
              <a:rPr lang="en-US" sz="3500" dirty="0"/>
              <a:t>What defines “AIDS” in a patient infected with the HIV virus</a:t>
            </a:r>
            <a:r>
              <a:rPr lang="pt-BR" sz="3500" dirty="0"/>
              <a:t>?</a:t>
            </a:r>
            <a:endParaRPr lang="en-US" sz="3500" dirty="0"/>
          </a:p>
          <a:p>
            <a:pPr marL="514350" lvl="0" indent="-514350">
              <a:buFont typeface="+mj-lt"/>
              <a:buAutoNum type="arabicPeriod"/>
            </a:pPr>
            <a:r>
              <a:rPr lang="en-US" sz="3500" dirty="0"/>
              <a:t>A patient with acute retroviral syndrome commonly presents with fever, lymphadenopathy, pharyngitis and what other symptom?</a:t>
            </a:r>
          </a:p>
          <a:p>
            <a:pPr marL="514350" lvl="0" indent="-514350">
              <a:buFont typeface="+mj-lt"/>
              <a:buAutoNum type="arabicPeriod"/>
            </a:pPr>
            <a:r>
              <a:rPr lang="en-US" sz="3500" dirty="0"/>
              <a:t>An asymptomatic new patient with HIV with VL 350,560 copies/mL and a CD4 count of 640 cells comes to your office to discuss anti-retroviral therapy and is ready and willing to start treatment. When should you start?</a:t>
            </a:r>
          </a:p>
          <a:p>
            <a:pPr marL="514350" lvl="0" indent="-514350">
              <a:buFont typeface="+mj-lt"/>
              <a:buAutoNum type="arabicPeriod"/>
            </a:pPr>
            <a:r>
              <a:rPr lang="en-US" sz="3500" dirty="0"/>
              <a:t>A new patient with HIV-1 is HLA-b5701 positive and thus is at risk for what condition?</a:t>
            </a:r>
          </a:p>
          <a:p>
            <a:pPr marL="514350" lvl="0" indent="-514350">
              <a:buFont typeface="+mj-lt"/>
              <a:buAutoNum type="arabicPeriod"/>
            </a:pPr>
            <a:r>
              <a:rPr lang="en-US" sz="3500" dirty="0"/>
              <a:t>The current </a:t>
            </a:r>
            <a:r>
              <a:rPr lang="en-US" sz="3500" dirty="0" err="1"/>
              <a:t>hivinfo</a:t>
            </a:r>
            <a:r>
              <a:rPr lang="en-US" sz="3500" dirty="0"/>
              <a:t> guidelines suggest starting “most” new patients on an ARV regimen that contains 2 NRTIs and one drug in which potent class of ARV therapy?</a:t>
            </a:r>
          </a:p>
          <a:p>
            <a:pPr marL="514350" lvl="0" indent="-514350">
              <a:buFont typeface="+mj-lt"/>
              <a:buAutoNum type="arabicPeriod"/>
            </a:pPr>
            <a:r>
              <a:rPr lang="en-US" sz="3500" dirty="0"/>
              <a:t>Patients with HIV infection with CD4 count of &lt; 200 cells are at risk for what pneumonia-causing pathogen?</a:t>
            </a:r>
          </a:p>
          <a:p>
            <a:pPr marL="0" indent="0">
              <a:buNone/>
            </a:pPr>
            <a:endParaRPr lang="en-US" dirty="0"/>
          </a:p>
        </p:txBody>
      </p:sp>
      <p:sp>
        <p:nvSpPr>
          <p:cNvPr id="4" name="Content Placeholder 2">
            <a:extLst>
              <a:ext uri="{FF2B5EF4-FFF2-40B4-BE49-F238E27FC236}">
                <a16:creationId xmlns:a16="http://schemas.microsoft.com/office/drawing/2014/main" id="{1B8936CC-103E-4653-9A7B-BE023F3E7A7C}"/>
              </a:ext>
            </a:extLst>
          </p:cNvPr>
          <p:cNvSpPr txBox="1">
            <a:spLocks/>
          </p:cNvSpPr>
          <p:nvPr/>
        </p:nvSpPr>
        <p:spPr>
          <a:xfrm>
            <a:off x="4419600" y="1524000"/>
            <a:ext cx="4114800" cy="5029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r>
              <a:rPr lang="en-US" sz="3000" dirty="0"/>
              <a:t>Everyone between the ages of 13 and 64 should get tested for HIV at least once</a:t>
            </a:r>
          </a:p>
          <a:p>
            <a:pPr marL="971550" lvl="1" indent="-514350">
              <a:buFont typeface="+mj-lt"/>
              <a:buAutoNum type="arabicPeriod"/>
            </a:pPr>
            <a:r>
              <a:rPr lang="en-US" sz="3000" dirty="0"/>
              <a:t>Unprotected sexual intercourse, IV drug use (sharing needles with positive person), vertical transmission</a:t>
            </a:r>
          </a:p>
          <a:p>
            <a:pPr marL="971550" lvl="1" indent="-514350">
              <a:buFont typeface="+mj-lt"/>
              <a:buAutoNum type="arabicPeriod"/>
            </a:pPr>
            <a:r>
              <a:rPr lang="en-US" sz="3000" dirty="0"/>
              <a:t>gp120, gp41</a:t>
            </a:r>
          </a:p>
          <a:p>
            <a:pPr marL="971550" lvl="1" indent="-514350">
              <a:buFont typeface="+mj-lt"/>
              <a:buAutoNum type="arabicPeriod"/>
            </a:pPr>
            <a:r>
              <a:rPr lang="en-US" sz="3000" dirty="0"/>
              <a:t>p24 </a:t>
            </a:r>
          </a:p>
          <a:p>
            <a:pPr marL="971550" lvl="1" indent="-514350">
              <a:buFont typeface="+mj-lt"/>
              <a:buAutoNum type="arabicPeriod"/>
            </a:pPr>
            <a:r>
              <a:rPr lang="en-US" sz="3000" dirty="0"/>
              <a:t>CD4&lt;200 and/or AIDS-defining illness</a:t>
            </a:r>
          </a:p>
          <a:p>
            <a:pPr marL="971550" lvl="1" indent="-514350">
              <a:buFont typeface="+mj-lt"/>
              <a:buAutoNum type="arabicPeriod"/>
            </a:pPr>
            <a:r>
              <a:rPr lang="en-US" sz="3000" dirty="0"/>
              <a:t>Rash in 70%</a:t>
            </a:r>
          </a:p>
          <a:p>
            <a:pPr marL="971550" lvl="1" indent="-514350">
              <a:buFont typeface="+mj-lt"/>
              <a:buAutoNum type="arabicPeriod"/>
            </a:pPr>
            <a:r>
              <a:rPr lang="en-US" sz="3000" dirty="0"/>
              <a:t>Now is fine-order a genotype at this visit (or can wait until genotype </a:t>
            </a:r>
            <a:r>
              <a:rPr lang="en-US" sz="3000"/>
              <a:t>is back)</a:t>
            </a:r>
            <a:endParaRPr lang="en-US" sz="3000" dirty="0"/>
          </a:p>
          <a:p>
            <a:pPr marL="971550" lvl="1" indent="-514350">
              <a:buFont typeface="+mj-lt"/>
              <a:buAutoNum type="arabicPeriod"/>
            </a:pPr>
            <a:r>
              <a:rPr lang="en-US" sz="3000" dirty="0"/>
              <a:t>Abacavir hypersensitivity</a:t>
            </a:r>
          </a:p>
          <a:p>
            <a:pPr marL="971550" lvl="1" indent="-514350">
              <a:buFont typeface="+mj-lt"/>
              <a:buAutoNum type="arabicPeriod"/>
            </a:pPr>
            <a:r>
              <a:rPr lang="en-US" sz="3000" dirty="0"/>
              <a:t>Integrase inhibitor</a:t>
            </a:r>
          </a:p>
          <a:p>
            <a:pPr marL="971550" lvl="1" indent="-514350">
              <a:buFont typeface="+mj-lt"/>
              <a:buAutoNum type="arabicPeriod"/>
            </a:pPr>
            <a:r>
              <a:rPr lang="en-US" sz="3000" i="1" dirty="0"/>
              <a:t>Pneumocystis </a:t>
            </a:r>
            <a:r>
              <a:rPr lang="en-US" sz="3000" i="1" dirty="0" err="1"/>
              <a:t>jirovecii</a:t>
            </a:r>
            <a:endParaRPr lang="en-US" sz="3000" dirty="0"/>
          </a:p>
          <a:p>
            <a:endParaRPr lang="en-US" dirty="0"/>
          </a:p>
        </p:txBody>
      </p:sp>
    </p:spTree>
    <p:extLst>
      <p:ext uri="{BB962C8B-B14F-4D97-AF65-F5344CB8AC3E}">
        <p14:creationId xmlns:p14="http://schemas.microsoft.com/office/powerpoint/2010/main" val="40641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381001"/>
            <a:ext cx="8229600" cy="5745163"/>
          </a:xfrm>
        </p:spPr>
        <p:txBody>
          <a:bodyPr>
            <a:normAutofit fontScale="92500"/>
          </a:bodyPr>
          <a:lstStyle/>
          <a:p>
            <a:pPr marL="0" indent="0">
              <a:buFont typeface="Arial" charset="0"/>
              <a:buNone/>
            </a:pPr>
            <a:r>
              <a:rPr lang="en-US" altLang="en-US" sz="2800" dirty="0"/>
              <a:t>A 19-year-old man presents to urgent care with fever, sore throat, headache and rash for several days. On exam he has no tonsillar exudate but does have bilateral cervical adenopathy. A rapid strep test and mono spot are negative. Upon further questioning he endorses having unprotected sexual intercourse (not always using condoms). He denies tobacco or recreational drug use. What testing would you want to evaluate for acute HIV infection?</a:t>
            </a:r>
          </a:p>
          <a:p>
            <a:pPr marL="0" indent="0">
              <a:buFont typeface="Arial" charset="0"/>
              <a:buNone/>
            </a:pPr>
            <a:endParaRPr lang="en-US" altLang="en-US" sz="2800" dirty="0"/>
          </a:p>
          <a:p>
            <a:pPr marL="514350" indent="-514350">
              <a:buFont typeface="+mj-lt"/>
              <a:buAutoNum type="alphaUcPeriod"/>
            </a:pPr>
            <a:r>
              <a:rPr lang="en-US" altLang="en-US" sz="2800" dirty="0"/>
              <a:t>HIV Ag/Ab</a:t>
            </a:r>
          </a:p>
          <a:p>
            <a:pPr marL="514350" indent="-514350">
              <a:buFont typeface="+mj-lt"/>
              <a:buAutoNum type="alphaUcPeriod"/>
            </a:pPr>
            <a:r>
              <a:rPr lang="en-US" altLang="en-US" sz="2800" dirty="0"/>
              <a:t>HIV Ab</a:t>
            </a:r>
          </a:p>
          <a:p>
            <a:pPr marL="514350" indent="-514350">
              <a:buFont typeface="+mj-lt"/>
              <a:buAutoNum type="alphaUcPeriod"/>
            </a:pPr>
            <a:r>
              <a:rPr lang="en-US" altLang="en-US" sz="2800" dirty="0"/>
              <a:t>HIV RNA NAAT (viral load)</a:t>
            </a:r>
          </a:p>
          <a:p>
            <a:pPr marL="514350" indent="-514350">
              <a:buFont typeface="+mj-lt"/>
              <a:buAutoNum type="alphaUcPeriod"/>
            </a:pPr>
            <a:r>
              <a:rPr lang="en-US" altLang="en-US" sz="2800" dirty="0"/>
              <a:t>Rapid HIV EIA on oral fluid</a:t>
            </a:r>
          </a:p>
        </p:txBody>
      </p:sp>
    </p:spTree>
    <p:extLst>
      <p:ext uri="{BB962C8B-B14F-4D97-AF65-F5344CB8AC3E}">
        <p14:creationId xmlns:p14="http://schemas.microsoft.com/office/powerpoint/2010/main" val="28288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8130">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retroviral syndrome</a:t>
            </a:r>
          </a:p>
        </p:txBody>
      </p:sp>
      <p:sp>
        <p:nvSpPr>
          <p:cNvPr id="3" name="Content Placeholder 2"/>
          <p:cNvSpPr>
            <a:spLocks noGrp="1"/>
          </p:cNvSpPr>
          <p:nvPr>
            <p:ph idx="1"/>
          </p:nvPr>
        </p:nvSpPr>
        <p:spPr/>
        <p:txBody>
          <a:bodyPr/>
          <a:lstStyle/>
          <a:p>
            <a:r>
              <a:rPr lang="en-US" dirty="0"/>
              <a:t>Onset within a few weeks of acquiring infection; symptoms similar to mononucleosis syndrome</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996297667"/>
              </p:ext>
            </p:extLst>
          </p:nvPr>
        </p:nvGraphicFramePr>
        <p:xfrm>
          <a:off x="1524000" y="3200400"/>
          <a:ext cx="5943600" cy="329189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281049">
                <a:tc>
                  <a:txBody>
                    <a:bodyPr/>
                    <a:lstStyle/>
                    <a:p>
                      <a:r>
                        <a:rPr lang="en-US" sz="1800" dirty="0"/>
                        <a:t>Sign/symptom</a:t>
                      </a:r>
                    </a:p>
                  </a:txBody>
                  <a:tcPr marL="81280" marR="81280" marT="45723" marB="45723"/>
                </a:tc>
                <a:tc>
                  <a:txBody>
                    <a:bodyPr/>
                    <a:lstStyle/>
                    <a:p>
                      <a:r>
                        <a:rPr lang="en-US" sz="1800" dirty="0"/>
                        <a:t>Frequency</a:t>
                      </a:r>
                    </a:p>
                  </a:txBody>
                  <a:tcPr marL="81280" marR="81280" marT="45723" marB="45723"/>
                </a:tc>
                <a:extLst>
                  <a:ext uri="{0D108BD9-81ED-4DB2-BD59-A6C34878D82A}">
                    <a16:rowId xmlns:a16="http://schemas.microsoft.com/office/drawing/2014/main" val="10000"/>
                  </a:ext>
                </a:extLst>
              </a:tr>
              <a:tr h="281049">
                <a:tc>
                  <a:txBody>
                    <a:bodyPr/>
                    <a:lstStyle/>
                    <a:p>
                      <a:r>
                        <a:rPr lang="en-US" sz="1800" dirty="0"/>
                        <a:t>Fever</a:t>
                      </a:r>
                    </a:p>
                  </a:txBody>
                  <a:tcPr marL="81280" marR="81280" marT="45723" marB="45723"/>
                </a:tc>
                <a:tc>
                  <a:txBody>
                    <a:bodyPr/>
                    <a:lstStyle/>
                    <a:p>
                      <a:r>
                        <a:rPr lang="en-US" sz="1800" dirty="0"/>
                        <a:t>96%</a:t>
                      </a:r>
                    </a:p>
                  </a:txBody>
                  <a:tcPr marL="81280" marR="81280" marT="45723" marB="45723"/>
                </a:tc>
                <a:extLst>
                  <a:ext uri="{0D108BD9-81ED-4DB2-BD59-A6C34878D82A}">
                    <a16:rowId xmlns:a16="http://schemas.microsoft.com/office/drawing/2014/main" val="10001"/>
                  </a:ext>
                </a:extLst>
              </a:tr>
              <a:tr h="281049">
                <a:tc>
                  <a:txBody>
                    <a:bodyPr/>
                    <a:lstStyle/>
                    <a:p>
                      <a:r>
                        <a:rPr lang="en-US" sz="1800" dirty="0"/>
                        <a:t>Lymphadenopathy</a:t>
                      </a:r>
                    </a:p>
                  </a:txBody>
                  <a:tcPr marL="81280" marR="8128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74%</a:t>
                      </a:r>
                    </a:p>
                  </a:txBody>
                  <a:tcPr marL="81280" marR="81280" marT="45723" marB="45723"/>
                </a:tc>
                <a:extLst>
                  <a:ext uri="{0D108BD9-81ED-4DB2-BD59-A6C34878D82A}">
                    <a16:rowId xmlns:a16="http://schemas.microsoft.com/office/drawing/2014/main" val="10002"/>
                  </a:ext>
                </a:extLst>
              </a:tr>
              <a:tr h="281049">
                <a:tc>
                  <a:txBody>
                    <a:bodyPr/>
                    <a:lstStyle/>
                    <a:p>
                      <a:r>
                        <a:rPr lang="en-US" sz="1800" dirty="0"/>
                        <a:t>Pharyngitis</a:t>
                      </a:r>
                    </a:p>
                  </a:txBody>
                  <a:tcPr marL="81280" marR="8128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70%</a:t>
                      </a:r>
                    </a:p>
                  </a:txBody>
                  <a:tcPr marL="81280" marR="81280" marT="45723" marB="45723"/>
                </a:tc>
                <a:extLst>
                  <a:ext uri="{0D108BD9-81ED-4DB2-BD59-A6C34878D82A}">
                    <a16:rowId xmlns:a16="http://schemas.microsoft.com/office/drawing/2014/main" val="10003"/>
                  </a:ext>
                </a:extLst>
              </a:tr>
              <a:tr h="281049">
                <a:tc>
                  <a:txBody>
                    <a:bodyPr/>
                    <a:lstStyle/>
                    <a:p>
                      <a:r>
                        <a:rPr lang="en-US" sz="1800" dirty="0"/>
                        <a:t>Rash</a:t>
                      </a:r>
                    </a:p>
                  </a:txBody>
                  <a:tcPr marL="81280" marR="8128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70%</a:t>
                      </a:r>
                    </a:p>
                  </a:txBody>
                  <a:tcPr marL="81280" marR="81280" marT="45723" marB="45723"/>
                </a:tc>
                <a:extLst>
                  <a:ext uri="{0D108BD9-81ED-4DB2-BD59-A6C34878D82A}">
                    <a16:rowId xmlns:a16="http://schemas.microsoft.com/office/drawing/2014/main" val="10004"/>
                  </a:ext>
                </a:extLst>
              </a:tr>
              <a:tr h="281049">
                <a:tc>
                  <a:txBody>
                    <a:bodyPr/>
                    <a:lstStyle/>
                    <a:p>
                      <a:r>
                        <a:rPr lang="en-US" sz="1800" dirty="0"/>
                        <a:t>Myalgia/arthralgia</a:t>
                      </a:r>
                    </a:p>
                  </a:txBody>
                  <a:tcPr marL="81280" marR="81280" marT="45723" marB="45723"/>
                </a:tc>
                <a:tc>
                  <a:txBody>
                    <a:bodyPr/>
                    <a:lstStyle/>
                    <a:p>
                      <a:r>
                        <a:rPr lang="en-US" sz="1800" dirty="0"/>
                        <a:t>54%</a:t>
                      </a:r>
                    </a:p>
                  </a:txBody>
                  <a:tcPr marL="81280" marR="81280" marT="45723" marB="45723"/>
                </a:tc>
                <a:extLst>
                  <a:ext uri="{0D108BD9-81ED-4DB2-BD59-A6C34878D82A}">
                    <a16:rowId xmlns:a16="http://schemas.microsoft.com/office/drawing/2014/main" val="10005"/>
                  </a:ext>
                </a:extLst>
              </a:tr>
              <a:tr h="281049">
                <a:tc>
                  <a:txBody>
                    <a:bodyPr/>
                    <a:lstStyle/>
                    <a:p>
                      <a:r>
                        <a:rPr lang="en-US" sz="1800" dirty="0"/>
                        <a:t>Diarrhea</a:t>
                      </a:r>
                    </a:p>
                  </a:txBody>
                  <a:tcPr marL="81280" marR="81280" marT="45723" marB="45723"/>
                </a:tc>
                <a:tc>
                  <a:txBody>
                    <a:bodyPr/>
                    <a:lstStyle/>
                    <a:p>
                      <a:r>
                        <a:rPr lang="en-US" sz="1800" dirty="0"/>
                        <a:t>32%</a:t>
                      </a:r>
                    </a:p>
                  </a:txBody>
                  <a:tcPr marL="81280" marR="81280" marT="45723" marB="45723"/>
                </a:tc>
                <a:extLst>
                  <a:ext uri="{0D108BD9-81ED-4DB2-BD59-A6C34878D82A}">
                    <a16:rowId xmlns:a16="http://schemas.microsoft.com/office/drawing/2014/main" val="10006"/>
                  </a:ext>
                </a:extLst>
              </a:tr>
              <a:tr h="281049">
                <a:tc>
                  <a:txBody>
                    <a:bodyPr/>
                    <a:lstStyle/>
                    <a:p>
                      <a:r>
                        <a:rPr lang="en-US" sz="1800" dirty="0"/>
                        <a:t>Headache</a:t>
                      </a:r>
                      <a:r>
                        <a:rPr lang="en-US" sz="1800" baseline="0" dirty="0"/>
                        <a:t> </a:t>
                      </a:r>
                      <a:endParaRPr lang="en-US" sz="1800" dirty="0"/>
                    </a:p>
                  </a:txBody>
                  <a:tcPr marL="81280" marR="81280" marT="45723" marB="45723"/>
                </a:tc>
                <a:tc>
                  <a:txBody>
                    <a:bodyPr/>
                    <a:lstStyle/>
                    <a:p>
                      <a:r>
                        <a:rPr lang="en-US" sz="1800" dirty="0"/>
                        <a:t>32%</a:t>
                      </a:r>
                    </a:p>
                  </a:txBody>
                  <a:tcPr marL="81280" marR="81280" marT="45723" marB="45723"/>
                </a:tc>
                <a:extLst>
                  <a:ext uri="{0D108BD9-81ED-4DB2-BD59-A6C34878D82A}">
                    <a16:rowId xmlns:a16="http://schemas.microsoft.com/office/drawing/2014/main" val="10007"/>
                  </a:ext>
                </a:extLst>
              </a:tr>
              <a:tr h="281049">
                <a:tc>
                  <a:txBody>
                    <a:bodyPr/>
                    <a:lstStyle/>
                    <a:p>
                      <a:r>
                        <a:rPr lang="en-US" sz="1800" dirty="0"/>
                        <a:t>Nausea/vomiting</a:t>
                      </a:r>
                    </a:p>
                  </a:txBody>
                  <a:tcPr marL="81280" marR="81280" marT="45723" marB="45723"/>
                </a:tc>
                <a:tc>
                  <a:txBody>
                    <a:bodyPr/>
                    <a:lstStyle/>
                    <a:p>
                      <a:r>
                        <a:rPr lang="en-US" sz="1800" dirty="0"/>
                        <a:t>27%</a:t>
                      </a:r>
                    </a:p>
                  </a:txBody>
                  <a:tcPr marL="81280" marR="81280" marT="45723" marB="45723"/>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5523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Transmission</a:t>
            </a:r>
          </a:p>
        </p:txBody>
      </p:sp>
      <p:sp>
        <p:nvSpPr>
          <p:cNvPr id="50179" name="Content Placeholder 2"/>
          <p:cNvSpPr>
            <a:spLocks noGrp="1"/>
          </p:cNvSpPr>
          <p:nvPr>
            <p:ph idx="1"/>
          </p:nvPr>
        </p:nvSpPr>
        <p:spPr/>
        <p:txBody>
          <a:bodyPr>
            <a:normAutofit lnSpcReduction="10000"/>
          </a:bodyPr>
          <a:lstStyle/>
          <a:p>
            <a:r>
              <a:rPr lang="en-US" altLang="en-US" dirty="0"/>
              <a:t>Risk of HIV transmission is determined by:</a:t>
            </a:r>
          </a:p>
          <a:p>
            <a:pPr lvl="1"/>
            <a:r>
              <a:rPr lang="en-US" altLang="en-US" dirty="0"/>
              <a:t>Infectivity and volume of body fluid </a:t>
            </a:r>
          </a:p>
          <a:p>
            <a:pPr lvl="2"/>
            <a:r>
              <a:rPr lang="en-US" altLang="en-US" dirty="0"/>
              <a:t>Known infectious</a:t>
            </a:r>
          </a:p>
          <a:p>
            <a:pPr lvl="3"/>
            <a:r>
              <a:rPr lang="en-US" altLang="en-US" dirty="0"/>
              <a:t>Blood, semen, vaginal fluid, breast milk</a:t>
            </a:r>
          </a:p>
          <a:p>
            <a:pPr lvl="2"/>
            <a:r>
              <a:rPr lang="en-US" altLang="en-US" dirty="0"/>
              <a:t>Potentially infectious</a:t>
            </a:r>
          </a:p>
          <a:p>
            <a:pPr lvl="3"/>
            <a:r>
              <a:rPr lang="en-US" altLang="en-US" dirty="0"/>
              <a:t>Pericardial, synovial, peritoneal, CSF, pleural, amniotic</a:t>
            </a:r>
          </a:p>
          <a:p>
            <a:pPr lvl="1"/>
            <a:r>
              <a:rPr lang="en-US" altLang="en-US" dirty="0"/>
              <a:t>Nature of exposure (sexual, percutaneous)</a:t>
            </a:r>
          </a:p>
          <a:p>
            <a:pPr lvl="1"/>
            <a:r>
              <a:rPr lang="en-US" altLang="en-US" dirty="0"/>
              <a:t>Amount of viable virus</a:t>
            </a:r>
          </a:p>
          <a:p>
            <a:pPr lvl="2"/>
            <a:r>
              <a:rPr lang="en-US" altLang="en-US" dirty="0"/>
              <a:t>Treatment = prevention: if a patient has a non-detectable HIV VL it is very unlikely they will transmit HIV infection</a:t>
            </a:r>
          </a:p>
        </p:txBody>
      </p:sp>
    </p:spTree>
    <p:extLst>
      <p:ext uri="{BB962C8B-B14F-4D97-AF65-F5344CB8AC3E}">
        <p14:creationId xmlns:p14="http://schemas.microsoft.com/office/powerpoint/2010/main" val="329400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a:t>Rate of infection per 10,000 exposures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028159"/>
              </p:ext>
            </p:extLst>
          </p:nvPr>
        </p:nvGraphicFramePr>
        <p:xfrm>
          <a:off x="457200" y="1600200"/>
          <a:ext cx="8229600" cy="33377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65">
                <a:tc>
                  <a:txBody>
                    <a:bodyPr/>
                    <a:lstStyle/>
                    <a:p>
                      <a:r>
                        <a:rPr lang="en-US" sz="1800" dirty="0"/>
                        <a:t>Activity</a:t>
                      </a:r>
                    </a:p>
                  </a:txBody>
                  <a:tcPr marL="81280" marR="81280" marT="45723" marB="45723"/>
                </a:tc>
                <a:tc>
                  <a:txBody>
                    <a:bodyPr/>
                    <a:lstStyle/>
                    <a:p>
                      <a:r>
                        <a:rPr lang="en-US" sz="1800" dirty="0"/>
                        <a:t>Risk per 10,000 exposures</a:t>
                      </a:r>
                    </a:p>
                  </a:txBody>
                  <a:tcPr marL="81280" marR="81280" marT="45723" marB="45723"/>
                </a:tc>
                <a:extLst>
                  <a:ext uri="{0D108BD9-81ED-4DB2-BD59-A6C34878D82A}">
                    <a16:rowId xmlns:a16="http://schemas.microsoft.com/office/drawing/2014/main" val="10000"/>
                  </a:ext>
                </a:extLst>
              </a:tr>
              <a:tr h="370865">
                <a:tc>
                  <a:txBody>
                    <a:bodyPr/>
                    <a:lstStyle/>
                    <a:p>
                      <a:r>
                        <a:rPr lang="en-US" sz="1800" dirty="0"/>
                        <a:t>Receipt of HIV infected blood transfusion</a:t>
                      </a:r>
                    </a:p>
                  </a:txBody>
                  <a:tcPr marL="81280" marR="81280" marT="45723" marB="45723"/>
                </a:tc>
                <a:tc>
                  <a:txBody>
                    <a:bodyPr/>
                    <a:lstStyle/>
                    <a:p>
                      <a:r>
                        <a:rPr lang="en-US" sz="1800" dirty="0"/>
                        <a:t>9250</a:t>
                      </a:r>
                    </a:p>
                  </a:txBody>
                  <a:tcPr marL="81280" marR="81280" marT="45723" marB="45723"/>
                </a:tc>
                <a:extLst>
                  <a:ext uri="{0D108BD9-81ED-4DB2-BD59-A6C34878D82A}">
                    <a16:rowId xmlns:a16="http://schemas.microsoft.com/office/drawing/2014/main" val="10001"/>
                  </a:ext>
                </a:extLst>
              </a:tr>
              <a:tr h="370865">
                <a:tc>
                  <a:txBody>
                    <a:bodyPr/>
                    <a:lstStyle/>
                    <a:p>
                      <a:r>
                        <a:rPr lang="en-US" sz="1800" dirty="0"/>
                        <a:t>Needle-sharing injection-drug use</a:t>
                      </a:r>
                    </a:p>
                  </a:txBody>
                  <a:tcPr marL="81280" marR="81280" marT="45723" marB="45723"/>
                </a:tc>
                <a:tc>
                  <a:txBody>
                    <a:bodyPr/>
                    <a:lstStyle/>
                    <a:p>
                      <a:r>
                        <a:rPr lang="en-US" sz="1800" dirty="0"/>
                        <a:t>63</a:t>
                      </a:r>
                    </a:p>
                  </a:txBody>
                  <a:tcPr marL="81280" marR="81280" marT="45723" marB="45723"/>
                </a:tc>
                <a:extLst>
                  <a:ext uri="{0D108BD9-81ED-4DB2-BD59-A6C34878D82A}">
                    <a16:rowId xmlns:a16="http://schemas.microsoft.com/office/drawing/2014/main" val="10002"/>
                  </a:ext>
                </a:extLst>
              </a:tr>
              <a:tr h="370865">
                <a:tc>
                  <a:txBody>
                    <a:bodyPr/>
                    <a:lstStyle/>
                    <a:p>
                      <a:r>
                        <a:rPr lang="en-US" sz="1800" dirty="0"/>
                        <a:t>Receptive anal intercourse</a:t>
                      </a:r>
                    </a:p>
                  </a:txBody>
                  <a:tcPr marL="81280" marR="81280" marT="45723" marB="45723"/>
                </a:tc>
                <a:tc>
                  <a:txBody>
                    <a:bodyPr/>
                    <a:lstStyle/>
                    <a:p>
                      <a:r>
                        <a:rPr lang="en-US" sz="1800" dirty="0"/>
                        <a:t>138</a:t>
                      </a:r>
                    </a:p>
                  </a:txBody>
                  <a:tcPr marL="81280" marR="81280" marT="45723" marB="45723"/>
                </a:tc>
                <a:extLst>
                  <a:ext uri="{0D108BD9-81ED-4DB2-BD59-A6C34878D82A}">
                    <a16:rowId xmlns:a16="http://schemas.microsoft.com/office/drawing/2014/main" val="10003"/>
                  </a:ext>
                </a:extLst>
              </a:tr>
              <a:tr h="370865">
                <a:tc>
                  <a:txBody>
                    <a:bodyPr/>
                    <a:lstStyle/>
                    <a:p>
                      <a:r>
                        <a:rPr lang="en-US" sz="1800" dirty="0"/>
                        <a:t>Receptive vaginal intercourse</a:t>
                      </a:r>
                    </a:p>
                  </a:txBody>
                  <a:tcPr marL="81280" marR="81280" marT="45723" marB="45723"/>
                </a:tc>
                <a:tc>
                  <a:txBody>
                    <a:bodyPr/>
                    <a:lstStyle/>
                    <a:p>
                      <a:r>
                        <a:rPr lang="en-US" sz="1800" dirty="0"/>
                        <a:t>8</a:t>
                      </a:r>
                    </a:p>
                  </a:txBody>
                  <a:tcPr marL="81280" marR="81280" marT="45723" marB="45723"/>
                </a:tc>
                <a:extLst>
                  <a:ext uri="{0D108BD9-81ED-4DB2-BD59-A6C34878D82A}">
                    <a16:rowId xmlns:a16="http://schemas.microsoft.com/office/drawing/2014/main" val="10004"/>
                  </a:ext>
                </a:extLst>
              </a:tr>
              <a:tr h="370865">
                <a:tc>
                  <a:txBody>
                    <a:bodyPr/>
                    <a:lstStyle/>
                    <a:p>
                      <a:r>
                        <a:rPr lang="en-US" sz="1800" dirty="0" err="1"/>
                        <a:t>Insertive</a:t>
                      </a:r>
                      <a:r>
                        <a:rPr lang="en-US" sz="1800" dirty="0"/>
                        <a:t> anal</a:t>
                      </a:r>
                      <a:r>
                        <a:rPr lang="en-US" sz="1800" baseline="0" dirty="0"/>
                        <a:t> intercourse</a:t>
                      </a:r>
                      <a:endParaRPr lang="en-US" sz="1800" dirty="0"/>
                    </a:p>
                  </a:txBody>
                  <a:tcPr marL="81280" marR="81280" marT="45723" marB="45723"/>
                </a:tc>
                <a:tc>
                  <a:txBody>
                    <a:bodyPr/>
                    <a:lstStyle/>
                    <a:p>
                      <a:r>
                        <a:rPr lang="en-US" sz="1800" dirty="0"/>
                        <a:t>11</a:t>
                      </a:r>
                    </a:p>
                  </a:txBody>
                  <a:tcPr marL="81280" marR="81280" marT="45723" marB="45723"/>
                </a:tc>
                <a:extLst>
                  <a:ext uri="{0D108BD9-81ED-4DB2-BD59-A6C34878D82A}">
                    <a16:rowId xmlns:a16="http://schemas.microsoft.com/office/drawing/2014/main" val="10005"/>
                  </a:ext>
                </a:extLst>
              </a:tr>
              <a:tr h="370865">
                <a:tc>
                  <a:txBody>
                    <a:bodyPr/>
                    <a:lstStyle/>
                    <a:p>
                      <a:r>
                        <a:rPr lang="en-US" sz="1800" dirty="0" err="1"/>
                        <a:t>Insertive</a:t>
                      </a:r>
                      <a:r>
                        <a:rPr lang="en-US" sz="1800" dirty="0"/>
                        <a:t> vaginal intercourse</a:t>
                      </a:r>
                    </a:p>
                  </a:txBody>
                  <a:tcPr marL="81280" marR="81280" marT="45723" marB="45723"/>
                </a:tc>
                <a:tc>
                  <a:txBody>
                    <a:bodyPr/>
                    <a:lstStyle/>
                    <a:p>
                      <a:r>
                        <a:rPr lang="en-US" sz="1800" dirty="0"/>
                        <a:t>4</a:t>
                      </a:r>
                    </a:p>
                  </a:txBody>
                  <a:tcPr marL="81280" marR="81280" marT="45723" marB="45723"/>
                </a:tc>
                <a:extLst>
                  <a:ext uri="{0D108BD9-81ED-4DB2-BD59-A6C34878D82A}">
                    <a16:rowId xmlns:a16="http://schemas.microsoft.com/office/drawing/2014/main" val="10006"/>
                  </a:ext>
                </a:extLst>
              </a:tr>
              <a:tr h="370865">
                <a:tc>
                  <a:txBody>
                    <a:bodyPr/>
                    <a:lstStyle/>
                    <a:p>
                      <a:r>
                        <a:rPr lang="en-US" sz="1800" dirty="0"/>
                        <a:t>Receptive/</a:t>
                      </a:r>
                      <a:r>
                        <a:rPr lang="en-US" sz="1800" dirty="0" err="1"/>
                        <a:t>insertive</a:t>
                      </a:r>
                      <a:r>
                        <a:rPr lang="en-US" sz="1800" dirty="0"/>
                        <a:t> oral intercourse</a:t>
                      </a:r>
                    </a:p>
                  </a:txBody>
                  <a:tcPr marL="81280" marR="81280" marT="45723" marB="45723"/>
                </a:tc>
                <a:tc>
                  <a:txBody>
                    <a:bodyPr/>
                    <a:lstStyle/>
                    <a:p>
                      <a:r>
                        <a:rPr lang="en-US" sz="1800" dirty="0"/>
                        <a:t>Low</a:t>
                      </a:r>
                    </a:p>
                  </a:txBody>
                  <a:tcPr marL="81280" marR="81280" marT="45723" marB="45723"/>
                </a:tc>
                <a:extLst>
                  <a:ext uri="{0D108BD9-81ED-4DB2-BD59-A6C34878D82A}">
                    <a16:rowId xmlns:a16="http://schemas.microsoft.com/office/drawing/2014/main" val="10007"/>
                  </a:ext>
                </a:extLst>
              </a:tr>
              <a:tr h="370865">
                <a:tc>
                  <a:txBody>
                    <a:bodyPr/>
                    <a:lstStyle/>
                    <a:p>
                      <a:r>
                        <a:rPr lang="en-US" sz="1800" dirty="0"/>
                        <a:t>Percutaneous (needle</a:t>
                      </a:r>
                      <a:r>
                        <a:rPr lang="en-US" sz="1800" baseline="0" dirty="0"/>
                        <a:t> stick, scalpel injury)</a:t>
                      </a:r>
                      <a:endParaRPr lang="en-US" sz="1800" dirty="0"/>
                    </a:p>
                  </a:txBody>
                  <a:tcPr marL="81280" marR="81280" marT="45723" marB="45723"/>
                </a:tc>
                <a:tc>
                  <a:txBody>
                    <a:bodyPr/>
                    <a:lstStyle/>
                    <a:p>
                      <a:r>
                        <a:rPr lang="en-US" sz="1800" dirty="0"/>
                        <a:t>23</a:t>
                      </a:r>
                    </a:p>
                  </a:txBody>
                  <a:tcPr marL="81280" marR="81280" marT="45723" marB="45723"/>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AB696EE5-E92D-4FAC-A992-DAE31CAF0993}"/>
              </a:ext>
            </a:extLst>
          </p:cNvPr>
          <p:cNvSpPr/>
          <p:nvPr/>
        </p:nvSpPr>
        <p:spPr>
          <a:xfrm>
            <a:off x="3962400" y="6580790"/>
            <a:ext cx="5181600" cy="246221"/>
          </a:xfrm>
          <a:prstGeom prst="rect">
            <a:avLst/>
          </a:prstGeom>
        </p:spPr>
        <p:txBody>
          <a:bodyPr wrap="square">
            <a:spAutoFit/>
          </a:bodyPr>
          <a:lstStyle/>
          <a:p>
            <a:pPr algn="r"/>
            <a:r>
              <a:rPr lang="en-US" sz="1000" dirty="0"/>
              <a:t>https://www.cdc.gov/hiv/risk/estimates/riskbehaviors.html</a:t>
            </a:r>
          </a:p>
        </p:txBody>
      </p:sp>
    </p:spTree>
    <p:extLst>
      <p:ext uri="{BB962C8B-B14F-4D97-AF65-F5344CB8AC3E}">
        <p14:creationId xmlns:p14="http://schemas.microsoft.com/office/powerpoint/2010/main" val="336423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HIV-1</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84306"/>
            <a:ext cx="8475641" cy="479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986A5CD-099C-4E14-B1C0-5A99F025411D}"/>
              </a:ext>
            </a:extLst>
          </p:cNvPr>
          <p:cNvSpPr txBox="1"/>
          <p:nvPr/>
        </p:nvSpPr>
        <p:spPr>
          <a:xfrm>
            <a:off x="6696760" y="2365875"/>
            <a:ext cx="1371600" cy="523220"/>
          </a:xfrm>
          <a:prstGeom prst="rect">
            <a:avLst/>
          </a:prstGeom>
          <a:noFill/>
        </p:spPr>
        <p:txBody>
          <a:bodyPr wrap="square" rtlCol="0">
            <a:spAutoFit/>
          </a:bodyPr>
          <a:lstStyle/>
          <a:p>
            <a:r>
              <a:rPr lang="en-US" sz="1400" b="1" dirty="0">
                <a:solidFill>
                  <a:schemeClr val="bg1"/>
                </a:solidFill>
              </a:rPr>
              <a:t>(envelope proteins)</a:t>
            </a:r>
          </a:p>
        </p:txBody>
      </p:sp>
      <p:sp>
        <p:nvSpPr>
          <p:cNvPr id="5" name="Rectangle 4">
            <a:extLst>
              <a:ext uri="{FF2B5EF4-FFF2-40B4-BE49-F238E27FC236}">
                <a16:creationId xmlns:a16="http://schemas.microsoft.com/office/drawing/2014/main" id="{A6CC8945-EA74-4110-9FA6-6D7EC07465E9}"/>
              </a:ext>
            </a:extLst>
          </p:cNvPr>
          <p:cNvSpPr/>
          <p:nvPr/>
        </p:nvSpPr>
        <p:spPr>
          <a:xfrm>
            <a:off x="6574357" y="3555763"/>
            <a:ext cx="1807643" cy="2542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E697C7-C7A6-416B-A66A-929298D95E63}"/>
              </a:ext>
            </a:extLst>
          </p:cNvPr>
          <p:cNvSpPr txBox="1"/>
          <p:nvPr/>
        </p:nvSpPr>
        <p:spPr>
          <a:xfrm>
            <a:off x="8419170" y="3421270"/>
            <a:ext cx="801029" cy="523220"/>
          </a:xfrm>
          <a:prstGeom prst="rect">
            <a:avLst/>
          </a:prstGeom>
          <a:solidFill>
            <a:schemeClr val="tx1"/>
          </a:solidFill>
        </p:spPr>
        <p:txBody>
          <a:bodyPr wrap="square" rtlCol="0">
            <a:spAutoFit/>
          </a:bodyPr>
          <a:lstStyle/>
          <a:p>
            <a:r>
              <a:rPr lang="en-US" sz="1400" b="1" dirty="0">
                <a:solidFill>
                  <a:schemeClr val="bg1"/>
                </a:solidFill>
              </a:rPr>
              <a:t>Ag in 4</a:t>
            </a:r>
            <a:r>
              <a:rPr lang="en-US" sz="1400" b="1" baseline="30000" dirty="0">
                <a:solidFill>
                  <a:schemeClr val="bg1"/>
                </a:solidFill>
              </a:rPr>
              <a:t>th</a:t>
            </a:r>
            <a:r>
              <a:rPr lang="en-US" sz="1400" b="1" dirty="0">
                <a:solidFill>
                  <a:schemeClr val="bg1"/>
                </a:solidFill>
              </a:rPr>
              <a:t> gen test</a:t>
            </a:r>
          </a:p>
        </p:txBody>
      </p:sp>
      <p:sp>
        <p:nvSpPr>
          <p:cNvPr id="7" name="Rectangle 6">
            <a:extLst>
              <a:ext uri="{FF2B5EF4-FFF2-40B4-BE49-F238E27FC236}">
                <a16:creationId xmlns:a16="http://schemas.microsoft.com/office/drawing/2014/main" id="{DD3F9FEC-5B3B-4023-A74A-7967F4D27F46}"/>
              </a:ext>
            </a:extLst>
          </p:cNvPr>
          <p:cNvSpPr/>
          <p:nvPr/>
        </p:nvSpPr>
        <p:spPr>
          <a:xfrm>
            <a:off x="5638800" y="6632222"/>
            <a:ext cx="4572000" cy="246221"/>
          </a:xfrm>
          <a:prstGeom prst="rect">
            <a:avLst/>
          </a:prstGeom>
        </p:spPr>
        <p:txBody>
          <a:bodyPr>
            <a:spAutoFit/>
          </a:bodyPr>
          <a:lstStyle/>
          <a:p>
            <a:r>
              <a:rPr lang="en-US" sz="1000" dirty="0">
                <a:solidFill>
                  <a:schemeClr val="accent1"/>
                </a:solidFill>
              </a:rPr>
              <a:t>https://www.mdpi.com/1424-8247/6/12/1507/htm</a:t>
            </a:r>
          </a:p>
        </p:txBody>
      </p:sp>
    </p:spTree>
    <p:extLst>
      <p:ext uri="{BB962C8B-B14F-4D97-AF65-F5344CB8AC3E}">
        <p14:creationId xmlns:p14="http://schemas.microsoft.com/office/powerpoint/2010/main" val="2786142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31561</TotalTime>
  <Words>2969</Words>
  <Application>Microsoft Office PowerPoint</Application>
  <PresentationFormat>On-screen Show (4:3)</PresentationFormat>
  <Paragraphs>409</Paragraphs>
  <Slides>41</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Tahoma</vt:lpstr>
      <vt:lpstr>Calibri</vt:lpstr>
      <vt:lpstr>Arial</vt:lpstr>
      <vt:lpstr>Wingdings</vt:lpstr>
      <vt:lpstr>ff-quadraat-web-pro</vt:lpstr>
      <vt:lpstr>Office Theme</vt:lpstr>
      <vt:lpstr>Worksheet</vt:lpstr>
      <vt:lpstr>HIV</vt:lpstr>
      <vt:lpstr>Overview</vt:lpstr>
      <vt:lpstr>HIV-1, HIV-2</vt:lpstr>
      <vt:lpstr>Elite Controllers</vt:lpstr>
      <vt:lpstr>PowerPoint Presentation</vt:lpstr>
      <vt:lpstr>Acute retroviral syndrome</vt:lpstr>
      <vt:lpstr>Transmission</vt:lpstr>
      <vt:lpstr>Rate of infection per 10,000 exposures</vt:lpstr>
      <vt:lpstr>Structure of HIV-1</vt:lpstr>
      <vt:lpstr>Viral attachment</vt:lpstr>
      <vt:lpstr>PowerPoint Presentation</vt:lpstr>
      <vt:lpstr>Pathogenesis – initial transmission</vt:lpstr>
      <vt:lpstr>Reverse transcription &amp; Resistance</vt:lpstr>
      <vt:lpstr>Case</vt:lpstr>
      <vt:lpstr>Initial HIV Evaluation</vt:lpstr>
      <vt:lpstr>Initial Labs</vt:lpstr>
      <vt:lpstr>PowerPoint Presentation</vt:lpstr>
      <vt:lpstr>Clinical info: hiv.gov recommended initial therapy for naïve patient</vt:lpstr>
      <vt:lpstr>Patient is started on biktarvy (bictegravir, emtricitabine, tenofovir alafenamide) which he tolerates well  </vt:lpstr>
      <vt:lpstr>Common ARV class side effects</vt:lpstr>
      <vt:lpstr>Opportunistic infections</vt:lpstr>
      <vt:lpstr>Opportunistic infection prophylaxis?</vt:lpstr>
      <vt:lpstr>OI prophylaxis</vt:lpstr>
      <vt:lpstr>Case</vt:lpstr>
      <vt:lpstr>CD4 comes back at 50cells/mL  What is the most likely diagnosis? </vt:lpstr>
      <vt:lpstr>Clinical Presentation of Pneumocystis Pneumonia</vt:lpstr>
      <vt:lpstr>Diagnosis of PCP</vt:lpstr>
      <vt:lpstr>Treatment of PCP (21 days)</vt:lpstr>
      <vt:lpstr>Role of Steroids in PCP</vt:lpstr>
      <vt:lpstr>Case</vt:lpstr>
      <vt:lpstr>Cryptococcosis</vt:lpstr>
      <vt:lpstr>Diagnosis</vt:lpstr>
      <vt:lpstr>Treatment</vt:lpstr>
      <vt:lpstr>Case</vt:lpstr>
      <vt:lpstr>MRI brain</vt:lpstr>
      <vt:lpstr>CNS Toxoplasmosis</vt:lpstr>
      <vt:lpstr>PowerPoint Presentation</vt:lpstr>
      <vt:lpstr>Treatment Of CNS Toxoplasmosis</vt:lpstr>
      <vt:lpstr>PrEP (Pre-exposure prophylaxis)</vt:lpstr>
      <vt:lpstr>Key points</vt:lpstr>
      <vt:lpstr>Individual Readiness Assurance Test</vt:lpstr>
    </vt:vector>
  </TitlesOfParts>
  <Company>The University of Kansas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Jessica Newman</cp:lastModifiedBy>
  <cp:revision>156</cp:revision>
  <cp:lastPrinted>2015-11-16T17:51:11Z</cp:lastPrinted>
  <dcterms:created xsi:type="dcterms:W3CDTF">2011-12-19T16:15:52Z</dcterms:created>
  <dcterms:modified xsi:type="dcterms:W3CDTF">2022-04-04T17:34:46Z</dcterms:modified>
</cp:coreProperties>
</file>