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93" r:id="rId2"/>
    <p:sldId id="332" r:id="rId3"/>
    <p:sldId id="305" r:id="rId4"/>
    <p:sldId id="310" r:id="rId5"/>
    <p:sldId id="311" r:id="rId6"/>
    <p:sldId id="306" r:id="rId7"/>
    <p:sldId id="309" r:id="rId8"/>
    <p:sldId id="329" r:id="rId9"/>
    <p:sldId id="307" r:id="rId10"/>
    <p:sldId id="308" r:id="rId11"/>
    <p:sldId id="257" r:id="rId12"/>
    <p:sldId id="261" r:id="rId13"/>
    <p:sldId id="259" r:id="rId14"/>
    <p:sldId id="269" r:id="rId15"/>
    <p:sldId id="274" r:id="rId16"/>
    <p:sldId id="302" r:id="rId17"/>
    <p:sldId id="279" r:id="rId18"/>
    <p:sldId id="281" r:id="rId19"/>
    <p:sldId id="283" r:id="rId20"/>
    <p:sldId id="327" r:id="rId21"/>
    <p:sldId id="303" r:id="rId22"/>
    <p:sldId id="286" r:id="rId23"/>
    <p:sldId id="296" r:id="rId24"/>
    <p:sldId id="298" r:id="rId25"/>
    <p:sldId id="335" r:id="rId26"/>
    <p:sldId id="299" r:id="rId27"/>
    <p:sldId id="342" r:id="rId28"/>
    <p:sldId id="340" r:id="rId29"/>
    <p:sldId id="343" r:id="rId30"/>
    <p:sldId id="344" r:id="rId31"/>
    <p:sldId id="336" r:id="rId32"/>
    <p:sldId id="338" r:id="rId33"/>
    <p:sldId id="328" r:id="rId34"/>
    <p:sldId id="312" r:id="rId35"/>
    <p:sldId id="313" r:id="rId36"/>
    <p:sldId id="314" r:id="rId37"/>
    <p:sldId id="315" r:id="rId38"/>
    <p:sldId id="316" r:id="rId39"/>
    <p:sldId id="317" r:id="rId40"/>
    <p:sldId id="334" r:id="rId41"/>
    <p:sldId id="318" r:id="rId42"/>
    <p:sldId id="319" r:id="rId43"/>
    <p:sldId id="320" r:id="rId44"/>
    <p:sldId id="321" r:id="rId45"/>
    <p:sldId id="322" r:id="rId46"/>
    <p:sldId id="323" r:id="rId47"/>
    <p:sldId id="324" r:id="rId48"/>
    <p:sldId id="325" r:id="rId49"/>
    <p:sldId id="333" r:id="rId50"/>
    <p:sldId id="33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78" autoAdjust="0"/>
    <p:restoredTop sz="94660"/>
  </p:normalViewPr>
  <p:slideViewPr>
    <p:cSldViewPr>
      <p:cViewPr varScale="1">
        <p:scale>
          <a:sx n="98" d="100"/>
          <a:sy n="98" d="100"/>
        </p:scale>
        <p:origin x="6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9EDCD3-3BBC-41D5-AFA4-2DBA9A49ED8C}" type="datetimeFigureOut">
              <a:rPr lang="en-US" smtClean="0"/>
              <a:t>4/4/2022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200896-7F36-49A1-9DFC-A6BB71AC28A5}" type="slidenum">
              <a:rPr lang="en-US" smtClean="0"/>
              <a:t>‹#›</a:t>
            </a:fld>
            <a:endParaRPr lang="en-US"/>
          </a:p>
        </p:txBody>
      </p:sp>
    </p:spTree>
    <p:extLst>
      <p:ext uri="{BB962C8B-B14F-4D97-AF65-F5344CB8AC3E}">
        <p14:creationId xmlns:p14="http://schemas.microsoft.com/office/powerpoint/2010/main" val="420035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1</a:t>
            </a:fld>
            <a:endParaRPr lang="en-US"/>
          </a:p>
        </p:txBody>
      </p:sp>
    </p:spTree>
    <p:extLst>
      <p:ext uri="{BB962C8B-B14F-4D97-AF65-F5344CB8AC3E}">
        <p14:creationId xmlns:p14="http://schemas.microsoft.com/office/powerpoint/2010/main" val="237594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15</a:t>
            </a:fld>
            <a:endParaRPr lang="en-US"/>
          </a:p>
        </p:txBody>
      </p:sp>
    </p:spTree>
    <p:extLst>
      <p:ext uri="{BB962C8B-B14F-4D97-AF65-F5344CB8AC3E}">
        <p14:creationId xmlns:p14="http://schemas.microsoft.com/office/powerpoint/2010/main" val="173767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Longer periods of shedding can occur in children, older adults,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patients with chronic illnesses and immunocompromised hosts</a:t>
            </a:r>
            <a:endParaRPr lang="en-US" dirty="0"/>
          </a:p>
        </p:txBody>
      </p:sp>
      <p:sp>
        <p:nvSpPr>
          <p:cNvPr id="4" name="Slide Number Placeholder 3"/>
          <p:cNvSpPr>
            <a:spLocks noGrp="1"/>
          </p:cNvSpPr>
          <p:nvPr>
            <p:ph type="sldNum" sz="quarter" idx="10"/>
          </p:nvPr>
        </p:nvSpPr>
        <p:spPr/>
        <p:txBody>
          <a:bodyPr/>
          <a:lstStyle/>
          <a:p>
            <a:fld id="{64200896-7F36-49A1-9DFC-A6BB71AC28A5}" type="slidenum">
              <a:rPr lang="en-US" smtClean="0"/>
              <a:t>16</a:t>
            </a:fld>
            <a:endParaRPr lang="en-US"/>
          </a:p>
        </p:txBody>
      </p:sp>
    </p:spTree>
    <p:extLst>
      <p:ext uri="{BB962C8B-B14F-4D97-AF65-F5344CB8AC3E}">
        <p14:creationId xmlns:p14="http://schemas.microsoft.com/office/powerpoint/2010/main" val="784739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17</a:t>
            </a:fld>
            <a:endParaRPr lang="en-US"/>
          </a:p>
        </p:txBody>
      </p:sp>
    </p:spTree>
    <p:extLst>
      <p:ext uri="{BB962C8B-B14F-4D97-AF65-F5344CB8AC3E}">
        <p14:creationId xmlns:p14="http://schemas.microsoft.com/office/powerpoint/2010/main" val="231378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18</a:t>
            </a:fld>
            <a:endParaRPr lang="en-US"/>
          </a:p>
        </p:txBody>
      </p:sp>
    </p:spTree>
    <p:extLst>
      <p:ext uri="{BB962C8B-B14F-4D97-AF65-F5344CB8AC3E}">
        <p14:creationId xmlns:p14="http://schemas.microsoft.com/office/powerpoint/2010/main" val="15602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19</a:t>
            </a:fld>
            <a:endParaRPr lang="en-US"/>
          </a:p>
        </p:txBody>
      </p:sp>
    </p:spTree>
    <p:extLst>
      <p:ext uri="{BB962C8B-B14F-4D97-AF65-F5344CB8AC3E}">
        <p14:creationId xmlns:p14="http://schemas.microsoft.com/office/powerpoint/2010/main" val="2423162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21</a:t>
            </a:fld>
            <a:endParaRPr lang="en-US"/>
          </a:p>
        </p:txBody>
      </p:sp>
    </p:spTree>
    <p:extLst>
      <p:ext uri="{BB962C8B-B14F-4D97-AF65-F5344CB8AC3E}">
        <p14:creationId xmlns:p14="http://schemas.microsoft.com/office/powerpoint/2010/main" val="181772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22</a:t>
            </a:fld>
            <a:endParaRPr lang="en-US"/>
          </a:p>
        </p:txBody>
      </p:sp>
    </p:spTree>
    <p:extLst>
      <p:ext uri="{BB962C8B-B14F-4D97-AF65-F5344CB8AC3E}">
        <p14:creationId xmlns:p14="http://schemas.microsoft.com/office/powerpoint/2010/main" val="202649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23</a:t>
            </a:fld>
            <a:endParaRPr lang="en-US"/>
          </a:p>
        </p:txBody>
      </p:sp>
    </p:spTree>
    <p:extLst>
      <p:ext uri="{BB962C8B-B14F-4D97-AF65-F5344CB8AC3E}">
        <p14:creationId xmlns:p14="http://schemas.microsoft.com/office/powerpoint/2010/main" val="233027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24</a:t>
            </a:fld>
            <a:endParaRPr lang="en-US"/>
          </a:p>
        </p:txBody>
      </p:sp>
    </p:spTree>
    <p:extLst>
      <p:ext uri="{BB962C8B-B14F-4D97-AF65-F5344CB8AC3E}">
        <p14:creationId xmlns:p14="http://schemas.microsoft.com/office/powerpoint/2010/main" val="4226931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26</a:t>
            </a:fld>
            <a:endParaRPr lang="en-US"/>
          </a:p>
        </p:txBody>
      </p:sp>
    </p:spTree>
    <p:extLst>
      <p:ext uri="{BB962C8B-B14F-4D97-AF65-F5344CB8AC3E}">
        <p14:creationId xmlns:p14="http://schemas.microsoft.com/office/powerpoint/2010/main" val="399649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2DB7C-27F6-449D-9698-309D7635AA1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13004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28</a:t>
            </a:fld>
            <a:endParaRPr lang="en-US"/>
          </a:p>
        </p:txBody>
      </p:sp>
    </p:spTree>
    <p:extLst>
      <p:ext uri="{BB962C8B-B14F-4D97-AF65-F5344CB8AC3E}">
        <p14:creationId xmlns:p14="http://schemas.microsoft.com/office/powerpoint/2010/main" val="3709347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30</a:t>
            </a:fld>
            <a:endParaRPr lang="en-US"/>
          </a:p>
        </p:txBody>
      </p:sp>
    </p:spTree>
    <p:extLst>
      <p:ext uri="{BB962C8B-B14F-4D97-AF65-F5344CB8AC3E}">
        <p14:creationId xmlns:p14="http://schemas.microsoft.com/office/powerpoint/2010/main" val="1816045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754792-0E38-427E-B0C8-3736998C38BF}" type="slidenum">
              <a:rPr lang="en-US" smtClean="0"/>
              <a:t>31</a:t>
            </a:fld>
            <a:endParaRPr lang="en-US"/>
          </a:p>
        </p:txBody>
      </p:sp>
    </p:spTree>
    <p:extLst>
      <p:ext uri="{BB962C8B-B14F-4D97-AF65-F5344CB8AC3E}">
        <p14:creationId xmlns:p14="http://schemas.microsoft.com/office/powerpoint/2010/main" val="2201382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32</a:t>
            </a:fld>
            <a:endParaRPr lang="en-US"/>
          </a:p>
        </p:txBody>
      </p:sp>
    </p:spTree>
    <p:extLst>
      <p:ext uri="{BB962C8B-B14F-4D97-AF65-F5344CB8AC3E}">
        <p14:creationId xmlns:p14="http://schemas.microsoft.com/office/powerpoint/2010/main" val="2776924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7E3ED4-E552-4FDC-816B-B066491F4D2F}" type="slidenum">
              <a:rPr lang="en-US" smtClean="0"/>
              <a:t>34</a:t>
            </a:fld>
            <a:endParaRPr lang="en-US"/>
          </a:p>
        </p:txBody>
      </p:sp>
    </p:spTree>
    <p:extLst>
      <p:ext uri="{BB962C8B-B14F-4D97-AF65-F5344CB8AC3E}">
        <p14:creationId xmlns:p14="http://schemas.microsoft.com/office/powerpoint/2010/main" val="3554694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7E3ED4-E552-4FDC-816B-B066491F4D2F}" type="slidenum">
              <a:rPr lang="en-US" smtClean="0"/>
              <a:t>35</a:t>
            </a:fld>
            <a:endParaRPr lang="en-US"/>
          </a:p>
        </p:txBody>
      </p:sp>
    </p:spTree>
    <p:extLst>
      <p:ext uri="{BB962C8B-B14F-4D97-AF65-F5344CB8AC3E}">
        <p14:creationId xmlns:p14="http://schemas.microsoft.com/office/powerpoint/2010/main" val="1593441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7E3ED4-E552-4FDC-816B-B066491F4D2F}" type="slidenum">
              <a:rPr lang="en-US" smtClean="0"/>
              <a:t>36</a:t>
            </a:fld>
            <a:endParaRPr lang="en-US"/>
          </a:p>
        </p:txBody>
      </p:sp>
    </p:spTree>
    <p:extLst>
      <p:ext uri="{BB962C8B-B14F-4D97-AF65-F5344CB8AC3E}">
        <p14:creationId xmlns:p14="http://schemas.microsoft.com/office/powerpoint/2010/main" val="1270496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7E3ED4-E552-4FDC-816B-B066491F4D2F}" type="slidenum">
              <a:rPr lang="en-US" smtClean="0"/>
              <a:t>37</a:t>
            </a:fld>
            <a:endParaRPr lang="en-US"/>
          </a:p>
        </p:txBody>
      </p:sp>
    </p:spTree>
    <p:extLst>
      <p:ext uri="{BB962C8B-B14F-4D97-AF65-F5344CB8AC3E}">
        <p14:creationId xmlns:p14="http://schemas.microsoft.com/office/powerpoint/2010/main" val="1739438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92883-E51B-42A7-9630-CCB9876697E3}" type="slidenum">
              <a:rPr lang="en-US" smtClean="0"/>
              <a:t>38</a:t>
            </a:fld>
            <a:endParaRPr lang="en-US"/>
          </a:p>
        </p:txBody>
      </p:sp>
    </p:spTree>
    <p:extLst>
      <p:ext uri="{BB962C8B-B14F-4D97-AF65-F5344CB8AC3E}">
        <p14:creationId xmlns:p14="http://schemas.microsoft.com/office/powerpoint/2010/main" val="3329686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95549-3F44-F747-8D19-11A596331FB1}" type="slidenum">
              <a:rPr lang="en-US" smtClean="0"/>
              <a:t>39</a:t>
            </a:fld>
            <a:endParaRPr lang="en-US"/>
          </a:p>
        </p:txBody>
      </p:sp>
    </p:spTree>
    <p:extLst>
      <p:ext uri="{BB962C8B-B14F-4D97-AF65-F5344CB8AC3E}">
        <p14:creationId xmlns:p14="http://schemas.microsoft.com/office/powerpoint/2010/main" val="264307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evidence for treatment with antibiotics in above unless there is a secondary bacterial infection. Adults on antibiotics for viral URI have sig greater risk for adverse events. </a:t>
            </a:r>
            <a:r>
              <a:rPr lang="en-US" sz="1200" b="0" i="0" kern="1200" dirty="0">
                <a:solidFill>
                  <a:schemeClr val="tx1"/>
                </a:solidFill>
                <a:effectLst/>
                <a:latin typeface="+mn-lt"/>
                <a:ea typeface="+mn-ea"/>
                <a:cs typeface="+mn-cs"/>
              </a:rPr>
              <a:t>In a retrospective cohort study of over 180,000 patients 66 years or older with nonbacterial upper respiratory infections, the majority of which were common colds, 46 percent received an antibiotic prescription (work on stewardship to be done)</a:t>
            </a:r>
            <a:endParaRPr lang="en-US" dirty="0"/>
          </a:p>
          <a:p>
            <a:r>
              <a:rPr lang="en-US" dirty="0"/>
              <a:t>Symptomatic treatment:</a:t>
            </a:r>
          </a:p>
          <a:p>
            <a:r>
              <a:rPr lang="en-US" dirty="0"/>
              <a:t>	Analgesics for headache, ear pain, sore throat</a:t>
            </a:r>
          </a:p>
          <a:p>
            <a:r>
              <a:rPr lang="en-US" dirty="0"/>
              <a:t>	Antihistamines/decongestants: number needed to treat to reduce symptoms compared to placebo was 4</a:t>
            </a:r>
          </a:p>
          <a:p>
            <a:r>
              <a:rPr lang="en-US" dirty="0"/>
              <a:t>	Intranasal </a:t>
            </a:r>
            <a:r>
              <a:rPr lang="en-US" dirty="0" err="1"/>
              <a:t>cromolyn</a:t>
            </a:r>
            <a:r>
              <a:rPr lang="en-US" dirty="0"/>
              <a:t> sodium (mast cell stabilizer) improved symptoms compared to placebo</a:t>
            </a:r>
          </a:p>
          <a:p>
            <a:r>
              <a:rPr lang="en-US" dirty="0"/>
              <a:t>	Dextromethorphan/expectorants (</a:t>
            </a:r>
            <a:r>
              <a:rPr lang="en-US" dirty="0" err="1"/>
              <a:t>guafenesin</a:t>
            </a:r>
            <a:r>
              <a:rPr lang="en-US" dirty="0"/>
              <a:t>) no sig benefit in “common cold”</a:t>
            </a:r>
          </a:p>
        </p:txBody>
      </p:sp>
      <p:sp>
        <p:nvSpPr>
          <p:cNvPr id="4" name="Slide Number Placeholder 3"/>
          <p:cNvSpPr>
            <a:spLocks noGrp="1"/>
          </p:cNvSpPr>
          <p:nvPr>
            <p:ph type="sldNum" sz="quarter" idx="10"/>
          </p:nvPr>
        </p:nvSpPr>
        <p:spPr/>
        <p:txBody>
          <a:bodyPr/>
          <a:lstStyle/>
          <a:p>
            <a:fld id="{64200896-7F36-49A1-9DFC-A6BB71AC28A5}" type="slidenum">
              <a:rPr lang="en-US" smtClean="0"/>
              <a:t>5</a:t>
            </a:fld>
            <a:endParaRPr lang="en-US"/>
          </a:p>
        </p:txBody>
      </p:sp>
    </p:spTree>
    <p:extLst>
      <p:ext uri="{BB962C8B-B14F-4D97-AF65-F5344CB8AC3E}">
        <p14:creationId xmlns:p14="http://schemas.microsoft.com/office/powerpoint/2010/main" val="2773277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95549-3F44-F747-8D19-11A596331FB1}" type="slidenum">
              <a:rPr lang="en-US" smtClean="0"/>
              <a:t>40</a:t>
            </a:fld>
            <a:endParaRPr lang="en-US"/>
          </a:p>
        </p:txBody>
      </p:sp>
    </p:spTree>
    <p:extLst>
      <p:ext uri="{BB962C8B-B14F-4D97-AF65-F5344CB8AC3E}">
        <p14:creationId xmlns:p14="http://schemas.microsoft.com/office/powerpoint/2010/main" val="3255481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help with your differential diagnosis?</a:t>
            </a:r>
          </a:p>
        </p:txBody>
      </p:sp>
      <p:sp>
        <p:nvSpPr>
          <p:cNvPr id="4" name="Slide Number Placeholder 3"/>
          <p:cNvSpPr>
            <a:spLocks noGrp="1"/>
          </p:cNvSpPr>
          <p:nvPr>
            <p:ph type="sldNum" sz="quarter" idx="10"/>
          </p:nvPr>
        </p:nvSpPr>
        <p:spPr/>
        <p:txBody>
          <a:bodyPr/>
          <a:lstStyle/>
          <a:p>
            <a:fld id="{D87E3ED4-E552-4FDC-816B-B066491F4D2F}" type="slidenum">
              <a:rPr lang="en-US" smtClean="0"/>
              <a:t>41</a:t>
            </a:fld>
            <a:endParaRPr lang="en-US"/>
          </a:p>
        </p:txBody>
      </p:sp>
    </p:spTree>
    <p:extLst>
      <p:ext uri="{BB962C8B-B14F-4D97-AF65-F5344CB8AC3E}">
        <p14:creationId xmlns:p14="http://schemas.microsoft.com/office/powerpoint/2010/main" val="670061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a:t>
            </a:r>
            <a:r>
              <a:rPr lang="en-US" baseline="0" dirty="0"/>
              <a:t> read a chest </a:t>
            </a:r>
            <a:r>
              <a:rPr lang="en-US" baseline="0" dirty="0" err="1"/>
              <a:t>xray</a:t>
            </a:r>
            <a:r>
              <a:rPr lang="en-US" baseline="0" dirty="0"/>
              <a:t>? ABCDE; airway, bones, cardiac silhouette, diaphragm, everything else (tubes, lines, lung parenchyma) </a:t>
            </a:r>
          </a:p>
          <a:p>
            <a:endParaRPr lang="en-US" dirty="0"/>
          </a:p>
        </p:txBody>
      </p:sp>
      <p:sp>
        <p:nvSpPr>
          <p:cNvPr id="4" name="Slide Number Placeholder 3"/>
          <p:cNvSpPr>
            <a:spLocks noGrp="1"/>
          </p:cNvSpPr>
          <p:nvPr>
            <p:ph type="sldNum" sz="quarter" idx="10"/>
          </p:nvPr>
        </p:nvSpPr>
        <p:spPr/>
        <p:txBody>
          <a:bodyPr/>
          <a:lstStyle/>
          <a:p>
            <a:fld id="{D87E3ED4-E552-4FDC-816B-B066491F4D2F}" type="slidenum">
              <a:rPr lang="en-US" smtClean="0"/>
              <a:t>42</a:t>
            </a:fld>
            <a:endParaRPr lang="en-US"/>
          </a:p>
        </p:txBody>
      </p:sp>
    </p:spTree>
    <p:extLst>
      <p:ext uri="{BB962C8B-B14F-4D97-AF65-F5344CB8AC3E}">
        <p14:creationId xmlns:p14="http://schemas.microsoft.com/office/powerpoint/2010/main" val="146256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7E3ED4-E552-4FDC-816B-B066491F4D2F}" type="slidenum">
              <a:rPr lang="en-US" smtClean="0"/>
              <a:t>43</a:t>
            </a:fld>
            <a:endParaRPr lang="en-US"/>
          </a:p>
        </p:txBody>
      </p:sp>
    </p:spTree>
    <p:extLst>
      <p:ext uri="{BB962C8B-B14F-4D97-AF65-F5344CB8AC3E}">
        <p14:creationId xmlns:p14="http://schemas.microsoft.com/office/powerpoint/2010/main" val="1794210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7E3ED4-E552-4FDC-816B-B066491F4D2F}" type="slidenum">
              <a:rPr lang="en-US" smtClean="0"/>
              <a:t>44</a:t>
            </a:fld>
            <a:endParaRPr lang="en-US"/>
          </a:p>
        </p:txBody>
      </p:sp>
    </p:spTree>
    <p:extLst>
      <p:ext uri="{BB962C8B-B14F-4D97-AF65-F5344CB8AC3E}">
        <p14:creationId xmlns:p14="http://schemas.microsoft.com/office/powerpoint/2010/main" val="2305955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Paramyxovirdae</a:t>
            </a:r>
            <a:r>
              <a:rPr lang="en-US" dirty="0"/>
              <a:t> family,</a:t>
            </a:r>
            <a:r>
              <a:rPr lang="en-US" baseline="0" dirty="0"/>
              <a:t> also includes measles, mumps, RSV Human </a:t>
            </a:r>
            <a:r>
              <a:rPr lang="en-US" baseline="0" dirty="0" err="1"/>
              <a:t>metapeumo</a:t>
            </a:r>
            <a:r>
              <a:rPr lang="en-US" baseline="0" dirty="0"/>
              <a:t> and 2 other viruses</a:t>
            </a:r>
            <a:endParaRPr lang="en-US" dirty="0"/>
          </a:p>
        </p:txBody>
      </p:sp>
      <p:sp>
        <p:nvSpPr>
          <p:cNvPr id="4" name="Slide Number Placeholder 3"/>
          <p:cNvSpPr>
            <a:spLocks noGrp="1"/>
          </p:cNvSpPr>
          <p:nvPr>
            <p:ph type="sldNum" sz="quarter" idx="10"/>
          </p:nvPr>
        </p:nvSpPr>
        <p:spPr/>
        <p:txBody>
          <a:bodyPr/>
          <a:lstStyle/>
          <a:p>
            <a:fld id="{B5754792-0E38-427E-B0C8-3736998C38BF}" type="slidenum">
              <a:rPr lang="en-US" smtClean="0"/>
              <a:t>45</a:t>
            </a:fld>
            <a:endParaRPr lang="en-US"/>
          </a:p>
        </p:txBody>
      </p:sp>
    </p:spTree>
    <p:extLst>
      <p:ext uri="{BB962C8B-B14F-4D97-AF65-F5344CB8AC3E}">
        <p14:creationId xmlns:p14="http://schemas.microsoft.com/office/powerpoint/2010/main" val="1306458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reasons for this particular localization are not known.</a:t>
            </a:r>
          </a:p>
          <a:p>
            <a:r>
              <a:rPr lang="en-US" dirty="0"/>
              <a:t>As with influenza viruses, a surface protein of parainfluenza viruses, the fusion or F protein, is cleaved by a serine protease, a process necessary for replication of the virus</a:t>
            </a:r>
          </a:p>
        </p:txBody>
      </p:sp>
      <p:sp>
        <p:nvSpPr>
          <p:cNvPr id="4" name="Slide Number Placeholder 3"/>
          <p:cNvSpPr>
            <a:spLocks noGrp="1"/>
          </p:cNvSpPr>
          <p:nvPr>
            <p:ph type="sldNum" sz="quarter" idx="10"/>
          </p:nvPr>
        </p:nvSpPr>
        <p:spPr/>
        <p:txBody>
          <a:bodyPr/>
          <a:lstStyle/>
          <a:p>
            <a:fld id="{B5754792-0E38-427E-B0C8-3736998C38BF}" type="slidenum">
              <a:rPr lang="en-US" smtClean="0"/>
              <a:t>46</a:t>
            </a:fld>
            <a:endParaRPr lang="en-US"/>
          </a:p>
        </p:txBody>
      </p:sp>
    </p:spTree>
    <p:extLst>
      <p:ext uri="{BB962C8B-B14F-4D97-AF65-F5344CB8AC3E}">
        <p14:creationId xmlns:p14="http://schemas.microsoft.com/office/powerpoint/2010/main" val="3109574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7E3ED4-E552-4FDC-816B-B066491F4D2F}" type="slidenum">
              <a:rPr lang="en-US" smtClean="0"/>
              <a:t>47</a:t>
            </a:fld>
            <a:endParaRPr lang="en-US"/>
          </a:p>
        </p:txBody>
      </p:sp>
    </p:spTree>
    <p:extLst>
      <p:ext uri="{BB962C8B-B14F-4D97-AF65-F5344CB8AC3E}">
        <p14:creationId xmlns:p14="http://schemas.microsoft.com/office/powerpoint/2010/main" val="1624232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7E3ED4-E552-4FDC-816B-B066491F4D2F}" type="slidenum">
              <a:rPr lang="en-US" smtClean="0"/>
              <a:t>48</a:t>
            </a:fld>
            <a:endParaRPr lang="en-US"/>
          </a:p>
        </p:txBody>
      </p:sp>
    </p:spTree>
    <p:extLst>
      <p:ext uri="{BB962C8B-B14F-4D97-AF65-F5344CB8AC3E}">
        <p14:creationId xmlns:p14="http://schemas.microsoft.com/office/powerpoint/2010/main" val="4146469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2DB7C-27F6-449D-9698-309D7635AA1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71460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7E3ED4-E552-4FDC-816B-B066491F4D2F}" type="slidenum">
              <a:rPr lang="en-US" smtClean="0"/>
              <a:t>9</a:t>
            </a:fld>
            <a:endParaRPr lang="en-US"/>
          </a:p>
        </p:txBody>
      </p:sp>
    </p:spTree>
    <p:extLst>
      <p:ext uri="{BB962C8B-B14F-4D97-AF65-F5344CB8AC3E}">
        <p14:creationId xmlns:p14="http://schemas.microsoft.com/office/powerpoint/2010/main" val="154464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7E3ED4-E552-4FDC-816B-B066491F4D2F}" type="slidenum">
              <a:rPr lang="en-US" smtClean="0"/>
              <a:t>10</a:t>
            </a:fld>
            <a:endParaRPr lang="en-US"/>
          </a:p>
        </p:txBody>
      </p:sp>
    </p:spTree>
    <p:extLst>
      <p:ext uri="{BB962C8B-B14F-4D97-AF65-F5344CB8AC3E}">
        <p14:creationId xmlns:p14="http://schemas.microsoft.com/office/powerpoint/2010/main" val="129712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t>Influenza hemagglutinin is a surface glycoprotein that binds to sialic acid residues on respiratory epithelial cell surface glycoproteins. This interaction is necessary for the initiation of infection. After viral replication, progeny </a:t>
            </a:r>
            <a:r>
              <a:rPr lang="en-US" sz="1200" b="0" i="0" u="none" strike="noStrike" baseline="0" dirty="0" err="1"/>
              <a:t>virions</a:t>
            </a:r>
            <a:r>
              <a:rPr lang="en-US" sz="1200" b="0" i="0" u="none" strike="noStrike" baseline="0" dirty="0"/>
              <a:t> are also bound to the host cell. Neuraminidase cleaves these links and liberates the new </a:t>
            </a:r>
            <a:r>
              <a:rPr lang="en-US" sz="1200" b="0" i="0" u="none" strike="noStrike" baseline="0" dirty="0" err="1"/>
              <a:t>virions</a:t>
            </a:r>
            <a:r>
              <a:rPr lang="en-US" sz="1200" b="0" i="0" u="none" strike="noStrike" baseline="0" dirty="0"/>
              <a:t>; it also counteracts hemagglutinin-mediated self-aggregation entrapment in respiratory secretions</a:t>
            </a:r>
          </a:p>
          <a:p>
            <a:endParaRPr lang="en-US" sz="1200" b="0" i="0" u="none" strike="noStrike" baseline="0" dirty="0"/>
          </a:p>
          <a:p>
            <a:r>
              <a:rPr lang="en-US" sz="1200" b="0" i="0" kern="1200" dirty="0">
                <a:solidFill>
                  <a:schemeClr val="tx1"/>
                </a:solidFill>
                <a:effectLst/>
                <a:latin typeface="+mn-lt"/>
                <a:ea typeface="+mn-ea"/>
                <a:cs typeface="+mn-cs"/>
              </a:rPr>
              <a:t> Influenza type C infections generally cause a mild respiratory illness and are not thought to cause epidemics. Influenza D viruses primarily affect cattle and are not known to infect or cause illness in people.</a:t>
            </a:r>
            <a:endParaRPr lang="en-US" dirty="0"/>
          </a:p>
        </p:txBody>
      </p:sp>
      <p:sp>
        <p:nvSpPr>
          <p:cNvPr id="4" name="Slide Number Placeholder 3"/>
          <p:cNvSpPr>
            <a:spLocks noGrp="1"/>
          </p:cNvSpPr>
          <p:nvPr>
            <p:ph type="sldNum" sz="quarter" idx="10"/>
          </p:nvPr>
        </p:nvSpPr>
        <p:spPr/>
        <p:txBody>
          <a:bodyPr/>
          <a:lstStyle/>
          <a:p>
            <a:fld id="{B5754792-0E38-427E-B0C8-3736998C38BF}" type="slidenum">
              <a:rPr lang="en-US" smtClean="0"/>
              <a:t>11</a:t>
            </a:fld>
            <a:endParaRPr lang="en-US"/>
          </a:p>
        </p:txBody>
      </p:sp>
    </p:spTree>
    <p:extLst>
      <p:ext uri="{BB962C8B-B14F-4D97-AF65-F5344CB8AC3E}">
        <p14:creationId xmlns:p14="http://schemas.microsoft.com/office/powerpoint/2010/main" val="158463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12</a:t>
            </a:fld>
            <a:endParaRPr lang="en-US"/>
          </a:p>
        </p:txBody>
      </p:sp>
    </p:spTree>
    <p:extLst>
      <p:ext uri="{BB962C8B-B14F-4D97-AF65-F5344CB8AC3E}">
        <p14:creationId xmlns:p14="http://schemas.microsoft.com/office/powerpoint/2010/main" val="797292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13</a:t>
            </a:fld>
            <a:endParaRPr lang="en-US"/>
          </a:p>
        </p:txBody>
      </p:sp>
    </p:spTree>
    <p:extLst>
      <p:ext uri="{BB962C8B-B14F-4D97-AF65-F5344CB8AC3E}">
        <p14:creationId xmlns:p14="http://schemas.microsoft.com/office/powerpoint/2010/main" val="1576766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00896-7F36-49A1-9DFC-A6BB71AC28A5}" type="slidenum">
              <a:rPr lang="en-US" smtClean="0"/>
              <a:t>14</a:t>
            </a:fld>
            <a:endParaRPr lang="en-US"/>
          </a:p>
        </p:txBody>
      </p:sp>
    </p:spTree>
    <p:extLst>
      <p:ext uri="{BB962C8B-B14F-4D97-AF65-F5344CB8AC3E}">
        <p14:creationId xmlns:p14="http://schemas.microsoft.com/office/powerpoint/2010/main" val="342554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5F833-35D8-4254-AF23-57696830F0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282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5746E2-588E-4DE3-97A0-BB06C55E2D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99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0D87E-9B65-4968-8630-9C8F4EA44C7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9508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124EB0-071E-4DAE-9886-B7D2581A1F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024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EE4AE5-089F-49D4-8992-FC70ED1173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148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160803-40BB-4C79-9AD1-AE7CC55A21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079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FC7860-97F9-48AB-A9BB-1109625A8F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311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A0AB8D0-18D7-4B37-A07B-BDE30F1AC9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543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74D3DB-2A5F-4797-90B6-0A8E208E64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208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5FF3FC7-E231-45BC-B98C-3A343731A9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192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931BEE-3F42-454E-8EFD-08E3EBA21C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726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21EBCD-7BBA-459D-95C0-97CFB37D5A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119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charset="-128"/>
              </a:defRPr>
            </a:lvl1pPr>
          </a:lstStyle>
          <a:p>
            <a:pPr fontAlgn="base">
              <a:spcBef>
                <a:spcPct val="0"/>
              </a:spcBef>
              <a:spcAft>
                <a:spcPct val="0"/>
              </a:spcAft>
              <a:defRPr/>
            </a:pPr>
            <a:fld id="{922EE17F-34A9-43DA-B43A-3D4747113B40}"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81064089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xlsx"/></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Upper Respiratory Infection</a:t>
            </a:r>
          </a:p>
        </p:txBody>
      </p:sp>
      <p:sp>
        <p:nvSpPr>
          <p:cNvPr id="3" name="Subtitle 2"/>
          <p:cNvSpPr>
            <a:spLocks noGrp="1"/>
          </p:cNvSpPr>
          <p:nvPr>
            <p:ph type="subTitle" idx="1"/>
          </p:nvPr>
        </p:nvSpPr>
        <p:spPr>
          <a:xfrm>
            <a:off x="1371600" y="3435658"/>
            <a:ext cx="6400800" cy="1752600"/>
          </a:xfrm>
        </p:spPr>
        <p:txBody>
          <a:bodyPr/>
          <a:lstStyle/>
          <a:p>
            <a:r>
              <a:rPr lang="en-US" sz="2400" dirty="0"/>
              <a:t>Infectious Diseases Elective</a:t>
            </a:r>
          </a:p>
        </p:txBody>
      </p:sp>
    </p:spTree>
    <p:extLst>
      <p:ext uri="{BB962C8B-B14F-4D97-AF65-F5344CB8AC3E}">
        <p14:creationId xmlns:p14="http://schemas.microsoft.com/office/powerpoint/2010/main" val="224842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657"/>
            <a:ext cx="449884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95846" y="6611779"/>
            <a:ext cx="2052165" cy="246221"/>
          </a:xfrm>
          <a:prstGeom prst="rect">
            <a:avLst/>
          </a:prstGeom>
        </p:spPr>
        <p:txBody>
          <a:bodyPr wrap="none">
            <a:spAutoFit/>
          </a:bodyPr>
          <a:lstStyle/>
          <a:p>
            <a:r>
              <a:rPr lang="en-US" sz="1000" dirty="0"/>
              <a:t>N </a:t>
            </a:r>
            <a:r>
              <a:rPr lang="en-US" sz="1000" dirty="0" err="1"/>
              <a:t>Engl</a:t>
            </a:r>
            <a:r>
              <a:rPr lang="en-US" sz="1000" dirty="0"/>
              <a:t> J Med 2016; 375:962-970</a:t>
            </a:r>
          </a:p>
        </p:txBody>
      </p:sp>
      <p:sp>
        <p:nvSpPr>
          <p:cNvPr id="4"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a:r>
              <a:rPr lang="en-US" kern="0" dirty="0">
                <a:solidFill>
                  <a:schemeClr val="tx1"/>
                </a:solidFill>
              </a:rPr>
              <a:t>Sinusitis</a:t>
            </a:r>
          </a:p>
        </p:txBody>
      </p:sp>
      <p:sp>
        <p:nvSpPr>
          <p:cNvPr id="2" name="TextBox 1">
            <a:extLst>
              <a:ext uri="{FF2B5EF4-FFF2-40B4-BE49-F238E27FC236}">
                <a16:creationId xmlns:a16="http://schemas.microsoft.com/office/drawing/2014/main" id="{9A8BA395-21E1-4BF5-A0CA-0AB1F6C808CB}"/>
              </a:ext>
            </a:extLst>
          </p:cNvPr>
          <p:cNvSpPr txBox="1"/>
          <p:nvPr/>
        </p:nvSpPr>
        <p:spPr>
          <a:xfrm>
            <a:off x="6019800" y="1219200"/>
            <a:ext cx="2971800" cy="3139321"/>
          </a:xfrm>
          <a:prstGeom prst="rect">
            <a:avLst/>
          </a:prstGeom>
          <a:noFill/>
        </p:spPr>
        <p:txBody>
          <a:bodyPr wrap="square" rtlCol="0">
            <a:spAutoFit/>
          </a:bodyPr>
          <a:lstStyle/>
          <a:p>
            <a:r>
              <a:rPr lang="en-US" u="sng" dirty="0"/>
              <a:t>Pathogens:</a:t>
            </a:r>
          </a:p>
          <a:p>
            <a:endParaRPr lang="en-US" dirty="0"/>
          </a:p>
          <a:p>
            <a:r>
              <a:rPr lang="en-US" dirty="0"/>
              <a:t>Acute viral sinusitis: (any upper respiratory tract viruses)</a:t>
            </a:r>
          </a:p>
          <a:p>
            <a:endParaRPr lang="en-US" dirty="0"/>
          </a:p>
          <a:p>
            <a:r>
              <a:rPr lang="en-US" dirty="0"/>
              <a:t>Acute bacterial sinusitis: </a:t>
            </a:r>
            <a:r>
              <a:rPr lang="en-US" i="1" dirty="0"/>
              <a:t>Streptococcus pneumoniae</a:t>
            </a:r>
            <a:r>
              <a:rPr lang="en-US" dirty="0"/>
              <a:t>, </a:t>
            </a:r>
            <a:r>
              <a:rPr lang="en-US" i="1" dirty="0" err="1"/>
              <a:t>Haemophilus</a:t>
            </a:r>
            <a:r>
              <a:rPr lang="en-US" i="1" dirty="0"/>
              <a:t> influenzae</a:t>
            </a:r>
            <a:r>
              <a:rPr lang="en-US" dirty="0"/>
              <a:t>, </a:t>
            </a:r>
            <a:r>
              <a:rPr lang="en-US" i="1" dirty="0"/>
              <a:t>Moraxella catarrhalis</a:t>
            </a:r>
            <a:endParaRPr lang="en-US" dirty="0"/>
          </a:p>
        </p:txBody>
      </p:sp>
    </p:spTree>
    <p:extLst>
      <p:ext uri="{BB962C8B-B14F-4D97-AF65-F5344CB8AC3E}">
        <p14:creationId xmlns:p14="http://schemas.microsoft.com/office/powerpoint/2010/main" val="70261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Influenza</a:t>
            </a:r>
          </a:p>
        </p:txBody>
      </p:sp>
      <p:sp>
        <p:nvSpPr>
          <p:cNvPr id="3" name="Content Placeholder 2"/>
          <p:cNvSpPr>
            <a:spLocks noGrp="1"/>
          </p:cNvSpPr>
          <p:nvPr>
            <p:ph idx="1"/>
          </p:nvPr>
        </p:nvSpPr>
        <p:spPr>
          <a:xfrm>
            <a:off x="457200" y="1600200"/>
            <a:ext cx="4648200" cy="4525963"/>
          </a:xfrm>
        </p:spPr>
        <p:txBody>
          <a:bodyPr>
            <a:normAutofit lnSpcReduction="10000"/>
          </a:bodyPr>
          <a:lstStyle/>
          <a:p>
            <a:r>
              <a:rPr lang="en-US" dirty="0"/>
              <a:t>Influenza A, B</a:t>
            </a:r>
          </a:p>
          <a:p>
            <a:r>
              <a:rPr lang="en-US" dirty="0"/>
              <a:t>Described via surface antigens</a:t>
            </a:r>
          </a:p>
          <a:p>
            <a:pPr lvl="1"/>
            <a:r>
              <a:rPr lang="en-US" dirty="0"/>
              <a:t>H (hemagglutinin)</a:t>
            </a:r>
          </a:p>
          <a:p>
            <a:pPr lvl="2"/>
            <a:r>
              <a:rPr lang="en-US" dirty="0"/>
              <a:t>Binds sialic acid/promotes viral entry to host cell</a:t>
            </a:r>
          </a:p>
          <a:p>
            <a:pPr lvl="1"/>
            <a:r>
              <a:rPr lang="en-US" dirty="0"/>
              <a:t>N (neuraminidase)</a:t>
            </a:r>
          </a:p>
          <a:p>
            <a:pPr lvl="2"/>
            <a:r>
              <a:rPr lang="en-US" dirty="0"/>
              <a:t>Promotes progeny </a:t>
            </a:r>
            <a:r>
              <a:rPr lang="en-US" dirty="0" err="1"/>
              <a:t>virion</a:t>
            </a:r>
            <a:r>
              <a:rPr lang="en-US" dirty="0"/>
              <a:t> release</a:t>
            </a:r>
          </a:p>
        </p:txBody>
      </p:sp>
      <p:sp>
        <p:nvSpPr>
          <p:cNvPr id="6" name="TextBox 5"/>
          <p:cNvSpPr txBox="1"/>
          <p:nvPr/>
        </p:nvSpPr>
        <p:spPr>
          <a:xfrm>
            <a:off x="-1834444" y="1848556"/>
            <a:ext cx="184666" cy="369332"/>
          </a:xfrm>
          <a:prstGeom prst="rect">
            <a:avLst/>
          </a:prstGeom>
          <a:noFill/>
        </p:spPr>
        <p:txBody>
          <a:bodyPr wrap="none" rtlCol="0">
            <a:spAutoFit/>
          </a:bodyPr>
          <a:lstStyle/>
          <a:p>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062" y="1559989"/>
            <a:ext cx="324802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Brace 4"/>
          <p:cNvSpPr/>
          <p:nvPr/>
        </p:nvSpPr>
        <p:spPr>
          <a:xfrm>
            <a:off x="8001000" y="1676400"/>
            <a:ext cx="200025" cy="5414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211911" y="1616255"/>
            <a:ext cx="1010331" cy="646331"/>
          </a:xfrm>
          <a:prstGeom prst="rect">
            <a:avLst/>
          </a:prstGeom>
          <a:noFill/>
        </p:spPr>
        <p:txBody>
          <a:bodyPr wrap="square" rtlCol="0">
            <a:spAutoFit/>
          </a:bodyPr>
          <a:lstStyle/>
          <a:p>
            <a:r>
              <a:rPr lang="en-US" sz="900" dirty="0"/>
              <a:t>Helical </a:t>
            </a:r>
          </a:p>
          <a:p>
            <a:r>
              <a:rPr lang="en-US" sz="900" dirty="0" err="1"/>
              <a:t>Nucleocapsid</a:t>
            </a:r>
            <a:endParaRPr lang="en-US" sz="900" dirty="0"/>
          </a:p>
          <a:p>
            <a:r>
              <a:rPr lang="en-US" sz="900" dirty="0"/>
              <a:t>Negative-stranded</a:t>
            </a:r>
          </a:p>
        </p:txBody>
      </p:sp>
      <p:cxnSp>
        <p:nvCxnSpPr>
          <p:cNvPr id="10" name="Straight Connector 9"/>
          <p:cNvCxnSpPr/>
          <p:nvPr/>
        </p:nvCxnSpPr>
        <p:spPr>
          <a:xfrm flipV="1">
            <a:off x="7239000" y="3352800"/>
            <a:ext cx="962025"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01025" y="3207605"/>
            <a:ext cx="1752600" cy="230832"/>
          </a:xfrm>
          <a:prstGeom prst="rect">
            <a:avLst/>
          </a:prstGeom>
          <a:noFill/>
        </p:spPr>
        <p:txBody>
          <a:bodyPr wrap="square" rtlCol="0">
            <a:spAutoFit/>
          </a:bodyPr>
          <a:lstStyle/>
          <a:p>
            <a:r>
              <a:rPr lang="en-US" sz="900" dirty="0"/>
              <a:t>Lipid bilayer</a:t>
            </a:r>
          </a:p>
        </p:txBody>
      </p:sp>
    </p:spTree>
    <p:extLst>
      <p:ext uri="{BB962C8B-B14F-4D97-AF65-F5344CB8AC3E}">
        <p14:creationId xmlns:p14="http://schemas.microsoft.com/office/powerpoint/2010/main" val="366582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Content Placeholder 2"/>
          <p:cNvSpPr>
            <a:spLocks noGrp="1"/>
          </p:cNvSpPr>
          <p:nvPr>
            <p:ph idx="1"/>
          </p:nvPr>
        </p:nvSpPr>
        <p:spPr/>
        <p:txBody>
          <a:bodyPr>
            <a:normAutofit fontScale="92500" lnSpcReduction="10000"/>
          </a:bodyPr>
          <a:lstStyle/>
          <a:p>
            <a:r>
              <a:rPr lang="en-US" dirty="0"/>
              <a:t>Influenza epidemics are associated with excess morbidity and mortality</a:t>
            </a:r>
          </a:p>
          <a:p>
            <a:pPr lvl="1"/>
            <a:r>
              <a:rPr lang="en-US" dirty="0"/>
              <a:t>Usually in the form of increased rate of pneumonia and influenza-associated hospitalizations and death</a:t>
            </a:r>
          </a:p>
          <a:p>
            <a:pPr lvl="1"/>
            <a:r>
              <a:rPr lang="en-US" dirty="0"/>
              <a:t>Estimate: 4.1 - 4.5 million </a:t>
            </a:r>
            <a:r>
              <a:rPr lang="en-US" i="1" dirty="0"/>
              <a:t>excess</a:t>
            </a:r>
            <a:r>
              <a:rPr lang="en-US" dirty="0"/>
              <a:t> illnesses in older individuals (common bacterial superinfections with </a:t>
            </a:r>
            <a:r>
              <a:rPr lang="en-US" i="1" dirty="0"/>
              <a:t>S. aureus, S. pneumoniae, H. influenza</a:t>
            </a:r>
            <a:r>
              <a:rPr lang="en-US" dirty="0"/>
              <a:t>)</a:t>
            </a:r>
          </a:p>
          <a:p>
            <a:pPr lvl="1"/>
            <a:r>
              <a:rPr lang="en-US" dirty="0"/>
              <a:t>Excess mortality can be as high as &gt; 50,000 death/year**</a:t>
            </a:r>
          </a:p>
        </p:txBody>
      </p:sp>
      <p:sp>
        <p:nvSpPr>
          <p:cNvPr id="4" name="TextBox 3"/>
          <p:cNvSpPr txBox="1"/>
          <p:nvPr/>
        </p:nvSpPr>
        <p:spPr>
          <a:xfrm>
            <a:off x="5190674" y="6427113"/>
            <a:ext cx="3953326" cy="430887"/>
          </a:xfrm>
          <a:prstGeom prst="rect">
            <a:avLst/>
          </a:prstGeom>
          <a:noFill/>
        </p:spPr>
        <p:txBody>
          <a:bodyPr wrap="none" rtlCol="0">
            <a:spAutoFit/>
          </a:bodyPr>
          <a:lstStyle/>
          <a:p>
            <a:pPr marL="171450" indent="-171450" algn="r">
              <a:buFont typeface="Arial" charset="0"/>
              <a:buChar char="•"/>
            </a:pPr>
            <a:r>
              <a:rPr lang="en-US" sz="1100" dirty="0"/>
              <a:t>Tecumseh Community Health Study      </a:t>
            </a:r>
          </a:p>
          <a:p>
            <a:pPr marL="171450" indent="-171450" algn="r">
              <a:buFont typeface="Arial" charset="0"/>
              <a:buChar char="•"/>
            </a:pPr>
            <a:r>
              <a:rPr lang="en-US" sz="1100" dirty="0"/>
              <a:t>**JAMA 2003. Mortality </a:t>
            </a:r>
            <a:r>
              <a:rPr lang="en-US" sz="1100" dirty="0" err="1"/>
              <a:t>assoc</a:t>
            </a:r>
            <a:r>
              <a:rPr lang="en-US" sz="1100" dirty="0"/>
              <a:t> w Influenza and RSV in US</a:t>
            </a:r>
          </a:p>
        </p:txBody>
      </p:sp>
    </p:spTree>
    <p:extLst>
      <p:ext uri="{BB962C8B-B14F-4D97-AF65-F5344CB8AC3E}">
        <p14:creationId xmlns:p14="http://schemas.microsoft.com/office/powerpoint/2010/main" val="268699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Antigenic Drift/Shift</a:t>
            </a:r>
          </a:p>
        </p:txBody>
      </p:sp>
      <p:sp>
        <p:nvSpPr>
          <p:cNvPr id="3" name="Content Placeholder 2"/>
          <p:cNvSpPr>
            <a:spLocks noGrp="1"/>
          </p:cNvSpPr>
          <p:nvPr>
            <p:ph idx="1"/>
          </p:nvPr>
        </p:nvSpPr>
        <p:spPr>
          <a:xfrm>
            <a:off x="76200" y="1371600"/>
            <a:ext cx="4495800" cy="5486400"/>
          </a:xfrm>
        </p:spPr>
        <p:txBody>
          <a:bodyPr>
            <a:normAutofit fontScale="92500" lnSpcReduction="20000"/>
          </a:bodyPr>
          <a:lstStyle/>
          <a:p>
            <a:r>
              <a:rPr lang="en-US" dirty="0"/>
              <a:t>Antigenic Drift:</a:t>
            </a:r>
          </a:p>
          <a:p>
            <a:pPr lvl="1"/>
            <a:r>
              <a:rPr lang="en-US" dirty="0">
                <a:solidFill>
                  <a:srgbClr val="92D050"/>
                </a:solidFill>
              </a:rPr>
              <a:t>Minor</a:t>
            </a:r>
            <a:r>
              <a:rPr lang="en-US" dirty="0"/>
              <a:t> antigenic changes based on random mutations of hemagglutinin or neuraminidase genes </a:t>
            </a:r>
          </a:p>
          <a:p>
            <a:pPr lvl="1"/>
            <a:r>
              <a:rPr lang="en-US" dirty="0"/>
              <a:t>Cause epidemics</a:t>
            </a:r>
          </a:p>
          <a:p>
            <a:r>
              <a:rPr lang="en-US" dirty="0"/>
              <a:t>Antigenic Shift:</a:t>
            </a:r>
          </a:p>
          <a:p>
            <a:pPr lvl="1"/>
            <a:r>
              <a:rPr lang="en-US" dirty="0" err="1"/>
              <a:t>Reassortment</a:t>
            </a:r>
            <a:r>
              <a:rPr lang="en-US" dirty="0"/>
              <a:t> of viral genome segments</a:t>
            </a:r>
          </a:p>
          <a:p>
            <a:pPr lvl="1"/>
            <a:r>
              <a:rPr lang="en-US" dirty="0"/>
              <a:t>These viruses are </a:t>
            </a:r>
            <a:r>
              <a:rPr lang="en-US" dirty="0">
                <a:solidFill>
                  <a:srgbClr val="92D050"/>
                </a:solidFill>
              </a:rPr>
              <a:t>“new” viruses</a:t>
            </a:r>
            <a:r>
              <a:rPr lang="en-US" dirty="0"/>
              <a:t> to which the population has </a:t>
            </a:r>
            <a:r>
              <a:rPr lang="en-US" dirty="0">
                <a:solidFill>
                  <a:srgbClr val="FF6600"/>
                </a:solidFill>
              </a:rPr>
              <a:t>no</a:t>
            </a:r>
            <a:r>
              <a:rPr lang="en-US" dirty="0"/>
              <a:t> immunity = pandemics, more deadly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13" y="1447800"/>
            <a:ext cx="403948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597" y="3810000"/>
            <a:ext cx="2795520" cy="2936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11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Antigenic shift/Genetic drift</a:t>
            </a:r>
          </a:p>
        </p:txBody>
      </p:sp>
      <p:sp>
        <p:nvSpPr>
          <p:cNvPr id="3" name="Content Placeholder 2"/>
          <p:cNvSpPr>
            <a:spLocks noGrp="1"/>
          </p:cNvSpPr>
          <p:nvPr>
            <p:ph idx="1"/>
          </p:nvPr>
        </p:nvSpPr>
        <p:spPr/>
        <p:txBody>
          <a:bodyPr/>
          <a:lstStyle/>
          <a:p>
            <a:r>
              <a:rPr lang="en-US" dirty="0"/>
              <a:t>Pandemic influenza</a:t>
            </a:r>
          </a:p>
          <a:p>
            <a:pPr lvl="1"/>
            <a:r>
              <a:rPr lang="en-US" sz="1800" dirty="0"/>
              <a:t>Severe outbreaks of flu that rapidly progress to involve all part of the world</a:t>
            </a:r>
          </a:p>
          <a:p>
            <a:pPr lvl="1"/>
            <a:r>
              <a:rPr lang="en-US" sz="1800" dirty="0"/>
              <a:t>Associated with emergence of </a:t>
            </a:r>
            <a:r>
              <a:rPr lang="en-US" sz="1800" i="1" dirty="0">
                <a:solidFill>
                  <a:srgbClr val="92D050"/>
                </a:solidFill>
              </a:rPr>
              <a:t>new</a:t>
            </a:r>
            <a:r>
              <a:rPr lang="en-US" sz="1800" dirty="0">
                <a:solidFill>
                  <a:srgbClr val="92D050"/>
                </a:solidFill>
              </a:rPr>
              <a:t> </a:t>
            </a:r>
            <a:r>
              <a:rPr lang="en-US" sz="1800" dirty="0"/>
              <a:t>virus</a:t>
            </a:r>
          </a:p>
          <a:p>
            <a:pPr lvl="1"/>
            <a:r>
              <a:rPr lang="en-US" sz="1800" dirty="0"/>
              <a:t>Characterized by:</a:t>
            </a:r>
          </a:p>
          <a:p>
            <a:pPr lvl="2"/>
            <a:r>
              <a:rPr lang="en-US" sz="1400" dirty="0"/>
              <a:t>Higher attack rates, different age distribution, occurs outside usual window of seasonality, multiple waves</a:t>
            </a:r>
          </a:p>
        </p:txBody>
      </p:sp>
      <p:pic>
        <p:nvPicPr>
          <p:cNvPr id="88067" name="Picture 3"/>
          <p:cNvPicPr>
            <a:picLocks noChangeAspect="1" noChangeArrowheads="1"/>
          </p:cNvPicPr>
          <p:nvPr/>
        </p:nvPicPr>
        <p:blipFill>
          <a:blip r:embed="rId3" cstate="print"/>
          <a:srcRect/>
          <a:stretch>
            <a:fillRect/>
          </a:stretch>
        </p:blipFill>
        <p:spPr bwMode="auto">
          <a:xfrm>
            <a:off x="1371600" y="4027714"/>
            <a:ext cx="6588950" cy="2797629"/>
          </a:xfrm>
          <a:prstGeom prst="rect">
            <a:avLst/>
          </a:prstGeom>
          <a:noFill/>
          <a:ln w="9525">
            <a:noFill/>
            <a:miter lim="800000"/>
            <a:headEnd/>
            <a:tailEnd/>
          </a:ln>
        </p:spPr>
      </p:pic>
    </p:spTree>
    <p:extLst>
      <p:ext uri="{BB962C8B-B14F-4D97-AF65-F5344CB8AC3E}">
        <p14:creationId xmlns:p14="http://schemas.microsoft.com/office/powerpoint/2010/main" val="177103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a:t>
            </a: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a:t>Virus is deposited on the respiratory tract epithelium-attaches to and penetrate columnar epithelial cells</a:t>
            </a:r>
          </a:p>
          <a:p>
            <a:r>
              <a:rPr lang="en-US" dirty="0"/>
              <a:t>What normally prevents attachment?</a:t>
            </a:r>
          </a:p>
          <a:p>
            <a:pPr lvl="1"/>
            <a:r>
              <a:rPr lang="en-US" dirty="0"/>
              <a:t>Specific secretory antibody (immunoglobulin A [IgA])</a:t>
            </a:r>
          </a:p>
          <a:p>
            <a:pPr lvl="1"/>
            <a:r>
              <a:rPr lang="en-US" dirty="0"/>
              <a:t>Nonspecific </a:t>
            </a:r>
            <a:r>
              <a:rPr lang="en-US" dirty="0" err="1"/>
              <a:t>mucoproteins</a:t>
            </a:r>
            <a:endParaRPr lang="en-US" dirty="0"/>
          </a:p>
          <a:p>
            <a:pPr lvl="1"/>
            <a:r>
              <a:rPr lang="en-US" dirty="0"/>
              <a:t>Mechanical action of </a:t>
            </a:r>
            <a:r>
              <a:rPr lang="en-US" dirty="0" err="1"/>
              <a:t>mucociliary</a:t>
            </a:r>
            <a:r>
              <a:rPr lang="en-US" dirty="0"/>
              <a:t> apparatus</a:t>
            </a:r>
          </a:p>
          <a:p>
            <a:r>
              <a:rPr lang="en-US" dirty="0"/>
              <a:t>After adsorption, virus replication begins and leads to cell death through necrosis/apoptosis</a:t>
            </a:r>
          </a:p>
          <a:p>
            <a:r>
              <a:rPr lang="en-US" dirty="0"/>
              <a:t>Virus release initiates infection of adjacent cells</a:t>
            </a:r>
          </a:p>
          <a:p>
            <a:r>
              <a:rPr lang="en-US" dirty="0"/>
              <a:t>Time to onset of clinical illness (incubation) ~ 1-4 days</a:t>
            </a:r>
          </a:p>
          <a:p>
            <a:r>
              <a:rPr lang="en-US" dirty="0"/>
              <a:t>Illness duration (if uncomplicated) 2-5 days</a:t>
            </a:r>
          </a:p>
          <a:p>
            <a:r>
              <a:rPr lang="en-US" dirty="0"/>
              <a:t>Viral shedding ~1 day before symptoms for ~6 days</a:t>
            </a:r>
          </a:p>
          <a:p>
            <a:endParaRPr lang="en-US" dirty="0"/>
          </a:p>
        </p:txBody>
      </p:sp>
    </p:spTree>
    <p:extLst>
      <p:ext uri="{BB962C8B-B14F-4D97-AF65-F5344CB8AC3E}">
        <p14:creationId xmlns:p14="http://schemas.microsoft.com/office/powerpoint/2010/main" val="258879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a:t>
            </a:r>
          </a:p>
        </p:txBody>
      </p:sp>
      <p:sp>
        <p:nvSpPr>
          <p:cNvPr id="3" name="Content Placeholder 2"/>
          <p:cNvSpPr>
            <a:spLocks noGrp="1"/>
          </p:cNvSpPr>
          <p:nvPr>
            <p:ph idx="1"/>
          </p:nvPr>
        </p:nvSpPr>
        <p:spPr/>
        <p:txBody>
          <a:bodyPr/>
          <a:lstStyle/>
          <a:p>
            <a:r>
              <a:rPr lang="en-US" dirty="0"/>
              <a:t>Transmission is mostly large droplets (isolation is “droplet” which = wearing surgical mask) </a:t>
            </a:r>
          </a:p>
          <a:p>
            <a:pPr lvl="1"/>
            <a:r>
              <a:rPr lang="en-US" dirty="0"/>
              <a:t>Transmission requires close contact with an infected person, as large particles do not remain suspended in the air long and can travel only ~6 feet</a:t>
            </a:r>
          </a:p>
          <a:p>
            <a:pPr lvl="1"/>
            <a:r>
              <a:rPr lang="en-US" i="1" dirty="0"/>
              <a:t>Possible</a:t>
            </a:r>
            <a:r>
              <a:rPr lang="en-US" dirty="0"/>
              <a:t> to transmit via small respiratory droplets which can be suspended longer in air or from fomites containing respiratory secretions</a:t>
            </a:r>
          </a:p>
        </p:txBody>
      </p:sp>
    </p:spTree>
    <p:extLst>
      <p:ext uri="{BB962C8B-B14F-4D97-AF65-F5344CB8AC3E}">
        <p14:creationId xmlns:p14="http://schemas.microsoft.com/office/powerpoint/2010/main" val="7267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Symptoms</a:t>
            </a:r>
          </a:p>
        </p:txBody>
      </p:sp>
      <p:sp>
        <p:nvSpPr>
          <p:cNvPr id="3" name="Content Placeholder 2"/>
          <p:cNvSpPr>
            <a:spLocks noGrp="1"/>
          </p:cNvSpPr>
          <p:nvPr>
            <p:ph idx="1"/>
          </p:nvPr>
        </p:nvSpPr>
        <p:spPr/>
        <p:txBody>
          <a:bodyPr>
            <a:normAutofit fontScale="92500" lnSpcReduction="10000"/>
          </a:bodyPr>
          <a:lstStyle/>
          <a:p>
            <a:r>
              <a:rPr lang="en-US" dirty="0"/>
              <a:t>Fever, chills, headaches, </a:t>
            </a:r>
            <a:r>
              <a:rPr lang="en-US" dirty="0" err="1"/>
              <a:t>myalgias</a:t>
            </a:r>
            <a:r>
              <a:rPr lang="en-US" dirty="0"/>
              <a:t>, malaise, anorexia</a:t>
            </a:r>
          </a:p>
          <a:p>
            <a:r>
              <a:rPr lang="en-US" dirty="0"/>
              <a:t>Systemic symptoms usually persist for 3 days (the typical duration of fever)</a:t>
            </a:r>
          </a:p>
          <a:p>
            <a:r>
              <a:rPr lang="en-US" dirty="0"/>
              <a:t>Respiratory symptoms, particularly dry cough, severe pharyngeal pain, and nasal congestion and discharge are also usually present at the onset of illness but may be overshadowed by the aforementioned systemic symptoms</a:t>
            </a:r>
          </a:p>
          <a:p>
            <a:pPr marL="0" indent="0">
              <a:buNone/>
            </a:pPr>
            <a:endParaRPr lang="en-US" dirty="0"/>
          </a:p>
        </p:txBody>
      </p:sp>
    </p:spTree>
    <p:extLst>
      <p:ext uri="{BB962C8B-B14F-4D97-AF65-F5344CB8AC3E}">
        <p14:creationId xmlns:p14="http://schemas.microsoft.com/office/powerpoint/2010/main" val="164262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Influenza</a:t>
            </a:r>
          </a:p>
        </p:txBody>
      </p:sp>
      <p:sp>
        <p:nvSpPr>
          <p:cNvPr id="3" name="Content Placeholder 2"/>
          <p:cNvSpPr>
            <a:spLocks noGrp="1"/>
          </p:cNvSpPr>
          <p:nvPr>
            <p:ph idx="1"/>
          </p:nvPr>
        </p:nvSpPr>
        <p:spPr/>
        <p:txBody>
          <a:bodyPr>
            <a:normAutofit lnSpcReduction="10000"/>
          </a:bodyPr>
          <a:lstStyle/>
          <a:p>
            <a:r>
              <a:rPr lang="en-US" dirty="0"/>
              <a:t>Pulmonary </a:t>
            </a:r>
          </a:p>
          <a:p>
            <a:pPr lvl="1"/>
            <a:r>
              <a:rPr lang="en-US" dirty="0"/>
              <a:t>Primary influenza viral pneumonia</a:t>
            </a:r>
          </a:p>
          <a:p>
            <a:pPr lvl="1"/>
            <a:r>
              <a:rPr lang="en-US" dirty="0"/>
              <a:t>Pneumonia secondary to bacterial infection</a:t>
            </a:r>
          </a:p>
          <a:p>
            <a:pPr lvl="2"/>
            <a:r>
              <a:rPr lang="en-US" i="1" dirty="0"/>
              <a:t>Streptococcus pneumoniae</a:t>
            </a:r>
            <a:r>
              <a:rPr lang="en-US" dirty="0"/>
              <a:t> </a:t>
            </a:r>
          </a:p>
          <a:p>
            <a:pPr lvl="2"/>
            <a:r>
              <a:rPr lang="en-US" i="1" dirty="0"/>
              <a:t>Staphylococcus aureus</a:t>
            </a:r>
            <a:endParaRPr lang="en-US" dirty="0"/>
          </a:p>
          <a:p>
            <a:pPr lvl="2"/>
            <a:r>
              <a:rPr lang="en-US" i="1" dirty="0"/>
              <a:t>Streptococcus pyogenes</a:t>
            </a:r>
            <a:endParaRPr lang="en-US" dirty="0"/>
          </a:p>
          <a:p>
            <a:pPr lvl="2"/>
            <a:r>
              <a:rPr lang="en-US" i="1" dirty="0" err="1"/>
              <a:t>Haemophilus</a:t>
            </a:r>
            <a:r>
              <a:rPr lang="en-US" i="1" dirty="0"/>
              <a:t> </a:t>
            </a:r>
            <a:r>
              <a:rPr lang="en-US" i="1" dirty="0" err="1"/>
              <a:t>influenzae</a:t>
            </a:r>
            <a:r>
              <a:rPr lang="en-US" dirty="0"/>
              <a:t>. </a:t>
            </a:r>
          </a:p>
          <a:p>
            <a:pPr lvl="1"/>
            <a:r>
              <a:rPr lang="en-US" dirty="0"/>
              <a:t>Croup</a:t>
            </a:r>
          </a:p>
          <a:p>
            <a:pPr lvl="2"/>
            <a:r>
              <a:rPr lang="en-US" dirty="0"/>
              <a:t>More severe than with parainfluenza</a:t>
            </a:r>
          </a:p>
          <a:p>
            <a:pPr lvl="1"/>
            <a:r>
              <a:rPr lang="en-US" dirty="0"/>
              <a:t>COPD exacerbation</a:t>
            </a:r>
          </a:p>
          <a:p>
            <a:pPr marL="457200" lvl="1" indent="0">
              <a:buNone/>
            </a:pPr>
            <a:endParaRPr lang="en-US" dirty="0"/>
          </a:p>
        </p:txBody>
      </p:sp>
    </p:spTree>
    <p:extLst>
      <p:ext uri="{BB962C8B-B14F-4D97-AF65-F5344CB8AC3E}">
        <p14:creationId xmlns:p14="http://schemas.microsoft.com/office/powerpoint/2010/main" val="272774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Non-pulmonary Complications of Influenza</a:t>
            </a:r>
          </a:p>
        </p:txBody>
      </p:sp>
      <p:sp>
        <p:nvSpPr>
          <p:cNvPr id="3" name="Content Placeholder 2"/>
          <p:cNvSpPr>
            <a:spLocks noGrp="1"/>
          </p:cNvSpPr>
          <p:nvPr>
            <p:ph idx="1"/>
          </p:nvPr>
        </p:nvSpPr>
        <p:spPr/>
        <p:txBody>
          <a:bodyPr>
            <a:normAutofit fontScale="85000" lnSpcReduction="10000"/>
          </a:bodyPr>
          <a:lstStyle/>
          <a:p>
            <a:r>
              <a:rPr lang="en-US" dirty="0"/>
              <a:t>Myositis</a:t>
            </a:r>
          </a:p>
          <a:p>
            <a:pPr lvl="1"/>
            <a:r>
              <a:rPr lang="en-US" dirty="0"/>
              <a:t>Mostly children, but also in adults</a:t>
            </a:r>
          </a:p>
          <a:p>
            <a:pPr lvl="1"/>
            <a:r>
              <a:rPr lang="en-US" dirty="0"/>
              <a:t>May interfere with walking</a:t>
            </a:r>
          </a:p>
          <a:p>
            <a:r>
              <a:rPr lang="en-US" dirty="0"/>
              <a:t>Cardiac</a:t>
            </a:r>
          </a:p>
          <a:p>
            <a:pPr lvl="1"/>
            <a:r>
              <a:rPr lang="en-US" dirty="0"/>
              <a:t>Toxic shock syndrome – likely secondary to change in colonization and replication of staph</a:t>
            </a:r>
          </a:p>
          <a:p>
            <a:r>
              <a:rPr lang="en-US" dirty="0" err="1"/>
              <a:t>Guillain-Barre</a:t>
            </a:r>
            <a:r>
              <a:rPr lang="en-US" dirty="0"/>
              <a:t> – only with influenza A</a:t>
            </a:r>
          </a:p>
          <a:p>
            <a:r>
              <a:rPr lang="en-US" dirty="0"/>
              <a:t>Transverse myelitis</a:t>
            </a:r>
          </a:p>
          <a:p>
            <a:r>
              <a:rPr lang="en-US" dirty="0"/>
              <a:t>Encephalitis</a:t>
            </a:r>
          </a:p>
          <a:p>
            <a:r>
              <a:rPr lang="en-US" dirty="0"/>
              <a:t>Reye Syndrome (with use of aspirin in children)</a:t>
            </a:r>
          </a:p>
        </p:txBody>
      </p:sp>
    </p:spTree>
    <p:extLst>
      <p:ext uri="{BB962C8B-B14F-4D97-AF65-F5344CB8AC3E}">
        <p14:creationId xmlns:p14="http://schemas.microsoft.com/office/powerpoint/2010/main" val="277997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7200" y="1803400"/>
            <a:ext cx="8229600" cy="4199467"/>
          </a:xfrm>
        </p:spPr>
        <p:txBody>
          <a:bodyPr>
            <a:normAutofit/>
          </a:bodyPr>
          <a:lstStyle/>
          <a:p>
            <a:r>
              <a:rPr lang="en-US" dirty="0"/>
              <a:t>Definitions of URI</a:t>
            </a:r>
          </a:p>
          <a:p>
            <a:r>
              <a:rPr lang="en-US" dirty="0"/>
              <a:t>“Atypical” bacteria</a:t>
            </a:r>
          </a:p>
          <a:p>
            <a:r>
              <a:rPr lang="en-US" dirty="0"/>
              <a:t>Respiratory viruses</a:t>
            </a:r>
          </a:p>
          <a:p>
            <a:r>
              <a:rPr lang="en-US" dirty="0"/>
              <a:t>Group A streptococcus pharyngitis</a:t>
            </a:r>
          </a:p>
          <a:p>
            <a:r>
              <a:rPr lang="en-US" dirty="0"/>
              <a:t>Sinusitis</a:t>
            </a:r>
          </a:p>
          <a:p>
            <a:r>
              <a:rPr lang="en-US" dirty="0"/>
              <a:t>Influenza &amp; complications</a:t>
            </a:r>
          </a:p>
        </p:txBody>
      </p:sp>
    </p:spTree>
    <p:extLst>
      <p:ext uri="{BB962C8B-B14F-4D97-AF65-F5344CB8AC3E}">
        <p14:creationId xmlns:p14="http://schemas.microsoft.com/office/powerpoint/2010/main" val="84717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a:t>
            </a:r>
          </a:p>
        </p:txBody>
      </p:sp>
      <p:sp>
        <p:nvSpPr>
          <p:cNvPr id="3" name="Content Placeholder 2"/>
          <p:cNvSpPr>
            <a:spLocks noGrp="1"/>
          </p:cNvSpPr>
          <p:nvPr>
            <p:ph idx="1"/>
          </p:nvPr>
        </p:nvSpPr>
        <p:spPr/>
        <p:txBody>
          <a:bodyPr/>
          <a:lstStyle/>
          <a:p>
            <a:r>
              <a:rPr lang="en-US" dirty="0"/>
              <a:t>Annual vaccination (&gt; 6 </a:t>
            </a:r>
            <a:r>
              <a:rPr lang="en-US" dirty="0" err="1"/>
              <a:t>mo</a:t>
            </a:r>
            <a:r>
              <a:rPr lang="en-US" dirty="0"/>
              <a:t> of age):</a:t>
            </a:r>
          </a:p>
          <a:p>
            <a:pPr lvl="1"/>
            <a:r>
              <a:rPr lang="en-US" dirty="0"/>
              <a:t>Trivalent (2 most prevalent As from year prior + a B)</a:t>
            </a:r>
          </a:p>
          <a:p>
            <a:pPr lvl="1"/>
            <a:r>
              <a:rPr lang="en-US" dirty="0"/>
              <a:t>Quadrivalent (2 As, 2 </a:t>
            </a:r>
            <a:r>
              <a:rPr lang="en-US" dirty="0" err="1"/>
              <a:t>Bs</a:t>
            </a:r>
            <a:r>
              <a:rPr lang="en-US" dirty="0"/>
              <a:t>)</a:t>
            </a:r>
          </a:p>
          <a:p>
            <a:pPr lvl="1"/>
            <a:r>
              <a:rPr lang="en-US" dirty="0"/>
              <a:t>High dose (60 mcg of hemagglutinin per strain vs 15 mcg per strain in standard-dose)</a:t>
            </a:r>
          </a:p>
          <a:p>
            <a:pPr lvl="2"/>
            <a:r>
              <a:rPr lang="en-US" dirty="0"/>
              <a:t>&gt;65 years of age</a:t>
            </a:r>
          </a:p>
          <a:p>
            <a:pPr lvl="2"/>
            <a:r>
              <a:rPr lang="en-US" dirty="0"/>
              <a:t>HIV</a:t>
            </a:r>
          </a:p>
        </p:txBody>
      </p:sp>
    </p:spTree>
    <p:extLst>
      <p:ext uri="{BB962C8B-B14F-4D97-AF65-F5344CB8AC3E}">
        <p14:creationId xmlns:p14="http://schemas.microsoft.com/office/powerpoint/2010/main" val="362587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88380453"/>
              </p:ext>
            </p:extLst>
          </p:nvPr>
        </p:nvGraphicFramePr>
        <p:xfrm>
          <a:off x="304800" y="1371600"/>
          <a:ext cx="8382000" cy="5238749"/>
        </p:xfrm>
        <a:graphic>
          <a:graphicData uri="http://schemas.openxmlformats.org/drawingml/2006/table">
            <a:tbl>
              <a:tblPr/>
              <a:tblGrid>
                <a:gridCol w="2758408">
                  <a:extLst>
                    <a:ext uri="{9D8B030D-6E8A-4147-A177-3AD203B41FA5}">
                      <a16:colId xmlns:a16="http://schemas.microsoft.com/office/drawing/2014/main" val="20000"/>
                    </a:ext>
                  </a:extLst>
                </a:gridCol>
                <a:gridCol w="1512675">
                  <a:extLst>
                    <a:ext uri="{9D8B030D-6E8A-4147-A177-3AD203B41FA5}">
                      <a16:colId xmlns:a16="http://schemas.microsoft.com/office/drawing/2014/main" val="20001"/>
                    </a:ext>
                  </a:extLst>
                </a:gridCol>
                <a:gridCol w="4110917">
                  <a:extLst>
                    <a:ext uri="{9D8B030D-6E8A-4147-A177-3AD203B41FA5}">
                      <a16:colId xmlns:a16="http://schemas.microsoft.com/office/drawing/2014/main" val="20002"/>
                    </a:ext>
                  </a:extLst>
                </a:gridCol>
              </a:tblGrid>
              <a:tr h="301708">
                <a:tc>
                  <a:txBody>
                    <a:bodyPr/>
                    <a:lstStyle/>
                    <a:p>
                      <a:pPr algn="ctr" fontAlgn="b"/>
                      <a:r>
                        <a:rPr lang="en-US" sz="1200" b="1" i="0" u="none" strike="noStrike" dirty="0">
                          <a:solidFill>
                            <a:srgbClr val="000000"/>
                          </a:solidFill>
                          <a:effectLst/>
                          <a:latin typeface="Calibri"/>
                        </a:rPr>
                        <a:t>Test Type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a:solidFill>
                            <a:srgbClr val="000000"/>
                          </a:solidFill>
                          <a:effectLst/>
                          <a:latin typeface="Calibri"/>
                        </a:rPr>
                        <a:t>Time frame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a:solidFill>
                            <a:srgbClr val="000000"/>
                          </a:solidFill>
                          <a:effectLst/>
                          <a:latin typeface="Calibri"/>
                        </a:rPr>
                        <a:t>Comments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1357687">
                <a:tc>
                  <a:txBody>
                    <a:bodyPr/>
                    <a:lstStyle/>
                    <a:p>
                      <a:pPr algn="l" fontAlgn="ctr"/>
                      <a:r>
                        <a:rPr lang="en-US" sz="1100" b="0" i="0" u="none" strike="noStrike">
                          <a:solidFill>
                            <a:srgbClr val="000000"/>
                          </a:solidFill>
                          <a:effectLst/>
                          <a:latin typeface="Calibri"/>
                        </a:rPr>
                        <a:t>RT-PCR (conventional gel-based PCR, real-time RT-PCR, and multiplex PCR)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1 - 24 hours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100" b="0" i="0" u="none" strike="noStrike" dirty="0">
                          <a:solidFill>
                            <a:srgbClr val="000000"/>
                          </a:solidFill>
                          <a:effectLst/>
                          <a:latin typeface="Calibri"/>
                        </a:rPr>
                        <a:t>High sensitivity and very high specificity (&gt;95 and &gt;99% respectively); highly recommended; can differentiate between influenza types (A or B) and subtypes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1083406">
                <a:tc>
                  <a:txBody>
                    <a:bodyPr/>
                    <a:lstStyle/>
                    <a:p>
                      <a:pPr algn="l" fontAlgn="ctr"/>
                      <a:r>
                        <a:rPr lang="en-US" sz="1100" b="0" i="0" u="none" strike="noStrike">
                          <a:solidFill>
                            <a:srgbClr val="000000"/>
                          </a:solidFill>
                          <a:effectLst/>
                          <a:latin typeface="Calibri"/>
                        </a:rPr>
                        <a:t>Rapid antigen detection (EIA)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10 -  20 minutes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100" b="0" i="0" u="none" strike="noStrike">
                          <a:solidFill>
                            <a:srgbClr val="000000"/>
                          </a:solidFill>
                          <a:effectLst/>
                          <a:latin typeface="Calibri"/>
                        </a:rPr>
                        <a:t>Sensitivity around 62%, specificity around 98%; high false negative rate; Some tests can detect and distinguish between influenza A and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289116">
                <a:tc>
                  <a:txBody>
                    <a:bodyPr/>
                    <a:lstStyle/>
                    <a:p>
                      <a:pPr algn="l" fontAlgn="ctr"/>
                      <a:r>
                        <a:rPr lang="en-US" sz="1100" b="0" i="0" u="none" strike="noStrike" dirty="0">
                          <a:solidFill>
                            <a:srgbClr val="000000"/>
                          </a:solidFill>
                          <a:effectLst/>
                          <a:latin typeface="Calibri"/>
                        </a:rPr>
                        <a:t>Shell viral culture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48 - 72 hours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100" b="0" i="0" u="none" strike="noStrike">
                          <a:solidFill>
                            <a:srgbClr val="000000"/>
                          </a:solidFill>
                          <a:effectLst/>
                          <a:latin typeface="Calibri"/>
                        </a:rPr>
                        <a:t>Moderately high sensitivity and highest specificity; can confirm screening test results/be helpful in public health surveillance; not useful for timely clinical management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206832">
                <a:tc>
                  <a:txBody>
                    <a:bodyPr/>
                    <a:lstStyle/>
                    <a:p>
                      <a:pPr algn="l" fontAlgn="ctr"/>
                      <a:r>
                        <a:rPr lang="en-US" sz="1100" b="0" i="0" u="none" strike="noStrike">
                          <a:solidFill>
                            <a:srgbClr val="000000"/>
                          </a:solidFill>
                          <a:effectLst/>
                          <a:latin typeface="Calibri"/>
                        </a:rPr>
                        <a:t>Serologic tests (hemagglutinin inhibition, ELISA, complement-fixation, and neutralization)§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0" i="0" u="none" strike="noStrike">
                          <a:solidFill>
                            <a:srgbClr val="000000"/>
                          </a:solidFill>
                          <a:effectLst/>
                          <a:latin typeface="Calibri"/>
                        </a:rPr>
                        <a:t>variable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100" b="0" i="0" u="none" strike="noStrike" dirty="0">
                          <a:solidFill>
                            <a:srgbClr val="000000"/>
                          </a:solidFill>
                          <a:effectLst/>
                          <a:latin typeface="Calibri"/>
                        </a:rPr>
                        <a:t>Available only in reference laboratories; not useful for timely clinical management; recommended only for retrospective diagnosis, surveillance, or research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bl>
          </a:graphicData>
        </a:graphic>
      </p:graphicFrame>
      <p:sp>
        <p:nvSpPr>
          <p:cNvPr id="5"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Diagnostics</a:t>
            </a:r>
          </a:p>
        </p:txBody>
      </p:sp>
    </p:spTree>
    <p:extLst>
      <p:ext uri="{BB962C8B-B14F-4D97-AF65-F5344CB8AC3E}">
        <p14:creationId xmlns:p14="http://schemas.microsoft.com/office/powerpoint/2010/main" val="147608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Early Antiviral Treatment</a:t>
            </a: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a:t>Can shorten duration of fever and illness symptoms</a:t>
            </a:r>
          </a:p>
          <a:p>
            <a:r>
              <a:rPr lang="en-US" dirty="0"/>
              <a:t>May reduce risk of complications from influenza (e.g., otitis media in young children, pneumonia, and respiratory failure)</a:t>
            </a:r>
          </a:p>
          <a:p>
            <a:r>
              <a:rPr lang="en-US" dirty="0"/>
              <a:t>Reduce death in hospitalized patients </a:t>
            </a:r>
          </a:p>
          <a:p>
            <a:r>
              <a:rPr lang="en-US" dirty="0"/>
              <a:t>Shorten duration of hospitalization in children</a:t>
            </a:r>
          </a:p>
          <a:p>
            <a:r>
              <a:rPr lang="en-US" dirty="0"/>
              <a:t>Clinical benefit is greatest when antiviral treatment is administered early (within 48 hours of symptom onset)</a:t>
            </a:r>
          </a:p>
          <a:p>
            <a:pPr lvl="1"/>
            <a:r>
              <a:rPr lang="en-US" dirty="0"/>
              <a:t>Some studies have shown benefit in hospitalized </a:t>
            </a:r>
            <a:r>
              <a:rPr lang="en-US" dirty="0" err="1"/>
              <a:t>pt</a:t>
            </a:r>
            <a:r>
              <a:rPr lang="en-US" dirty="0"/>
              <a:t> when therapy started day 4-5 and in pregnant women 3-4 days</a:t>
            </a:r>
          </a:p>
          <a:p>
            <a:r>
              <a:rPr lang="en-US" dirty="0"/>
              <a:t>Antiviral treatment is recommended as early as possible for any patient with confirmed or suspected influenza who:</a:t>
            </a:r>
          </a:p>
          <a:p>
            <a:pPr lvl="1"/>
            <a:r>
              <a:rPr lang="en-US" dirty="0"/>
              <a:t>Is hospitalized</a:t>
            </a:r>
          </a:p>
          <a:p>
            <a:pPr lvl="1"/>
            <a:r>
              <a:rPr lang="en-US" dirty="0"/>
              <a:t>Has severe, complicated, or progressive illness</a:t>
            </a:r>
          </a:p>
          <a:p>
            <a:pPr lvl="1"/>
            <a:r>
              <a:rPr lang="en-US" dirty="0"/>
              <a:t>Is at high risk for influenza complications</a:t>
            </a:r>
          </a:p>
        </p:txBody>
      </p:sp>
    </p:spTree>
    <p:extLst>
      <p:ext uri="{BB962C8B-B14F-4D97-AF65-F5344CB8AC3E}">
        <p14:creationId xmlns:p14="http://schemas.microsoft.com/office/powerpoint/2010/main" val="2503576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Anti-Influenza Chemotherapy</a:t>
            </a:r>
          </a:p>
        </p:txBody>
      </p:sp>
      <p:sp>
        <p:nvSpPr>
          <p:cNvPr id="3" name="Content Placeholder 2"/>
          <p:cNvSpPr>
            <a:spLocks noGrp="1"/>
          </p:cNvSpPr>
          <p:nvPr>
            <p:ph idx="1"/>
          </p:nvPr>
        </p:nvSpPr>
        <p:spPr/>
        <p:txBody>
          <a:bodyPr/>
          <a:lstStyle/>
          <a:p>
            <a:r>
              <a:rPr lang="en-US" altLang="en-US" dirty="0"/>
              <a:t>Inhibitors of </a:t>
            </a:r>
            <a:r>
              <a:rPr lang="en-US" altLang="en-US" dirty="0" err="1"/>
              <a:t>Uncoating</a:t>
            </a:r>
            <a:r>
              <a:rPr lang="en-US" altLang="en-US" dirty="0"/>
              <a:t> (block M2)</a:t>
            </a:r>
            <a:endParaRPr lang="en-US" dirty="0"/>
          </a:p>
          <a:p>
            <a:pPr lvl="1"/>
            <a:r>
              <a:rPr lang="en-US" dirty="0"/>
              <a:t>Rimantadine, amantadine</a:t>
            </a:r>
          </a:p>
          <a:p>
            <a:pPr lvl="2"/>
            <a:r>
              <a:rPr lang="en-US" dirty="0"/>
              <a:t>Developed for influenza A, due to resistance use is no longer recommended</a:t>
            </a:r>
          </a:p>
          <a:p>
            <a:pPr marL="0" indent="0">
              <a:buNone/>
            </a:pPr>
            <a:endParaRPr lang="en-US" sz="2000" dirty="0"/>
          </a:p>
          <a:p>
            <a:r>
              <a:rPr lang="en-US" altLang="en-US" dirty="0"/>
              <a:t>Neuraminidase inhibitors</a:t>
            </a:r>
            <a:endParaRPr lang="en-US" dirty="0"/>
          </a:p>
          <a:p>
            <a:pPr lvl="1"/>
            <a:r>
              <a:rPr lang="pt-BR" dirty="0"/>
              <a:t>Oseltamivir</a:t>
            </a:r>
            <a:endParaRPr lang="en-US" dirty="0"/>
          </a:p>
          <a:p>
            <a:pPr lvl="1"/>
            <a:r>
              <a:rPr lang="pt-BR" dirty="0"/>
              <a:t>Zanamavir</a:t>
            </a:r>
            <a:endParaRPr lang="en-US" dirty="0"/>
          </a:p>
          <a:p>
            <a:pPr lvl="1"/>
            <a:r>
              <a:rPr lang="pt-BR" dirty="0"/>
              <a:t>Peramivir</a:t>
            </a:r>
            <a:endParaRPr lang="en-US" dirty="0"/>
          </a:p>
          <a:p>
            <a:endParaRPr lang="en-US" dirty="0"/>
          </a:p>
        </p:txBody>
      </p:sp>
    </p:spTree>
    <p:extLst>
      <p:ext uri="{BB962C8B-B14F-4D97-AF65-F5344CB8AC3E}">
        <p14:creationId xmlns:p14="http://schemas.microsoft.com/office/powerpoint/2010/main" val="41344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Anti-Influenza Chemotherapy: Viral neuraminidase inhibitors </a:t>
            </a:r>
          </a:p>
        </p:txBody>
      </p:sp>
      <p:sp>
        <p:nvSpPr>
          <p:cNvPr id="43011" name="Rectangle 3"/>
          <p:cNvSpPr>
            <a:spLocks noGrp="1" noChangeArrowheads="1"/>
          </p:cNvSpPr>
          <p:nvPr>
            <p:ph idx="1"/>
          </p:nvPr>
        </p:nvSpPr>
        <p:spPr/>
        <p:txBody>
          <a:bodyPr/>
          <a:lstStyle/>
          <a:p>
            <a:pPr eaLnBrk="1" hangingPunct="1">
              <a:lnSpc>
                <a:spcPct val="80000"/>
              </a:lnSpc>
              <a:buFont typeface="Wingdings" pitchFamily="2" charset="2"/>
              <a:buNone/>
            </a:pPr>
            <a:r>
              <a:rPr lang="en-US" altLang="en-US" sz="2400" dirty="0"/>
              <a:t>Oseltamivir</a:t>
            </a:r>
            <a:r>
              <a:rPr lang="en-US" altLang="en-US" sz="2200" dirty="0"/>
              <a:t> (Tamiflu™)</a:t>
            </a:r>
          </a:p>
          <a:p>
            <a:pPr eaLnBrk="1" hangingPunct="1">
              <a:lnSpc>
                <a:spcPct val="80000"/>
              </a:lnSpc>
            </a:pPr>
            <a:r>
              <a:rPr lang="en-US" altLang="en-US" sz="2200" dirty="0"/>
              <a:t>Pro-drug; activated in gut and liver to </a:t>
            </a:r>
            <a:r>
              <a:rPr lang="en-US" sz="2400" dirty="0"/>
              <a:t>inhibit the functioning of the influenza virus neuraminidase</a:t>
            </a:r>
            <a:endParaRPr lang="en-US" altLang="en-US" sz="2200" dirty="0"/>
          </a:p>
          <a:p>
            <a:pPr eaLnBrk="1" hangingPunct="1">
              <a:lnSpc>
                <a:spcPct val="80000"/>
              </a:lnSpc>
            </a:pPr>
            <a:r>
              <a:rPr lang="en-US" altLang="en-US" sz="2200" dirty="0"/>
              <a:t>Administered PO; treats influenza A and B</a:t>
            </a:r>
          </a:p>
          <a:p>
            <a:pPr eaLnBrk="1" hangingPunct="1">
              <a:lnSpc>
                <a:spcPct val="80000"/>
              </a:lnSpc>
            </a:pPr>
            <a:r>
              <a:rPr lang="en-US" altLang="en-US" sz="2200" dirty="0"/>
              <a:t>Well tolerated, some nausea and vomiting</a:t>
            </a:r>
          </a:p>
          <a:p>
            <a:pPr eaLnBrk="1" hangingPunct="1">
              <a:lnSpc>
                <a:spcPct val="80000"/>
              </a:lnSpc>
              <a:buFont typeface="Wingdings" pitchFamily="2" charset="2"/>
              <a:buNone/>
            </a:pPr>
            <a:r>
              <a:rPr lang="en-US" altLang="en-US" sz="2400" dirty="0" err="1"/>
              <a:t>Zanamivir</a:t>
            </a:r>
            <a:r>
              <a:rPr lang="en-US" altLang="en-US" sz="2200" dirty="0"/>
              <a:t> (Relenza™)</a:t>
            </a:r>
          </a:p>
          <a:p>
            <a:pPr eaLnBrk="1" hangingPunct="1">
              <a:lnSpc>
                <a:spcPct val="80000"/>
              </a:lnSpc>
            </a:pPr>
            <a:r>
              <a:rPr lang="en-US" altLang="en-US" sz="2200" dirty="0"/>
              <a:t>Inhaled drug - </a:t>
            </a:r>
            <a:r>
              <a:rPr lang="en-US" sz="2000" dirty="0"/>
              <a:t>inhibits the functioning of the influenza virus neuraminidase</a:t>
            </a:r>
            <a:endParaRPr lang="en-US" altLang="en-US" sz="2200" dirty="0"/>
          </a:p>
          <a:p>
            <a:pPr eaLnBrk="1" hangingPunct="1">
              <a:lnSpc>
                <a:spcPct val="80000"/>
              </a:lnSpc>
            </a:pPr>
            <a:r>
              <a:rPr lang="en-US" altLang="en-US" sz="2200" dirty="0"/>
              <a:t>Treats Influenza A and B</a:t>
            </a:r>
          </a:p>
          <a:p>
            <a:pPr eaLnBrk="1" hangingPunct="1">
              <a:lnSpc>
                <a:spcPct val="80000"/>
              </a:lnSpc>
            </a:pPr>
            <a:r>
              <a:rPr lang="en-US" altLang="en-US" sz="2200" dirty="0"/>
              <a:t>Bronchospasm in asthmatics, nausea and diarrhea</a:t>
            </a:r>
          </a:p>
          <a:p>
            <a:pPr marL="0" indent="0">
              <a:lnSpc>
                <a:spcPct val="80000"/>
              </a:lnSpc>
              <a:buNone/>
            </a:pPr>
            <a:r>
              <a:rPr lang="pt-BR" sz="2400" dirty="0"/>
              <a:t>Peramivir (</a:t>
            </a:r>
            <a:r>
              <a:rPr lang="en-US" sz="2400" dirty="0" err="1"/>
              <a:t>Rapivab</a:t>
            </a:r>
            <a:r>
              <a:rPr lang="en-US" altLang="en-US" sz="2400" dirty="0"/>
              <a:t>™)</a:t>
            </a:r>
            <a:endParaRPr lang="en-US" sz="2400" dirty="0"/>
          </a:p>
          <a:p>
            <a:pPr>
              <a:lnSpc>
                <a:spcPct val="80000"/>
              </a:lnSpc>
            </a:pPr>
            <a:r>
              <a:rPr lang="en-US" altLang="en-US" sz="2200" dirty="0"/>
              <a:t>Administered IV - </a:t>
            </a:r>
            <a:r>
              <a:rPr lang="en-US" sz="2000" dirty="0"/>
              <a:t>inhibits the functioning of the influenza virus neuraminidase</a:t>
            </a:r>
            <a:endParaRPr lang="en-US" altLang="en-US" sz="2200" dirty="0"/>
          </a:p>
          <a:p>
            <a:pPr eaLnBrk="1" hangingPunct="1">
              <a:lnSpc>
                <a:spcPct val="80000"/>
              </a:lnSpc>
            </a:pPr>
            <a:r>
              <a:rPr lang="en-US" altLang="en-US" sz="2200" dirty="0"/>
              <a:t>Treats Influenza A and B</a:t>
            </a:r>
          </a:p>
          <a:p>
            <a:pPr eaLnBrk="1" hangingPunct="1">
              <a:lnSpc>
                <a:spcPct val="80000"/>
              </a:lnSpc>
            </a:pPr>
            <a:r>
              <a:rPr lang="en-US" altLang="en-US" sz="2200" dirty="0"/>
              <a:t>Can cause diarrhea</a:t>
            </a:r>
          </a:p>
        </p:txBody>
      </p:sp>
    </p:spTree>
    <p:extLst>
      <p:ext uri="{BB962C8B-B14F-4D97-AF65-F5344CB8AC3E}">
        <p14:creationId xmlns:p14="http://schemas.microsoft.com/office/powerpoint/2010/main" val="688125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CD4F-2A69-46FD-B3B6-CD158453EDDA}"/>
              </a:ext>
            </a:extLst>
          </p:cNvPr>
          <p:cNvSpPr>
            <a:spLocks noGrp="1"/>
          </p:cNvSpPr>
          <p:nvPr>
            <p:ph type="title"/>
          </p:nvPr>
        </p:nvSpPr>
        <p:spPr/>
        <p:txBody>
          <a:bodyPr/>
          <a:lstStyle/>
          <a:p>
            <a:r>
              <a:rPr lang="en-US" dirty="0" err="1"/>
              <a:t>Baloxavir</a:t>
            </a:r>
            <a:r>
              <a:rPr lang="en-US" dirty="0"/>
              <a:t> </a:t>
            </a:r>
            <a:r>
              <a:rPr lang="en-US" dirty="0" err="1"/>
              <a:t>marboxil</a:t>
            </a:r>
            <a:endParaRPr lang="en-US" dirty="0"/>
          </a:p>
        </p:txBody>
      </p:sp>
      <p:sp>
        <p:nvSpPr>
          <p:cNvPr id="3" name="Content Placeholder 2">
            <a:extLst>
              <a:ext uri="{FF2B5EF4-FFF2-40B4-BE49-F238E27FC236}">
                <a16:creationId xmlns:a16="http://schemas.microsoft.com/office/drawing/2014/main" id="{2BF29FB7-93E2-4567-95D0-49F7A301CBF0}"/>
              </a:ext>
            </a:extLst>
          </p:cNvPr>
          <p:cNvSpPr>
            <a:spLocks noGrp="1"/>
          </p:cNvSpPr>
          <p:nvPr>
            <p:ph idx="1"/>
          </p:nvPr>
        </p:nvSpPr>
        <p:spPr/>
        <p:txBody>
          <a:bodyPr/>
          <a:lstStyle/>
          <a:p>
            <a:r>
              <a:rPr lang="en-US" altLang="en-US" dirty="0" err="1"/>
              <a:t>Baloxavir</a:t>
            </a:r>
            <a:r>
              <a:rPr lang="en-US" altLang="en-US" dirty="0"/>
              <a:t> </a:t>
            </a:r>
            <a:r>
              <a:rPr lang="en-US" altLang="en-US" dirty="0" err="1"/>
              <a:t>marboxil</a:t>
            </a:r>
            <a:r>
              <a:rPr lang="en-US" altLang="en-US" dirty="0"/>
              <a:t> (</a:t>
            </a:r>
            <a:r>
              <a:rPr lang="en-US" altLang="en-US" dirty="0" err="1"/>
              <a:t>Xofluza</a:t>
            </a:r>
            <a:r>
              <a:rPr lang="en-US" altLang="en-US" dirty="0"/>
              <a:t>™)</a:t>
            </a:r>
          </a:p>
          <a:p>
            <a:pPr lvl="1"/>
            <a:r>
              <a:rPr lang="en-US" dirty="0"/>
              <a:t>(Novel) polymerase acidic endonuclease inhibitor indicated for the treatment of acute uncomplicated influenza in patients 12 years of age and older who have been symptomatic for no more than 48 hours</a:t>
            </a:r>
          </a:p>
          <a:p>
            <a:pPr lvl="1"/>
            <a:r>
              <a:rPr lang="en-US" altLang="en-US" dirty="0"/>
              <a:t>1 </a:t>
            </a:r>
            <a:r>
              <a:rPr lang="en-US" altLang="en-US" dirty="0" err="1"/>
              <a:t>po</a:t>
            </a:r>
            <a:r>
              <a:rPr lang="en-US" altLang="en-US" dirty="0"/>
              <a:t> dose</a:t>
            </a:r>
          </a:p>
          <a:p>
            <a:pPr lvl="1"/>
            <a:r>
              <a:rPr lang="en-US" altLang="en-US" dirty="0"/>
              <a:t>Common side effects: diarrhea (3%), bronchitis (2%), nausea (1%)</a:t>
            </a:r>
          </a:p>
          <a:p>
            <a:endParaRPr lang="en-US" dirty="0"/>
          </a:p>
        </p:txBody>
      </p:sp>
    </p:spTree>
    <p:extLst>
      <p:ext uri="{BB962C8B-B14F-4D97-AF65-F5344CB8AC3E}">
        <p14:creationId xmlns:p14="http://schemas.microsoft.com/office/powerpoint/2010/main" val="977714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Influenza Prophylaxis (</a:t>
            </a:r>
            <a:r>
              <a:rPr lang="en-US" dirty="0" err="1"/>
              <a:t>ppx</a:t>
            </a:r>
            <a:r>
              <a:rPr lang="en-US" dirty="0"/>
              <a:t>)</a:t>
            </a:r>
          </a:p>
        </p:txBody>
      </p:sp>
      <p:sp>
        <p:nvSpPr>
          <p:cNvPr id="3" name="Content Placeholder 2"/>
          <p:cNvSpPr>
            <a:spLocks noGrp="1"/>
          </p:cNvSpPr>
          <p:nvPr>
            <p:ph idx="1"/>
          </p:nvPr>
        </p:nvSpPr>
        <p:spPr>
          <a:xfrm>
            <a:off x="457200" y="1752600"/>
            <a:ext cx="8229600" cy="4525963"/>
          </a:xfrm>
        </p:spPr>
        <p:txBody>
          <a:bodyPr/>
          <a:lstStyle/>
          <a:p>
            <a:r>
              <a:rPr lang="en-US" sz="2400" dirty="0"/>
              <a:t>Prophylaxis is NOT a substitute for vaccination</a:t>
            </a:r>
          </a:p>
          <a:p>
            <a:r>
              <a:rPr lang="en-US" sz="2400" dirty="0"/>
              <a:t>Consider with: close contact with person who has confirmed/probable/suspected influenza if high risk for complication</a:t>
            </a:r>
          </a:p>
          <a:p>
            <a:pPr lvl="1"/>
            <a:r>
              <a:rPr lang="en-US" sz="2000" dirty="0"/>
              <a:t>If &lt; 48 hours since last contact</a:t>
            </a:r>
          </a:p>
          <a:p>
            <a:pPr lvl="1"/>
            <a:r>
              <a:rPr lang="en-US" sz="2000" dirty="0"/>
              <a:t>If contact within 24 hours of infectious period (fever subsiding)</a:t>
            </a:r>
          </a:p>
          <a:p>
            <a:r>
              <a:rPr lang="en-US" sz="2400" dirty="0"/>
              <a:t>Close contact = individual who has cared for / lived with person with flu or high likelihood of contact with respiratory droplets and/or body fluids (talked face to face with a person with suspected or confirmed influenza infection/intubated them, etc.)</a:t>
            </a:r>
          </a:p>
        </p:txBody>
      </p:sp>
    </p:spTree>
    <p:extLst>
      <p:ext uri="{BB962C8B-B14F-4D97-AF65-F5344CB8AC3E}">
        <p14:creationId xmlns:p14="http://schemas.microsoft.com/office/powerpoint/2010/main" val="2121360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451E-75AE-44FF-B486-567580840170}"/>
              </a:ext>
            </a:extLst>
          </p:cNvPr>
          <p:cNvSpPr>
            <a:spLocks noGrp="1"/>
          </p:cNvSpPr>
          <p:nvPr>
            <p:ph type="title"/>
          </p:nvPr>
        </p:nvSpPr>
        <p:spPr/>
        <p:txBody>
          <a:bodyPr/>
          <a:lstStyle/>
          <a:p>
            <a:r>
              <a:rPr lang="en-US" dirty="0"/>
              <a:t>SARS-</a:t>
            </a:r>
            <a:r>
              <a:rPr lang="en-US" dirty="0" err="1"/>
              <a:t>CoV</a:t>
            </a:r>
            <a:endParaRPr lang="en-US" dirty="0"/>
          </a:p>
        </p:txBody>
      </p:sp>
      <p:sp>
        <p:nvSpPr>
          <p:cNvPr id="3" name="Content Placeholder 2">
            <a:extLst>
              <a:ext uri="{FF2B5EF4-FFF2-40B4-BE49-F238E27FC236}">
                <a16:creationId xmlns:a16="http://schemas.microsoft.com/office/drawing/2014/main" id="{7F1D0E1D-AD0F-4A96-97AC-1FD38BB7CD52}"/>
              </a:ext>
            </a:extLst>
          </p:cNvPr>
          <p:cNvSpPr>
            <a:spLocks noGrp="1"/>
          </p:cNvSpPr>
          <p:nvPr>
            <p:ph idx="1"/>
          </p:nvPr>
        </p:nvSpPr>
        <p:spPr/>
        <p:txBody>
          <a:bodyPr/>
          <a:lstStyle/>
          <a:p>
            <a:r>
              <a:rPr lang="en-US" dirty="0"/>
              <a:t>Severe acute respiratory syndrome</a:t>
            </a:r>
          </a:p>
          <a:p>
            <a:r>
              <a:rPr lang="en-US" dirty="0"/>
              <a:t>Novel </a:t>
            </a:r>
            <a:r>
              <a:rPr lang="en-US" dirty="0" err="1"/>
              <a:t>betacoronavirus</a:t>
            </a:r>
            <a:r>
              <a:rPr lang="en-US" dirty="0"/>
              <a:t> identified 2003 </a:t>
            </a:r>
          </a:p>
          <a:p>
            <a:pPr lvl="1"/>
            <a:r>
              <a:rPr lang="en-US" dirty="0"/>
              <a:t>Guangdong Province of China, then Hong Kong, Vietnam, Singapore, and Canada</a:t>
            </a:r>
          </a:p>
          <a:p>
            <a:pPr lvl="1"/>
            <a:r>
              <a:rPr lang="en-US" dirty="0"/>
              <a:t>Total of 8096 cases, 774 deaths, case-fatality rate of 9.6%</a:t>
            </a:r>
          </a:p>
        </p:txBody>
      </p:sp>
    </p:spTree>
    <p:extLst>
      <p:ext uri="{BB962C8B-B14F-4D97-AF65-F5344CB8AC3E}">
        <p14:creationId xmlns:p14="http://schemas.microsoft.com/office/powerpoint/2010/main" val="2657431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Definition</a:t>
            </a:r>
          </a:p>
        </p:txBody>
      </p:sp>
      <p:sp>
        <p:nvSpPr>
          <p:cNvPr id="3" name="Content Placeholder 2"/>
          <p:cNvSpPr>
            <a:spLocks noGrp="1"/>
          </p:cNvSpPr>
          <p:nvPr>
            <p:ph idx="1"/>
          </p:nvPr>
        </p:nvSpPr>
        <p:spPr/>
        <p:txBody>
          <a:bodyPr>
            <a:normAutofit fontScale="85000" lnSpcReduction="10000"/>
          </a:bodyPr>
          <a:lstStyle/>
          <a:p>
            <a:r>
              <a:rPr lang="en-US" dirty="0"/>
              <a:t>Fever AND</a:t>
            </a:r>
          </a:p>
          <a:p>
            <a:r>
              <a:rPr lang="en-US" dirty="0"/>
              <a:t>1 or more respiratory symptom (cough, shortness of breath) AND</a:t>
            </a:r>
          </a:p>
          <a:p>
            <a:r>
              <a:rPr lang="en-US" dirty="0"/>
              <a:t>Radiographic evidence of lung infiltrates consistent with ARDS AND</a:t>
            </a:r>
          </a:p>
          <a:p>
            <a:r>
              <a:rPr lang="en-US" dirty="0"/>
              <a:t>+Diagnostic test direct link to MERS-</a:t>
            </a:r>
            <a:r>
              <a:rPr lang="en-US" dirty="0" err="1"/>
              <a:t>CoV</a:t>
            </a:r>
            <a:r>
              <a:rPr lang="en-US" dirty="0"/>
              <a:t> case</a:t>
            </a:r>
          </a:p>
          <a:p>
            <a:pPr lvl="1"/>
            <a:r>
              <a:rPr lang="en-US" dirty="0"/>
              <a:t>OR testing not avail OR inclusive AND worked in a lab with live SARS coronavirus/resides in Middle East where virus is circulating</a:t>
            </a:r>
          </a:p>
          <a:p>
            <a:pPr lvl="1"/>
            <a:r>
              <a:rPr lang="en-US" dirty="0"/>
              <a:t>PCR, neg to + Ab titer by ELISA or IFA and neutralization assay</a:t>
            </a:r>
          </a:p>
          <a:p>
            <a:pPr marL="0" indent="0">
              <a:buNone/>
            </a:pPr>
            <a:endParaRPr lang="en-US" dirty="0"/>
          </a:p>
        </p:txBody>
      </p:sp>
    </p:spTree>
    <p:extLst>
      <p:ext uri="{BB962C8B-B14F-4D97-AF65-F5344CB8AC3E}">
        <p14:creationId xmlns:p14="http://schemas.microsoft.com/office/powerpoint/2010/main" val="583394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451E-75AE-44FF-B486-567580840170}"/>
              </a:ext>
            </a:extLst>
          </p:cNvPr>
          <p:cNvSpPr>
            <a:spLocks noGrp="1"/>
          </p:cNvSpPr>
          <p:nvPr>
            <p:ph type="title"/>
          </p:nvPr>
        </p:nvSpPr>
        <p:spPr/>
        <p:txBody>
          <a:bodyPr/>
          <a:lstStyle/>
          <a:p>
            <a:r>
              <a:rPr lang="en-US" dirty="0"/>
              <a:t>MERS-</a:t>
            </a:r>
            <a:r>
              <a:rPr lang="en-US" dirty="0" err="1"/>
              <a:t>CoV</a:t>
            </a:r>
            <a:endParaRPr lang="en-US" dirty="0"/>
          </a:p>
        </p:txBody>
      </p:sp>
      <p:sp>
        <p:nvSpPr>
          <p:cNvPr id="3" name="Content Placeholder 2">
            <a:extLst>
              <a:ext uri="{FF2B5EF4-FFF2-40B4-BE49-F238E27FC236}">
                <a16:creationId xmlns:a16="http://schemas.microsoft.com/office/drawing/2014/main" id="{7F1D0E1D-AD0F-4A96-97AC-1FD38BB7CD52}"/>
              </a:ext>
            </a:extLst>
          </p:cNvPr>
          <p:cNvSpPr>
            <a:spLocks noGrp="1"/>
          </p:cNvSpPr>
          <p:nvPr>
            <p:ph idx="1"/>
          </p:nvPr>
        </p:nvSpPr>
        <p:spPr/>
        <p:txBody>
          <a:bodyPr/>
          <a:lstStyle/>
          <a:p>
            <a:r>
              <a:rPr lang="en-US" dirty="0"/>
              <a:t>Middle East respiratory syndrome coronavirus</a:t>
            </a:r>
          </a:p>
          <a:p>
            <a:r>
              <a:rPr lang="en-US" dirty="0"/>
              <a:t>Novel </a:t>
            </a:r>
            <a:r>
              <a:rPr lang="en-US" dirty="0" err="1"/>
              <a:t>betacoronavirus</a:t>
            </a:r>
            <a:r>
              <a:rPr lang="en-US" dirty="0"/>
              <a:t> identified 2012 </a:t>
            </a:r>
          </a:p>
          <a:p>
            <a:pPr lvl="1"/>
            <a:r>
              <a:rPr lang="en-US" dirty="0"/>
              <a:t>Saudi Arabia, </a:t>
            </a:r>
            <a:r>
              <a:rPr lang="en-US" dirty="0" err="1"/>
              <a:t>Quatar</a:t>
            </a:r>
            <a:r>
              <a:rPr lang="en-US" dirty="0"/>
              <a:t>, Jordan, N. Africa, Europe </a:t>
            </a:r>
          </a:p>
          <a:p>
            <a:pPr lvl="1"/>
            <a:r>
              <a:rPr lang="en-US" dirty="0"/>
              <a:t>2494 cases, 858 deaths, case-fatality rate 34/4%</a:t>
            </a:r>
          </a:p>
        </p:txBody>
      </p:sp>
    </p:spTree>
    <p:extLst>
      <p:ext uri="{BB962C8B-B14F-4D97-AF65-F5344CB8AC3E}">
        <p14:creationId xmlns:p14="http://schemas.microsoft.com/office/powerpoint/2010/main" val="62900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a:t>
            </a:r>
          </a:p>
        </p:txBody>
      </p:sp>
      <p:sp>
        <p:nvSpPr>
          <p:cNvPr id="3" name="Content Placeholder 2"/>
          <p:cNvSpPr>
            <a:spLocks noGrp="1"/>
          </p:cNvSpPr>
          <p:nvPr>
            <p:ph idx="1"/>
          </p:nvPr>
        </p:nvSpPr>
        <p:spPr/>
        <p:txBody>
          <a:bodyPr/>
          <a:lstStyle/>
          <a:p>
            <a:r>
              <a:rPr lang="en-US" dirty="0"/>
              <a:t>Common, undifferentiated (usually viral) syndrome that is typically benign/self-limiting lasting several to 10 days</a:t>
            </a:r>
          </a:p>
          <a:p>
            <a:pPr lvl="1"/>
            <a:r>
              <a:rPr lang="en-US" dirty="0"/>
              <a:t>Transmission: typically contact with respiratory tract secretions; incubation of 24-72 hours</a:t>
            </a:r>
          </a:p>
          <a:p>
            <a:pPr lvl="1"/>
            <a:r>
              <a:rPr lang="en-US" dirty="0"/>
              <a:t>Symptoms: congestion, rhinorrhea, sore throat, cough, fever, fatigue</a:t>
            </a:r>
          </a:p>
          <a:p>
            <a:pPr lvl="1"/>
            <a:r>
              <a:rPr lang="en-US" dirty="0"/>
              <a:t>Anatomically includes disease of: nose, sinuses, pharynx, larynx</a:t>
            </a:r>
          </a:p>
        </p:txBody>
      </p:sp>
    </p:spTree>
    <p:extLst>
      <p:ext uri="{BB962C8B-B14F-4D97-AF65-F5344CB8AC3E}">
        <p14:creationId xmlns:p14="http://schemas.microsoft.com/office/powerpoint/2010/main" val="1709938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Definition</a:t>
            </a:r>
          </a:p>
        </p:txBody>
      </p:sp>
      <p:sp>
        <p:nvSpPr>
          <p:cNvPr id="3" name="Content Placeholder 2"/>
          <p:cNvSpPr>
            <a:spLocks noGrp="1"/>
          </p:cNvSpPr>
          <p:nvPr>
            <p:ph idx="1"/>
          </p:nvPr>
        </p:nvSpPr>
        <p:spPr/>
        <p:txBody>
          <a:bodyPr>
            <a:normAutofit fontScale="92500" lnSpcReduction="20000"/>
          </a:bodyPr>
          <a:lstStyle/>
          <a:p>
            <a:r>
              <a:rPr lang="en-US" dirty="0"/>
              <a:t>Fever AND</a:t>
            </a:r>
          </a:p>
          <a:p>
            <a:r>
              <a:rPr lang="en-US" dirty="0"/>
              <a:t>1 or more respiratory symptom (cough, shortness of breath) AND</a:t>
            </a:r>
          </a:p>
          <a:p>
            <a:r>
              <a:rPr lang="en-US" dirty="0"/>
              <a:t>Radiographic evidence of lung infiltrates consistent with ARDS AND</a:t>
            </a:r>
          </a:p>
          <a:p>
            <a:r>
              <a:rPr lang="en-US" dirty="0"/>
              <a:t>No alternative diagnosis fully explaining the illness WITH</a:t>
            </a:r>
          </a:p>
          <a:p>
            <a:r>
              <a:rPr lang="en-US" dirty="0"/>
              <a:t>+Diagnostic test or worked in a lab with live SARS coronavirus</a:t>
            </a:r>
          </a:p>
          <a:p>
            <a:pPr lvl="1"/>
            <a:r>
              <a:rPr lang="en-US" dirty="0"/>
              <a:t>PCR, viral culture, neg to + Ab titer (or 4x rise) by ELISA or IFA</a:t>
            </a:r>
          </a:p>
          <a:p>
            <a:pPr marL="0" indent="0">
              <a:buNone/>
            </a:pPr>
            <a:endParaRPr lang="en-US" dirty="0"/>
          </a:p>
        </p:txBody>
      </p:sp>
    </p:spTree>
    <p:extLst>
      <p:ext uri="{BB962C8B-B14F-4D97-AF65-F5344CB8AC3E}">
        <p14:creationId xmlns:p14="http://schemas.microsoft.com/office/powerpoint/2010/main" val="3486568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SARS-CoV-2</a:t>
            </a:r>
          </a:p>
        </p:txBody>
      </p:sp>
      <p:sp>
        <p:nvSpPr>
          <p:cNvPr id="3" name="Content Placeholder 2"/>
          <p:cNvSpPr>
            <a:spLocks noGrp="1"/>
          </p:cNvSpPr>
          <p:nvPr>
            <p:ph idx="1"/>
          </p:nvPr>
        </p:nvSpPr>
        <p:spPr>
          <a:xfrm>
            <a:off x="457200" y="1414121"/>
            <a:ext cx="8229600" cy="2243479"/>
          </a:xfrm>
        </p:spPr>
        <p:txBody>
          <a:bodyPr>
            <a:normAutofit/>
          </a:bodyPr>
          <a:lstStyle/>
          <a:p>
            <a:r>
              <a:rPr lang="en-US" dirty="0"/>
              <a:t>Novel </a:t>
            </a:r>
            <a:r>
              <a:rPr lang="en-US" dirty="0" err="1"/>
              <a:t>betacoronavirus</a:t>
            </a:r>
            <a:r>
              <a:rPr lang="en-US" dirty="0"/>
              <a:t> identified December 2019</a:t>
            </a:r>
          </a:p>
          <a:p>
            <a:r>
              <a:rPr lang="en-US" dirty="0"/>
              <a:t>Hubei Province of China, Japan, S. Korea -&gt; worldwide</a:t>
            </a:r>
          </a:p>
          <a:p>
            <a:pPr marL="0" indent="0">
              <a:buNone/>
            </a:pPr>
            <a:endParaRPr lang="en-US" dirty="0"/>
          </a:p>
        </p:txBody>
      </p:sp>
      <p:sp>
        <p:nvSpPr>
          <p:cNvPr id="6" name="TextBox 5"/>
          <p:cNvSpPr txBox="1"/>
          <p:nvPr/>
        </p:nvSpPr>
        <p:spPr>
          <a:xfrm>
            <a:off x="-1834444" y="1848556"/>
            <a:ext cx="184666" cy="369332"/>
          </a:xfrm>
          <a:prstGeom prst="rect">
            <a:avLst/>
          </a:prstGeom>
          <a:noFill/>
        </p:spPr>
        <p:txBody>
          <a:bodyPr wrap="none" rtlCol="0">
            <a:spAutoFit/>
          </a:bodyPr>
          <a:lstStyle/>
          <a:p>
            <a:endParaRPr lang="en-US"/>
          </a:p>
        </p:txBody>
      </p:sp>
      <p:cxnSp>
        <p:nvCxnSpPr>
          <p:cNvPr id="10" name="Straight Connector 9"/>
          <p:cNvCxnSpPr/>
          <p:nvPr/>
        </p:nvCxnSpPr>
        <p:spPr>
          <a:xfrm flipV="1">
            <a:off x="7239000" y="3352800"/>
            <a:ext cx="962025"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01025" y="3207605"/>
            <a:ext cx="1752600" cy="230832"/>
          </a:xfrm>
          <a:prstGeom prst="rect">
            <a:avLst/>
          </a:prstGeom>
          <a:noFill/>
        </p:spPr>
        <p:txBody>
          <a:bodyPr wrap="square" rtlCol="0">
            <a:spAutoFit/>
          </a:bodyPr>
          <a:lstStyle/>
          <a:p>
            <a:r>
              <a:rPr lang="en-US" sz="900" dirty="0"/>
              <a:t>Lipid bilayer</a:t>
            </a:r>
          </a:p>
        </p:txBody>
      </p:sp>
      <p:pic>
        <p:nvPicPr>
          <p:cNvPr id="4" name="Picture 3">
            <a:extLst>
              <a:ext uri="{FF2B5EF4-FFF2-40B4-BE49-F238E27FC236}">
                <a16:creationId xmlns:a16="http://schemas.microsoft.com/office/drawing/2014/main" id="{289440E6-63A4-49D3-B801-652E6B057AC5}"/>
              </a:ext>
            </a:extLst>
          </p:cNvPr>
          <p:cNvPicPr>
            <a:picLocks noChangeAspect="1"/>
          </p:cNvPicPr>
          <p:nvPr/>
        </p:nvPicPr>
        <p:blipFill>
          <a:blip r:embed="rId3"/>
          <a:stretch>
            <a:fillRect/>
          </a:stretch>
        </p:blipFill>
        <p:spPr>
          <a:xfrm>
            <a:off x="3780774" y="3207605"/>
            <a:ext cx="5363226" cy="3650395"/>
          </a:xfrm>
          <a:prstGeom prst="rect">
            <a:avLst/>
          </a:prstGeom>
        </p:spPr>
      </p:pic>
      <p:sp>
        <p:nvSpPr>
          <p:cNvPr id="9" name="Rectangle 8">
            <a:extLst>
              <a:ext uri="{FF2B5EF4-FFF2-40B4-BE49-F238E27FC236}">
                <a16:creationId xmlns:a16="http://schemas.microsoft.com/office/drawing/2014/main" id="{38F77864-19A1-47E1-A4B9-982DDD6E7EAA}"/>
              </a:ext>
            </a:extLst>
          </p:cNvPr>
          <p:cNvSpPr/>
          <p:nvPr/>
        </p:nvSpPr>
        <p:spPr>
          <a:xfrm>
            <a:off x="304800" y="4057470"/>
            <a:ext cx="3048000" cy="1200329"/>
          </a:xfrm>
          <a:prstGeom prst="rect">
            <a:avLst/>
          </a:prstGeom>
        </p:spPr>
        <p:txBody>
          <a:bodyPr wrap="square">
            <a:spAutoFit/>
          </a:bodyPr>
          <a:lstStyle/>
          <a:p>
            <a:pPr lvl="1"/>
            <a:r>
              <a:rPr lang="en-US" dirty="0"/>
              <a:t>S (Spike Glycoprotein)</a:t>
            </a:r>
          </a:p>
          <a:p>
            <a:pPr marL="742950" lvl="1" indent="-285750">
              <a:buFont typeface="Arial" panose="020B0604020202020204" pitchFamily="34" charset="0"/>
              <a:buChar char="•"/>
            </a:pPr>
            <a:r>
              <a:rPr lang="en-US" dirty="0"/>
              <a:t>Binds to cell ACE-2 and allows for viral entry</a:t>
            </a:r>
          </a:p>
        </p:txBody>
      </p:sp>
    </p:spTree>
    <p:extLst>
      <p:ext uri="{BB962C8B-B14F-4D97-AF65-F5344CB8AC3E}">
        <p14:creationId xmlns:p14="http://schemas.microsoft.com/office/powerpoint/2010/main" val="1133781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Pathogenesis/Transmission </a:t>
            </a:r>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b="0" i="0" dirty="0">
                <a:effectLst/>
              </a:rPr>
              <a:t>The host receptor for SARS-CoV-2 cell entry is the same as for SARS-</a:t>
            </a:r>
            <a:r>
              <a:rPr lang="en-US" b="0" i="0" dirty="0" err="1">
                <a:effectLst/>
              </a:rPr>
              <a:t>CoV</a:t>
            </a:r>
            <a:r>
              <a:rPr lang="en-US" dirty="0"/>
              <a:t>: </a:t>
            </a:r>
            <a:r>
              <a:rPr lang="en-US" b="0" i="0" dirty="0">
                <a:effectLst/>
              </a:rPr>
              <a:t>the angiotensin-converting enzyme 2 receptor-binding domain of its spike protein</a:t>
            </a:r>
          </a:p>
          <a:p>
            <a:r>
              <a:rPr lang="en-US" dirty="0"/>
              <a:t>Person to person spread via respiratory particles (mostly w/in 6 feet); can also be transmitted via direct contact with droplets (hands to mucous membranes) or airborne</a:t>
            </a:r>
          </a:p>
          <a:p>
            <a:r>
              <a:rPr lang="en-US" dirty="0"/>
              <a:t>Time to onset of clinical illness (incubation) ~ 2-14 days</a:t>
            </a:r>
          </a:p>
          <a:p>
            <a:r>
              <a:rPr lang="en-US" dirty="0"/>
              <a:t>Viral shedding ~2 days before symptoms for ~7-10 days</a:t>
            </a:r>
          </a:p>
          <a:p>
            <a:r>
              <a:rPr lang="en-US" dirty="0"/>
              <a:t>Duration of illness: variable</a:t>
            </a:r>
          </a:p>
          <a:p>
            <a:endParaRPr lang="en-US" dirty="0"/>
          </a:p>
        </p:txBody>
      </p:sp>
    </p:spTree>
    <p:extLst>
      <p:ext uri="{BB962C8B-B14F-4D97-AF65-F5344CB8AC3E}">
        <p14:creationId xmlns:p14="http://schemas.microsoft.com/office/powerpoint/2010/main" val="489169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to a respiratory viral case</a:t>
            </a:r>
          </a:p>
        </p:txBody>
      </p:sp>
      <p:sp>
        <p:nvSpPr>
          <p:cNvPr id="3" name="Text Placeholder 2"/>
          <p:cNvSpPr>
            <a:spLocks noGrp="1"/>
          </p:cNvSpPr>
          <p:nvPr>
            <p:ph type="body" idx="1"/>
          </p:nvPr>
        </p:nvSpPr>
        <p:spPr/>
        <p:txBody>
          <a:bodyPr/>
          <a:lstStyle/>
          <a:p>
            <a:r>
              <a:rPr lang="en-US" dirty="0"/>
              <a:t>Clinical example:</a:t>
            </a:r>
          </a:p>
        </p:txBody>
      </p:sp>
    </p:spTree>
    <p:extLst>
      <p:ext uri="{BB962C8B-B14F-4D97-AF65-F5344CB8AC3E}">
        <p14:creationId xmlns:p14="http://schemas.microsoft.com/office/powerpoint/2010/main" val="2508952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idx="1"/>
          </p:nvPr>
        </p:nvSpPr>
        <p:spPr/>
        <p:txBody>
          <a:bodyPr/>
          <a:lstStyle/>
          <a:p>
            <a:r>
              <a:rPr lang="en-US" dirty="0"/>
              <a:t>Chief complaint: cough</a:t>
            </a:r>
          </a:p>
          <a:p>
            <a:r>
              <a:rPr lang="en-US" dirty="0"/>
              <a:t>57-year-old woman presents with cough x 1 week; occasional clear sputum</a:t>
            </a:r>
          </a:p>
          <a:p>
            <a:r>
              <a:rPr lang="en-US" dirty="0"/>
              <a:t>Noted also x 1 week SOB and dyspnea with exertion </a:t>
            </a:r>
          </a:p>
          <a:p>
            <a:r>
              <a:rPr lang="en-US" dirty="0"/>
              <a:t>The last few days malaise and temperature up to 101.0°F</a:t>
            </a:r>
          </a:p>
        </p:txBody>
      </p:sp>
    </p:spTree>
    <p:extLst>
      <p:ext uri="{BB962C8B-B14F-4D97-AF65-F5344CB8AC3E}">
        <p14:creationId xmlns:p14="http://schemas.microsoft.com/office/powerpoint/2010/main" val="1170702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Systems</a:t>
            </a:r>
          </a:p>
        </p:txBody>
      </p:sp>
      <p:sp>
        <p:nvSpPr>
          <p:cNvPr id="3" name="Content Placeholder 2"/>
          <p:cNvSpPr>
            <a:spLocks noGrp="1"/>
          </p:cNvSpPr>
          <p:nvPr>
            <p:ph idx="1"/>
          </p:nvPr>
        </p:nvSpPr>
        <p:spPr/>
        <p:txBody>
          <a:bodyPr/>
          <a:lstStyle/>
          <a:p>
            <a:r>
              <a:rPr lang="en-US" dirty="0"/>
              <a:t>Additional pertinent positives: night sweats, chills, fatigue, rhinorrhea, anorexia</a:t>
            </a:r>
          </a:p>
          <a:p>
            <a:r>
              <a:rPr lang="en-US" dirty="0"/>
              <a:t>Pertinent negatives: Headache, chest pain, palpitations, nausea, vomiting, abdominal pain, change in stools, joint pain or joint swelling, skin rash or lesions</a:t>
            </a:r>
          </a:p>
          <a:p>
            <a:pPr marL="0" indent="0">
              <a:buNone/>
            </a:pPr>
            <a:endParaRPr lang="en-US" dirty="0"/>
          </a:p>
        </p:txBody>
      </p:sp>
    </p:spTree>
    <p:extLst>
      <p:ext uri="{BB962C8B-B14F-4D97-AF65-F5344CB8AC3E}">
        <p14:creationId xmlns:p14="http://schemas.microsoft.com/office/powerpoint/2010/main" val="2027180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lstStyle/>
          <a:p>
            <a:r>
              <a:rPr lang="en-US" dirty="0"/>
              <a:t>Past Medical History: </a:t>
            </a:r>
          </a:p>
          <a:p>
            <a:pPr lvl="1"/>
            <a:r>
              <a:rPr lang="en-US" dirty="0"/>
              <a:t>Acute myelogenous leukemia</a:t>
            </a:r>
          </a:p>
          <a:p>
            <a:pPr lvl="2"/>
            <a:r>
              <a:rPr lang="en-US" dirty="0"/>
              <a:t>Status-post matched sibling donor stem-cell transplant 6 months ago </a:t>
            </a:r>
          </a:p>
          <a:p>
            <a:pPr lvl="2"/>
            <a:r>
              <a:rPr lang="en-US" dirty="0"/>
              <a:t>Treatment was complicated by graft versus host disease treated with immunosuppressant therapy</a:t>
            </a:r>
          </a:p>
          <a:p>
            <a:pPr lvl="1"/>
            <a:r>
              <a:rPr lang="en-US" dirty="0"/>
              <a:t>Hypothyroidism</a:t>
            </a:r>
          </a:p>
          <a:p>
            <a:r>
              <a:rPr lang="en-US" dirty="0"/>
              <a:t>Surgical History:  remote ankle fracture (hardware required for fixation)</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750026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cont.</a:t>
            </a:r>
          </a:p>
        </p:txBody>
      </p:sp>
      <p:sp>
        <p:nvSpPr>
          <p:cNvPr id="3" name="Content Placeholder 2"/>
          <p:cNvSpPr>
            <a:spLocks noGrp="1"/>
          </p:cNvSpPr>
          <p:nvPr>
            <p:ph idx="1"/>
          </p:nvPr>
        </p:nvSpPr>
        <p:spPr/>
        <p:txBody>
          <a:bodyPr/>
          <a:lstStyle/>
          <a:p>
            <a:r>
              <a:rPr lang="en-US" sz="2800" dirty="0"/>
              <a:t>Social history/exposure history:</a:t>
            </a:r>
          </a:p>
          <a:p>
            <a:pPr lvl="1"/>
            <a:r>
              <a:rPr lang="en-US" sz="2400" dirty="0"/>
              <a:t>Former smoker, no ETOH or recreational drug use</a:t>
            </a:r>
          </a:p>
          <a:p>
            <a:pPr lvl="1"/>
            <a:r>
              <a:rPr lang="en-US" sz="2400" dirty="0"/>
              <a:t>Married and lives in Kansas</a:t>
            </a:r>
          </a:p>
          <a:p>
            <a:pPr lvl="1"/>
            <a:r>
              <a:rPr lang="en-US" sz="2400" dirty="0"/>
              <a:t>Pet (outdoor) cat, no farm animal/bird exposure</a:t>
            </a:r>
          </a:p>
          <a:p>
            <a:pPr lvl="1"/>
            <a:r>
              <a:rPr lang="en-US" sz="2400" dirty="0"/>
              <a:t>No recent travel, went to Canada last spring</a:t>
            </a:r>
          </a:p>
          <a:p>
            <a:pPr lvl="1"/>
            <a:r>
              <a:rPr lang="en-US" sz="2400" dirty="0"/>
              <a:t>Spends time indoors mostly – no recent camping, hiking, fishing, gardening</a:t>
            </a:r>
          </a:p>
          <a:p>
            <a:pPr lvl="1"/>
            <a:r>
              <a:rPr lang="en-US" sz="2400" dirty="0"/>
              <a:t>No ill contacts but volunteered in her church nursery 2 last Sunday</a:t>
            </a:r>
          </a:p>
        </p:txBody>
      </p:sp>
    </p:spTree>
    <p:extLst>
      <p:ext uri="{BB962C8B-B14F-4D97-AF65-F5344CB8AC3E}">
        <p14:creationId xmlns:p14="http://schemas.microsoft.com/office/powerpoint/2010/main" val="2877042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Physical Examination</a:t>
            </a:r>
          </a:p>
        </p:txBody>
      </p:sp>
      <p:sp>
        <p:nvSpPr>
          <p:cNvPr id="2" name="Content Placeholder 1"/>
          <p:cNvSpPr>
            <a:spLocks noGrp="1"/>
          </p:cNvSpPr>
          <p:nvPr>
            <p:ph idx="1"/>
          </p:nvPr>
        </p:nvSpPr>
        <p:spPr>
          <a:xfrm>
            <a:off x="457200" y="1600200"/>
            <a:ext cx="8229600" cy="4953000"/>
          </a:xfrm>
        </p:spPr>
        <p:txBody>
          <a:bodyPr>
            <a:normAutofit fontScale="70000" lnSpcReduction="20000"/>
          </a:bodyPr>
          <a:lstStyle/>
          <a:p>
            <a:pPr marL="0" indent="0">
              <a:buNone/>
            </a:pPr>
            <a:r>
              <a:rPr lang="en-US" dirty="0"/>
              <a:t>Temp:  38.3 ºC  P: 90  R: 20   BP: 102/72  O2 sat: 93% RA</a:t>
            </a:r>
          </a:p>
          <a:p>
            <a:pPr marL="0" indent="0">
              <a:buNone/>
            </a:pPr>
            <a:endParaRPr lang="en-US" dirty="0"/>
          </a:p>
          <a:p>
            <a:pPr eaLnBrk="1" hangingPunct="1">
              <a:lnSpc>
                <a:spcPct val="120000"/>
              </a:lnSpc>
              <a:buFont typeface="Wingdings" pitchFamily="2" charset="2"/>
              <a:buNone/>
              <a:defRPr/>
            </a:pPr>
            <a:r>
              <a:rPr lang="en-US" b="1" dirty="0"/>
              <a:t>Gen</a:t>
            </a:r>
            <a:r>
              <a:rPr lang="en-US" dirty="0"/>
              <a:t>: alert &amp; oriented, appears fatigued</a:t>
            </a:r>
          </a:p>
          <a:p>
            <a:pPr eaLnBrk="1" hangingPunct="1">
              <a:lnSpc>
                <a:spcPct val="120000"/>
              </a:lnSpc>
              <a:buFont typeface="Wingdings" pitchFamily="2" charset="2"/>
              <a:buNone/>
              <a:defRPr/>
            </a:pPr>
            <a:r>
              <a:rPr lang="en-US" b="1" dirty="0"/>
              <a:t>HEENT</a:t>
            </a:r>
            <a:r>
              <a:rPr lang="en-US" dirty="0"/>
              <a:t>: pupils symmetrical/responsive, conjunctiva normal, no oral lesions or thrush</a:t>
            </a:r>
          </a:p>
          <a:p>
            <a:pPr eaLnBrk="1" hangingPunct="1">
              <a:lnSpc>
                <a:spcPct val="120000"/>
              </a:lnSpc>
              <a:buFont typeface="Wingdings" pitchFamily="2" charset="2"/>
              <a:buNone/>
              <a:defRPr/>
            </a:pPr>
            <a:r>
              <a:rPr lang="en-US" b="1" dirty="0"/>
              <a:t>Neck</a:t>
            </a:r>
            <a:r>
              <a:rPr lang="en-US" dirty="0"/>
              <a:t>: supple, no lymphadenopathy  </a:t>
            </a:r>
          </a:p>
          <a:p>
            <a:pPr eaLnBrk="1" hangingPunct="1">
              <a:lnSpc>
                <a:spcPct val="120000"/>
              </a:lnSpc>
              <a:buFont typeface="Wingdings" pitchFamily="2" charset="2"/>
              <a:buNone/>
              <a:defRPr/>
            </a:pPr>
            <a:r>
              <a:rPr lang="en-US" b="1" dirty="0"/>
              <a:t>Lungs: </a:t>
            </a:r>
            <a:r>
              <a:rPr lang="en-US" dirty="0"/>
              <a:t>slightly diminished basilar breath sounds, no crackles</a:t>
            </a:r>
          </a:p>
          <a:p>
            <a:pPr eaLnBrk="1" hangingPunct="1">
              <a:lnSpc>
                <a:spcPct val="120000"/>
              </a:lnSpc>
              <a:buFont typeface="Wingdings" pitchFamily="2" charset="2"/>
              <a:buNone/>
              <a:defRPr/>
            </a:pPr>
            <a:r>
              <a:rPr lang="en-US" b="1" dirty="0"/>
              <a:t>CV</a:t>
            </a:r>
            <a:r>
              <a:rPr lang="en-US" dirty="0"/>
              <a:t>: Regular rhythm, slightly </a:t>
            </a:r>
            <a:r>
              <a:rPr lang="en-US" dirty="0" err="1"/>
              <a:t>tachycardic</a:t>
            </a:r>
            <a:r>
              <a:rPr lang="en-US" dirty="0"/>
              <a:t>, no murmur or gallop</a:t>
            </a:r>
          </a:p>
          <a:p>
            <a:pPr eaLnBrk="1" hangingPunct="1">
              <a:lnSpc>
                <a:spcPct val="120000"/>
              </a:lnSpc>
              <a:buFont typeface="Wingdings" pitchFamily="2" charset="2"/>
              <a:buNone/>
              <a:defRPr/>
            </a:pPr>
            <a:r>
              <a:rPr lang="en-US" b="1" dirty="0"/>
              <a:t>Abdomen</a:t>
            </a:r>
            <a:r>
              <a:rPr lang="en-US" dirty="0"/>
              <a:t>: soft, no tenderness, normal bowel sounds, no </a:t>
            </a:r>
            <a:r>
              <a:rPr lang="en-US" dirty="0" err="1"/>
              <a:t>organomegaly</a:t>
            </a:r>
            <a:endParaRPr lang="en-US" dirty="0"/>
          </a:p>
          <a:p>
            <a:pPr eaLnBrk="1" hangingPunct="1">
              <a:lnSpc>
                <a:spcPct val="120000"/>
              </a:lnSpc>
              <a:buFont typeface="Wingdings" pitchFamily="2" charset="2"/>
              <a:buNone/>
              <a:defRPr/>
            </a:pPr>
            <a:r>
              <a:rPr lang="en-US" b="1" dirty="0"/>
              <a:t>Extremities</a:t>
            </a:r>
            <a:r>
              <a:rPr lang="en-US" dirty="0"/>
              <a:t>: no edema, normal distal pulses</a:t>
            </a:r>
          </a:p>
          <a:p>
            <a:pPr marL="0" indent="0">
              <a:lnSpc>
                <a:spcPct val="120000"/>
              </a:lnSpc>
              <a:buNone/>
            </a:pPr>
            <a:r>
              <a:rPr lang="en-US" b="1" dirty="0"/>
              <a:t>Skin</a:t>
            </a:r>
            <a:r>
              <a:rPr lang="en-US" dirty="0"/>
              <a:t>: no lesions; diffuse dry skin</a:t>
            </a:r>
          </a:p>
          <a:p>
            <a:pPr marL="0" indent="0">
              <a:buNone/>
            </a:pPr>
            <a:endParaRPr lang="en-US" dirty="0"/>
          </a:p>
        </p:txBody>
      </p:sp>
    </p:spTree>
    <p:extLst>
      <p:ext uri="{BB962C8B-B14F-4D97-AF65-F5344CB8AC3E}">
        <p14:creationId xmlns:p14="http://schemas.microsoft.com/office/powerpoint/2010/main" val="603970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lnSpcReduction="10000"/>
          </a:bodyPr>
          <a:lstStyle/>
          <a:p>
            <a:r>
              <a:rPr lang="en-US" dirty="0">
                <a:latin typeface="+mj-lt"/>
              </a:rPr>
              <a:t>What types of infections could cause this patient’s cough? (create a differential diagnosis)</a:t>
            </a:r>
          </a:p>
          <a:p>
            <a:pPr lvl="1">
              <a:buFontTx/>
              <a:buChar char="-"/>
            </a:pPr>
            <a:r>
              <a:rPr lang="en-US" dirty="0">
                <a:latin typeface="+mj-lt"/>
              </a:rPr>
              <a:t>Virus? Bacteria? Fungus? Parasite?</a:t>
            </a:r>
          </a:p>
          <a:p>
            <a:r>
              <a:rPr lang="en-US" dirty="0">
                <a:latin typeface="+mj-lt"/>
              </a:rPr>
              <a:t>What if anything about this differential diagnosis changes because she is immunocompromised?</a:t>
            </a:r>
          </a:p>
          <a:p>
            <a:r>
              <a:rPr lang="en-US" dirty="0">
                <a:latin typeface="+mj-lt"/>
              </a:rPr>
              <a:t>What testing would you order to try to narrow your differential?</a:t>
            </a:r>
          </a:p>
        </p:txBody>
      </p:sp>
    </p:spTree>
    <p:extLst>
      <p:ext uri="{BB962C8B-B14F-4D97-AF65-F5344CB8AC3E}">
        <p14:creationId xmlns:p14="http://schemas.microsoft.com/office/powerpoint/2010/main" val="133673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Atypical bacteria in “URI”</a:t>
            </a:r>
          </a:p>
        </p:txBody>
      </p:sp>
      <p:sp>
        <p:nvSpPr>
          <p:cNvPr id="3" name="Content Placeholder 2"/>
          <p:cNvSpPr>
            <a:spLocks noGrp="1"/>
          </p:cNvSpPr>
          <p:nvPr>
            <p:ph idx="1"/>
          </p:nvPr>
        </p:nvSpPr>
        <p:spPr/>
        <p:txBody>
          <a:bodyPr/>
          <a:lstStyle/>
          <a:p>
            <a:r>
              <a:rPr lang="en-US" sz="2800" dirty="0"/>
              <a:t>Pertussis: (vaccine preventable) bacterial illness with phases: </a:t>
            </a:r>
          </a:p>
          <a:p>
            <a:pPr lvl="2"/>
            <a:r>
              <a:rPr lang="en-US" sz="2000" dirty="0"/>
              <a:t>C</a:t>
            </a:r>
            <a:r>
              <a:rPr lang="en-US" sz="2000" b="0" i="0" dirty="0">
                <a:effectLst/>
              </a:rPr>
              <a:t>atarrhal </a:t>
            </a:r>
            <a:r>
              <a:rPr lang="en-US" sz="2000" dirty="0"/>
              <a:t>: (1-2 </a:t>
            </a:r>
            <a:r>
              <a:rPr lang="en-US" sz="2000" dirty="0" err="1"/>
              <a:t>wks</a:t>
            </a:r>
            <a:r>
              <a:rPr lang="en-US" sz="2000" dirty="0"/>
              <a:t>) fatigue, rhinorrhea, start of cough</a:t>
            </a:r>
          </a:p>
          <a:p>
            <a:pPr lvl="2"/>
            <a:r>
              <a:rPr lang="en-US" sz="2000" dirty="0"/>
              <a:t>Paroxysmal: (starts </a:t>
            </a:r>
            <a:r>
              <a:rPr lang="en-US" sz="2000" dirty="0" err="1"/>
              <a:t>wk</a:t>
            </a:r>
            <a:r>
              <a:rPr lang="en-US" sz="2000" dirty="0"/>
              <a:t> 2) severe bouts of coughs that occur during a single expiration “whooping cough” – can last 1-2 </a:t>
            </a:r>
            <a:r>
              <a:rPr lang="en-US" sz="2000" dirty="0" err="1"/>
              <a:t>mo</a:t>
            </a:r>
            <a:r>
              <a:rPr lang="en-US" sz="2000" dirty="0"/>
              <a:t> unless treated (azithromycin)</a:t>
            </a:r>
          </a:p>
          <a:p>
            <a:pPr lvl="2"/>
            <a:r>
              <a:rPr lang="en-US" sz="2000" dirty="0"/>
              <a:t>Convalescent: recovery phase</a:t>
            </a:r>
          </a:p>
          <a:p>
            <a:r>
              <a:rPr lang="en-US" sz="2800" i="1" dirty="0"/>
              <a:t>Chlamydia pneumoniae </a:t>
            </a:r>
            <a:r>
              <a:rPr lang="en-US" sz="2800" dirty="0"/>
              <a:t>– atypical bacterial infection (URI and CAP)</a:t>
            </a:r>
          </a:p>
          <a:p>
            <a:r>
              <a:rPr lang="en-US" sz="2800" i="1" dirty="0"/>
              <a:t>Mycoplasma pneumoniae </a:t>
            </a:r>
            <a:r>
              <a:rPr lang="en-US" sz="2800" dirty="0"/>
              <a:t>- atypical bacterial infection (URI and CAP) + can have extra-pulmonary manifestations</a:t>
            </a:r>
          </a:p>
          <a:p>
            <a:endParaRPr lang="en-US" dirty="0"/>
          </a:p>
        </p:txBody>
      </p:sp>
    </p:spTree>
    <p:extLst>
      <p:ext uri="{BB962C8B-B14F-4D97-AF65-F5344CB8AC3E}">
        <p14:creationId xmlns:p14="http://schemas.microsoft.com/office/powerpoint/2010/main" val="2474980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fontScale="77500" lnSpcReduction="20000"/>
          </a:bodyPr>
          <a:lstStyle/>
          <a:p>
            <a:r>
              <a:rPr lang="en-US" dirty="0">
                <a:latin typeface="+mj-lt"/>
              </a:rPr>
              <a:t>What types of infections could cause this patient’s cough? (create a differential diagnosis)</a:t>
            </a:r>
          </a:p>
          <a:p>
            <a:pPr lvl="1">
              <a:buFontTx/>
              <a:buChar char="-"/>
            </a:pPr>
            <a:r>
              <a:rPr lang="en-US" dirty="0">
                <a:latin typeface="+mj-lt"/>
              </a:rPr>
              <a:t>Any respiratory virus, atypical respiratory bacteria, possibly histoplasmosis, </a:t>
            </a:r>
            <a:r>
              <a:rPr lang="en-US" dirty="0" err="1">
                <a:latin typeface="+mj-lt"/>
              </a:rPr>
              <a:t>cryptococcus</a:t>
            </a:r>
            <a:r>
              <a:rPr lang="en-US" dirty="0">
                <a:latin typeface="+mj-lt"/>
              </a:rPr>
              <a:t>, mold or </a:t>
            </a:r>
            <a:r>
              <a:rPr lang="en-US" i="1" dirty="0">
                <a:latin typeface="+mj-lt"/>
              </a:rPr>
              <a:t>Pneumocystis </a:t>
            </a:r>
            <a:r>
              <a:rPr lang="en-US" i="1" dirty="0" err="1">
                <a:latin typeface="+mj-lt"/>
              </a:rPr>
              <a:t>jiroveci</a:t>
            </a:r>
            <a:endParaRPr lang="en-US" i="1" dirty="0">
              <a:latin typeface="+mj-lt"/>
            </a:endParaRPr>
          </a:p>
          <a:p>
            <a:r>
              <a:rPr lang="en-US" dirty="0">
                <a:latin typeface="+mj-lt"/>
              </a:rPr>
              <a:t>What if anything about this differential diagnosis changes because she is immunocompromised?</a:t>
            </a:r>
          </a:p>
          <a:p>
            <a:pPr lvl="1"/>
            <a:r>
              <a:rPr lang="en-US" dirty="0">
                <a:latin typeface="+mj-lt"/>
              </a:rPr>
              <a:t>Latter of above differential would be much less common in an immunocompetent individual</a:t>
            </a:r>
          </a:p>
          <a:p>
            <a:r>
              <a:rPr lang="en-US" dirty="0">
                <a:latin typeface="+mj-lt"/>
              </a:rPr>
              <a:t>What testing would you order to try to narrow your differential?</a:t>
            </a:r>
          </a:p>
          <a:p>
            <a:pPr lvl="1"/>
            <a:r>
              <a:rPr lang="en-US" dirty="0">
                <a:latin typeface="+mj-lt"/>
              </a:rPr>
              <a:t>CBC with differential, CMP, CXR, possibly rapid influenza or RSV testing, respiratory viral panel, possibly </a:t>
            </a:r>
            <a:r>
              <a:rPr lang="en-US" dirty="0">
                <a:latin typeface="Symbol" panose="05050102010706020507" pitchFamily="18" charset="2"/>
              </a:rPr>
              <a:t>b</a:t>
            </a:r>
            <a:r>
              <a:rPr lang="en-US" dirty="0">
                <a:latin typeface="+mj-lt"/>
              </a:rPr>
              <a:t>-d-glucan test</a:t>
            </a:r>
          </a:p>
        </p:txBody>
      </p:sp>
    </p:spTree>
    <p:extLst>
      <p:ext uri="{BB962C8B-B14F-4D97-AF65-F5344CB8AC3E}">
        <p14:creationId xmlns:p14="http://schemas.microsoft.com/office/powerpoint/2010/main" val="1400468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8800"/>
            <a:ext cx="7408333" cy="4800600"/>
          </a:xfrm>
        </p:spPr>
        <p:txBody>
          <a:bodyPr>
            <a:normAutofit/>
          </a:bodyPr>
          <a:lstStyle/>
          <a:p>
            <a:pPr marL="0" indent="0">
              <a:buNone/>
            </a:pPr>
            <a:r>
              <a:rPr lang="en-US" b="1" dirty="0"/>
              <a:t>Laboratory</a:t>
            </a:r>
          </a:p>
          <a:p>
            <a:r>
              <a:rPr lang="en-US" dirty="0"/>
              <a:t>A CBC with differential shows a </a:t>
            </a:r>
            <a:r>
              <a:rPr lang="en-US" dirty="0" err="1"/>
              <a:t>Hgb</a:t>
            </a:r>
            <a:r>
              <a:rPr lang="en-US" dirty="0"/>
              <a:t> of 9.5 grams (normal 12-15 grams) and WBC of 3.1 (normal 4.5 - 11.0 K/UL)</a:t>
            </a:r>
          </a:p>
          <a:p>
            <a:r>
              <a:rPr lang="en-US" dirty="0"/>
              <a:t>A complete metabolic profile is normal</a:t>
            </a:r>
          </a:p>
        </p:txBody>
      </p:sp>
      <p:sp>
        <p:nvSpPr>
          <p:cNvPr id="3" name="Title 2"/>
          <p:cNvSpPr>
            <a:spLocks noGrp="1"/>
          </p:cNvSpPr>
          <p:nvPr>
            <p:ph type="title"/>
          </p:nvPr>
        </p:nvSpPr>
        <p:spPr/>
        <p:txBody>
          <a:bodyPr>
            <a:normAutofit/>
          </a:bodyPr>
          <a:lstStyle/>
          <a:p>
            <a:r>
              <a:rPr lang="en-US" dirty="0"/>
              <a:t>Objective data</a:t>
            </a:r>
          </a:p>
        </p:txBody>
      </p:sp>
    </p:spTree>
    <p:extLst>
      <p:ext uri="{BB962C8B-B14F-4D97-AF65-F5344CB8AC3E}">
        <p14:creationId xmlns:p14="http://schemas.microsoft.com/office/powerpoint/2010/main" val="953933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normal chest x 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870"/>
            <a:ext cx="8458200" cy="68511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7000" y="6468615"/>
            <a:ext cx="3962400" cy="369332"/>
          </a:xfrm>
          <a:prstGeom prst="rect">
            <a:avLst/>
          </a:prstGeom>
          <a:noFill/>
        </p:spPr>
        <p:txBody>
          <a:bodyPr wrap="square" rtlCol="0">
            <a:spAutoFit/>
          </a:bodyPr>
          <a:lstStyle/>
          <a:p>
            <a:pPr algn="ctr"/>
            <a:r>
              <a:rPr lang="en-US" b="1" dirty="0">
                <a:solidFill>
                  <a:srgbClr val="002060"/>
                </a:solidFill>
              </a:rPr>
              <a:t>Normal chest radiograph</a:t>
            </a:r>
          </a:p>
        </p:txBody>
      </p:sp>
    </p:spTree>
    <p:extLst>
      <p:ext uri="{BB962C8B-B14F-4D97-AF65-F5344CB8AC3E}">
        <p14:creationId xmlns:p14="http://schemas.microsoft.com/office/powerpoint/2010/main" val="37615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viruses - Imaging</a:t>
            </a:r>
          </a:p>
        </p:txBody>
      </p:sp>
      <p:sp>
        <p:nvSpPr>
          <p:cNvPr id="3" name="Content Placeholder 2"/>
          <p:cNvSpPr>
            <a:spLocks noGrp="1"/>
          </p:cNvSpPr>
          <p:nvPr>
            <p:ph idx="1"/>
          </p:nvPr>
        </p:nvSpPr>
        <p:spPr/>
        <p:txBody>
          <a:bodyPr/>
          <a:lstStyle/>
          <a:p>
            <a:r>
              <a:rPr lang="en-US" dirty="0"/>
              <a:t>If upper respiratory viral infection progress to LOWER respiratory viral infection: can cause a wide range of imaging findings</a:t>
            </a:r>
          </a:p>
          <a:p>
            <a:pPr lvl="1"/>
            <a:r>
              <a:rPr lang="en-US" dirty="0"/>
              <a:t>Interstitial infiltrates</a:t>
            </a:r>
          </a:p>
          <a:p>
            <a:pPr lvl="1"/>
            <a:r>
              <a:rPr lang="en-US" dirty="0"/>
              <a:t>Ground glass opacities</a:t>
            </a:r>
          </a:p>
          <a:p>
            <a:pPr lvl="1"/>
            <a:r>
              <a:rPr lang="en-US" dirty="0"/>
              <a:t>Airspace consolidation</a:t>
            </a:r>
          </a:p>
          <a:p>
            <a:pPr lvl="1"/>
            <a:r>
              <a:rPr lang="en-US" dirty="0"/>
              <a:t>Small </a:t>
            </a:r>
            <a:r>
              <a:rPr lang="en-US" dirty="0" err="1"/>
              <a:t>peribronchial</a:t>
            </a:r>
            <a:r>
              <a:rPr lang="en-US" dirty="0"/>
              <a:t> nodules</a:t>
            </a:r>
          </a:p>
        </p:txBody>
      </p:sp>
    </p:spTree>
    <p:extLst>
      <p:ext uri="{BB962C8B-B14F-4D97-AF65-F5344CB8AC3E}">
        <p14:creationId xmlns:p14="http://schemas.microsoft.com/office/powerpoint/2010/main" val="272072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a:t>
            </a:r>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a:t>Three general approaches to suspected viral upper respiratory tract infection:</a:t>
            </a:r>
          </a:p>
          <a:p>
            <a:pPr lvl="1"/>
            <a:r>
              <a:rPr lang="en-US" dirty="0"/>
              <a:t>Viral culture</a:t>
            </a:r>
          </a:p>
          <a:p>
            <a:pPr lvl="1"/>
            <a:r>
              <a:rPr lang="en-US" dirty="0"/>
              <a:t>Detection of viral antigen or nucleic acid</a:t>
            </a:r>
          </a:p>
          <a:p>
            <a:pPr lvl="1"/>
            <a:r>
              <a:rPr lang="en-US" dirty="0"/>
              <a:t>Serologic analysis</a:t>
            </a:r>
          </a:p>
          <a:p>
            <a:r>
              <a:rPr lang="en-US" dirty="0"/>
              <a:t>“Gold standard” remains the isolation of virus in tissue culture</a:t>
            </a:r>
          </a:p>
          <a:p>
            <a:pPr lvl="1"/>
            <a:r>
              <a:rPr lang="en-US" dirty="0"/>
              <a:t> Difficult and not clinically useful to make treatment</a:t>
            </a:r>
          </a:p>
          <a:p>
            <a:r>
              <a:rPr lang="en-US" dirty="0"/>
              <a:t>Serology: useful in occasional clinical scenarios</a:t>
            </a:r>
          </a:p>
          <a:p>
            <a:r>
              <a:rPr lang="en-US" dirty="0"/>
              <a:t>RT- PCR can be rapid (1-8 </a:t>
            </a:r>
            <a:r>
              <a:rPr lang="en-US" dirty="0" err="1"/>
              <a:t>hrs</a:t>
            </a:r>
            <a:r>
              <a:rPr lang="en-US" dirty="0"/>
              <a:t>); &gt; 95% sensitive, ~99% specific</a:t>
            </a:r>
          </a:p>
        </p:txBody>
      </p:sp>
    </p:spTree>
    <p:extLst>
      <p:ext uri="{BB962C8B-B14F-4D97-AF65-F5344CB8AC3E}">
        <p14:creationId xmlns:p14="http://schemas.microsoft.com/office/powerpoint/2010/main" val="515041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Parainfluenza</a:t>
            </a:r>
            <a:endParaRPr lang="en-US" dirty="0"/>
          </a:p>
        </p:txBody>
      </p:sp>
      <p:sp>
        <p:nvSpPr>
          <p:cNvPr id="3" name="Content Placeholder 2"/>
          <p:cNvSpPr>
            <a:spLocks noGrp="1"/>
          </p:cNvSpPr>
          <p:nvPr>
            <p:ph idx="1"/>
          </p:nvPr>
        </p:nvSpPr>
        <p:spPr>
          <a:xfrm>
            <a:off x="457200" y="1600200"/>
            <a:ext cx="4109397" cy="4876800"/>
          </a:xfrm>
        </p:spPr>
        <p:txBody>
          <a:bodyPr>
            <a:normAutofit/>
          </a:bodyPr>
          <a:lstStyle/>
          <a:p>
            <a:r>
              <a:rPr lang="en-US" dirty="0"/>
              <a:t>This patient’s diagnosis was confirmed on RVP</a:t>
            </a:r>
          </a:p>
          <a:p>
            <a:pPr lvl="1"/>
            <a:r>
              <a:rPr lang="en-US" dirty="0"/>
              <a:t>Parainfluenza virus infection</a:t>
            </a:r>
          </a:p>
          <a:p>
            <a:r>
              <a:rPr lang="en-US" dirty="0"/>
              <a:t>Four major serotypes (1-4)</a:t>
            </a:r>
          </a:p>
          <a:p>
            <a:r>
              <a:rPr lang="en-US" dirty="0"/>
              <a:t>Reinfection is common</a:t>
            </a:r>
          </a:p>
          <a:p>
            <a:endParaRPr lang="en-US" dirty="0"/>
          </a:p>
          <a:p>
            <a:pPr marL="0" indent="0">
              <a:buNone/>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151" y="1905000"/>
            <a:ext cx="4399817" cy="433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105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a:t>Preferentially infects ciliated epithelial cells</a:t>
            </a:r>
          </a:p>
          <a:p>
            <a:r>
              <a:rPr lang="en-US" dirty="0"/>
              <a:t>Limited direct pathological effect on respiratory cells (illness driven by immune response as is the case with most respiratory viral infections)</a:t>
            </a:r>
          </a:p>
          <a:p>
            <a:r>
              <a:rPr lang="en-US" dirty="0"/>
              <a:t>Immune Response </a:t>
            </a:r>
          </a:p>
          <a:p>
            <a:pPr lvl="1"/>
            <a:r>
              <a:rPr lang="en-US" dirty="0"/>
              <a:t>Humoral</a:t>
            </a:r>
          </a:p>
          <a:p>
            <a:pPr lvl="2"/>
            <a:r>
              <a:rPr lang="en-US" dirty="0"/>
              <a:t>Neutralizing antibody to surface proteins</a:t>
            </a:r>
          </a:p>
          <a:p>
            <a:pPr lvl="2"/>
            <a:r>
              <a:rPr lang="en-US" dirty="0"/>
              <a:t>Mucosal IgA can help prevent Cellular-Cytotoxic T cells</a:t>
            </a:r>
          </a:p>
          <a:p>
            <a:pPr lvl="3"/>
            <a:r>
              <a:rPr lang="en-US" dirty="0"/>
              <a:t>Lack is associated with progressive disease as seen in HSC</a:t>
            </a:r>
          </a:p>
          <a:p>
            <a:r>
              <a:rPr lang="en-US" dirty="0"/>
              <a:t>Most typically cause illness in the large airways of the lower respiratory tract:</a:t>
            </a:r>
          </a:p>
          <a:p>
            <a:pPr lvl="1"/>
            <a:r>
              <a:rPr lang="en-US" dirty="0"/>
              <a:t>Croup, bronchiolitis, but can also cause pneumonia</a:t>
            </a:r>
          </a:p>
        </p:txBody>
      </p:sp>
    </p:spTree>
    <p:extLst>
      <p:ext uri="{BB962C8B-B14F-4D97-AF65-F5344CB8AC3E}">
        <p14:creationId xmlns:p14="http://schemas.microsoft.com/office/powerpoint/2010/main" val="2649692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Parainfluenza</a:t>
            </a:r>
            <a:endParaRPr lang="en-US" dirty="0"/>
          </a:p>
        </p:txBody>
      </p:sp>
      <p:sp>
        <p:nvSpPr>
          <p:cNvPr id="3" name="Content Placeholder 2"/>
          <p:cNvSpPr>
            <a:spLocks noGrp="1"/>
          </p:cNvSpPr>
          <p:nvPr>
            <p:ph idx="1"/>
          </p:nvPr>
        </p:nvSpPr>
        <p:spPr/>
        <p:txBody>
          <a:bodyPr>
            <a:normAutofit/>
          </a:bodyPr>
          <a:lstStyle/>
          <a:p>
            <a:r>
              <a:rPr lang="en-US" dirty="0"/>
              <a:t>Can cause severe disease in both adult and pediatric hematopoietic stem cell transplants (HSCT) and in solid organ transplant recipients</a:t>
            </a:r>
          </a:p>
          <a:p>
            <a:r>
              <a:rPr lang="en-US" dirty="0"/>
              <a:t>Mortality rate of up to 37% with pneumonia</a:t>
            </a:r>
          </a:p>
        </p:txBody>
      </p:sp>
    </p:spTree>
    <p:extLst>
      <p:ext uri="{BB962C8B-B14F-4D97-AF65-F5344CB8AC3E}">
        <p14:creationId xmlns:p14="http://schemas.microsoft.com/office/powerpoint/2010/main" val="403611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Therapy</a:t>
            </a:r>
          </a:p>
        </p:txBody>
      </p:sp>
      <p:sp>
        <p:nvSpPr>
          <p:cNvPr id="3" name="Content Placeholder 2"/>
          <p:cNvSpPr>
            <a:spLocks noGrp="1"/>
          </p:cNvSpPr>
          <p:nvPr>
            <p:ph idx="1"/>
          </p:nvPr>
        </p:nvSpPr>
        <p:spPr>
          <a:xfrm>
            <a:off x="533400" y="1752599"/>
            <a:ext cx="8153400" cy="4828401"/>
          </a:xfrm>
        </p:spPr>
        <p:txBody>
          <a:bodyPr>
            <a:normAutofit/>
          </a:bodyPr>
          <a:lstStyle/>
          <a:p>
            <a:r>
              <a:rPr lang="en-US" dirty="0"/>
              <a:t>Croup – supportive care</a:t>
            </a:r>
          </a:p>
          <a:p>
            <a:r>
              <a:rPr lang="en-US" dirty="0"/>
              <a:t>Immunocompromised/transplant </a:t>
            </a:r>
          </a:p>
          <a:p>
            <a:pPr lvl="1"/>
            <a:r>
              <a:rPr lang="en-US" dirty="0"/>
              <a:t>Reduce immunosuppression- mainly steroids</a:t>
            </a:r>
          </a:p>
          <a:p>
            <a:r>
              <a:rPr lang="en-US" dirty="0"/>
              <a:t>Investigational treatments being studied</a:t>
            </a:r>
            <a:endParaRPr lang="en-US" i="1" dirty="0"/>
          </a:p>
          <a:p>
            <a:pPr marL="914400" lvl="2" indent="0">
              <a:buNone/>
            </a:pPr>
            <a:endParaRPr lang="en-US" dirty="0"/>
          </a:p>
        </p:txBody>
      </p:sp>
      <p:sp>
        <p:nvSpPr>
          <p:cNvPr id="4" name="TextBox 3"/>
          <p:cNvSpPr txBox="1"/>
          <p:nvPr/>
        </p:nvSpPr>
        <p:spPr>
          <a:xfrm>
            <a:off x="5867400" y="6581000"/>
            <a:ext cx="2988382" cy="276999"/>
          </a:xfrm>
          <a:prstGeom prst="rect">
            <a:avLst/>
          </a:prstGeom>
          <a:noFill/>
        </p:spPr>
        <p:txBody>
          <a:bodyPr wrap="none" rtlCol="0">
            <a:spAutoFit/>
          </a:bodyPr>
          <a:lstStyle/>
          <a:p>
            <a:r>
              <a:rPr lang="en-US" sz="1200" dirty="0"/>
              <a:t>*Trans </a:t>
            </a:r>
            <a:r>
              <a:rPr lang="en-US" sz="1200" dirty="0" err="1"/>
              <a:t>Inf</a:t>
            </a:r>
            <a:r>
              <a:rPr lang="en-US" sz="1200" dirty="0"/>
              <a:t> </a:t>
            </a:r>
            <a:r>
              <a:rPr lang="en-US" sz="1200" dirty="0" err="1"/>
              <a:t>Diseas</a:t>
            </a:r>
            <a:r>
              <a:rPr lang="en-US" sz="1200" dirty="0"/>
              <a:t> 2013 and Trans </a:t>
            </a:r>
            <a:r>
              <a:rPr lang="en-US" sz="1200" dirty="0" err="1"/>
              <a:t>Inf</a:t>
            </a:r>
            <a:r>
              <a:rPr lang="en-US" sz="1200" dirty="0"/>
              <a:t> Dis 2014</a:t>
            </a:r>
          </a:p>
        </p:txBody>
      </p:sp>
    </p:spTree>
    <p:extLst>
      <p:ext uri="{BB962C8B-B14F-4D97-AF65-F5344CB8AC3E}">
        <p14:creationId xmlns:p14="http://schemas.microsoft.com/office/powerpoint/2010/main" val="2645130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803400"/>
            <a:ext cx="8229600" cy="4199467"/>
          </a:xfrm>
        </p:spPr>
        <p:txBody>
          <a:bodyPr>
            <a:normAutofit fontScale="62500" lnSpcReduction="20000"/>
          </a:bodyPr>
          <a:lstStyle/>
          <a:p>
            <a:r>
              <a:rPr lang="en-US" dirty="0"/>
              <a:t>URI is a common, undifferentiated (usually viral) syndrome of the upper respiratory tract</a:t>
            </a:r>
          </a:p>
          <a:p>
            <a:r>
              <a:rPr lang="en-US" dirty="0"/>
              <a:t>“Atypical” bacteria in URI include </a:t>
            </a:r>
            <a:r>
              <a:rPr lang="en-US" i="1" dirty="0"/>
              <a:t>Mycoplasma pneumoniae</a:t>
            </a:r>
            <a:r>
              <a:rPr lang="en-US" dirty="0"/>
              <a:t> which can also cause pneumonia and have extra-pulmonary manifestations</a:t>
            </a:r>
          </a:p>
          <a:p>
            <a:r>
              <a:rPr lang="en-US" dirty="0"/>
              <a:t>Common respiratory viruses include: rhinovirus, enterovirus, coronaviruses, RSV, parainfluenza virus, human metapneumovirus, influenza viruses and adenovirus</a:t>
            </a:r>
          </a:p>
          <a:p>
            <a:r>
              <a:rPr lang="en-US" dirty="0"/>
              <a:t>Group A streptococcus pharyngitis should be evaluated for with &gt; 2 Modified </a:t>
            </a:r>
            <a:r>
              <a:rPr lang="en-US" dirty="0" err="1"/>
              <a:t>Centor</a:t>
            </a:r>
            <a:r>
              <a:rPr lang="en-US" dirty="0"/>
              <a:t> criteria</a:t>
            </a:r>
          </a:p>
          <a:p>
            <a:r>
              <a:rPr lang="en-US" dirty="0"/>
              <a:t>Bacterial sinusitis is typically accompanied with headache, purulent nasal discharge and symptoms &gt; 10 days; ok to watch if </a:t>
            </a:r>
            <a:r>
              <a:rPr lang="en-US" dirty="0" err="1"/>
              <a:t>pt</a:t>
            </a:r>
            <a:r>
              <a:rPr lang="en-US" dirty="0"/>
              <a:t> can follow-up within 1 week</a:t>
            </a:r>
          </a:p>
          <a:p>
            <a:r>
              <a:rPr lang="en-US" dirty="0"/>
              <a:t>Influenza can be associated with pulmonary and extrapulmonary complications; vaccination is encouraged for prevention</a:t>
            </a:r>
          </a:p>
        </p:txBody>
      </p:sp>
    </p:spTree>
    <p:extLst>
      <p:ext uri="{BB962C8B-B14F-4D97-AF65-F5344CB8AC3E}">
        <p14:creationId xmlns:p14="http://schemas.microsoft.com/office/powerpoint/2010/main" val="34004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Viruses</a:t>
            </a:r>
          </a:p>
        </p:txBody>
      </p:sp>
      <p:graphicFrame>
        <p:nvGraphicFramePr>
          <p:cNvPr id="4" name="Object 3"/>
          <p:cNvGraphicFramePr>
            <a:graphicFrameLocks noChangeAspect="1"/>
          </p:cNvGraphicFramePr>
          <p:nvPr>
            <p:extLst>
              <p:ext uri="{D42A27DB-BD31-4B8C-83A1-F6EECF244321}">
                <p14:modId xmlns:p14="http://schemas.microsoft.com/office/powerpoint/2010/main" val="3828381072"/>
              </p:ext>
            </p:extLst>
          </p:nvPr>
        </p:nvGraphicFramePr>
        <p:xfrm>
          <a:off x="762000" y="1295400"/>
          <a:ext cx="7543800" cy="5479698"/>
        </p:xfrm>
        <a:graphic>
          <a:graphicData uri="http://schemas.openxmlformats.org/presentationml/2006/ole">
            <mc:AlternateContent xmlns:mc="http://schemas.openxmlformats.org/markup-compatibility/2006">
              <mc:Choice xmlns:v="urn:schemas-microsoft-com:vml" Requires="v">
                <p:oleObj spid="_x0000_s2063" name="Worksheet" r:id="rId4" imgW="5848343" imgH="4248253" progId="Excel.Sheet.12">
                  <p:embed/>
                </p:oleObj>
              </mc:Choice>
              <mc:Fallback>
                <p:oleObj name="Worksheet" r:id="rId4" imgW="5848343" imgH="4248253" progId="Excel.Sheet.12">
                  <p:embed/>
                  <p:pic>
                    <p:nvPicPr>
                      <p:cNvPr id="0" name=""/>
                      <p:cNvPicPr/>
                      <p:nvPr/>
                    </p:nvPicPr>
                    <p:blipFill>
                      <a:blip r:embed="rId5"/>
                      <a:stretch>
                        <a:fillRect/>
                      </a:stretch>
                    </p:blipFill>
                    <p:spPr>
                      <a:xfrm>
                        <a:off x="762000" y="1295400"/>
                        <a:ext cx="7543800" cy="5479698"/>
                      </a:xfrm>
                      <a:prstGeom prst="rect">
                        <a:avLst/>
                      </a:prstGeom>
                    </p:spPr>
                  </p:pic>
                </p:oleObj>
              </mc:Fallback>
            </mc:AlternateContent>
          </a:graphicData>
        </a:graphic>
      </p:graphicFrame>
    </p:spTree>
    <p:extLst>
      <p:ext uri="{BB962C8B-B14F-4D97-AF65-F5344CB8AC3E}">
        <p14:creationId xmlns:p14="http://schemas.microsoft.com/office/powerpoint/2010/main" val="1882440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7A4F5-7AF7-4381-9FDC-78134BB9742C}"/>
              </a:ext>
            </a:extLst>
          </p:cNvPr>
          <p:cNvSpPr>
            <a:spLocks noGrp="1"/>
          </p:cNvSpPr>
          <p:nvPr>
            <p:ph type="title"/>
          </p:nvPr>
        </p:nvSpPr>
        <p:spPr/>
        <p:txBody>
          <a:bodyPr>
            <a:normAutofit fontScale="90000"/>
          </a:bodyPr>
          <a:lstStyle/>
          <a:p>
            <a:r>
              <a:rPr lang="en-US" dirty="0"/>
              <a:t>Individual Readiness Assurance Test</a:t>
            </a:r>
          </a:p>
        </p:txBody>
      </p:sp>
      <p:sp>
        <p:nvSpPr>
          <p:cNvPr id="3" name="Content Placeholder 2">
            <a:extLst>
              <a:ext uri="{FF2B5EF4-FFF2-40B4-BE49-F238E27FC236}">
                <a16:creationId xmlns:a16="http://schemas.microsoft.com/office/drawing/2014/main" id="{CDCA478C-D69E-4900-BA27-2907DC9678F7}"/>
              </a:ext>
            </a:extLst>
          </p:cNvPr>
          <p:cNvSpPr>
            <a:spLocks noGrp="1"/>
          </p:cNvSpPr>
          <p:nvPr>
            <p:ph idx="1"/>
          </p:nvPr>
        </p:nvSpPr>
        <p:spPr>
          <a:xfrm>
            <a:off x="546847" y="1600200"/>
            <a:ext cx="4605867" cy="4876800"/>
          </a:xfrm>
        </p:spPr>
        <p:txBody>
          <a:bodyPr>
            <a:noAutofit/>
          </a:bodyPr>
          <a:lstStyle/>
          <a:p>
            <a:pPr marL="457206" indent="-457206">
              <a:buFont typeface="+mj-lt"/>
              <a:buAutoNum type="arabicPeriod"/>
            </a:pPr>
            <a:r>
              <a:rPr lang="en-US" sz="1600" dirty="0"/>
              <a:t>List 3 common upper respiratory viral pathogens</a:t>
            </a:r>
          </a:p>
          <a:p>
            <a:pPr marL="457206" indent="-457206">
              <a:buFont typeface="+mj-lt"/>
              <a:buAutoNum type="arabicPeriod"/>
            </a:pPr>
            <a:r>
              <a:rPr lang="en-US" sz="1600"/>
              <a:t>A 30-year-old </a:t>
            </a:r>
            <a:r>
              <a:rPr lang="en-US" sz="1600" dirty="0"/>
              <a:t>female presents with sore throat, tonsillar exudate, temperature 38.3 C and no cough/lymphadenopathy. Should you perform rapid strep/throat culture?</a:t>
            </a:r>
          </a:p>
          <a:p>
            <a:pPr marL="457206" indent="-457206">
              <a:buFont typeface="+mj-lt"/>
              <a:buAutoNum type="arabicPeriod"/>
            </a:pPr>
            <a:r>
              <a:rPr lang="en-US" sz="1600" dirty="0"/>
              <a:t>What pathogens cause acute bacterial sinusitis in adults?</a:t>
            </a:r>
          </a:p>
          <a:p>
            <a:pPr marL="457206" indent="-457206">
              <a:buFont typeface="+mj-lt"/>
              <a:buAutoNum type="arabicPeriod"/>
            </a:pPr>
            <a:r>
              <a:rPr lang="en-US" sz="1600" dirty="0"/>
              <a:t>What surface antigens describe an influenza virus strain?</a:t>
            </a:r>
          </a:p>
          <a:p>
            <a:pPr marL="457206" indent="-457206">
              <a:buFont typeface="+mj-lt"/>
              <a:buAutoNum type="arabicPeriod"/>
            </a:pPr>
            <a:r>
              <a:rPr lang="en-US" sz="1600" dirty="0"/>
              <a:t>If the prominent influenza virus of a flu season was created via </a:t>
            </a:r>
            <a:r>
              <a:rPr lang="en-US" sz="1600" dirty="0" err="1"/>
              <a:t>reassortment</a:t>
            </a:r>
            <a:r>
              <a:rPr lang="en-US" sz="1600" dirty="0"/>
              <a:t> of viral genome segments, then then strain is demonstrating what property?</a:t>
            </a:r>
          </a:p>
          <a:p>
            <a:pPr marL="457206" indent="-457206">
              <a:buFont typeface="+mj-lt"/>
              <a:buAutoNum type="arabicPeriod"/>
            </a:pPr>
            <a:r>
              <a:rPr lang="en-US" sz="1600" dirty="0"/>
              <a:t>Influenza virus treatment is </a:t>
            </a:r>
            <a:r>
              <a:rPr lang="en-US" sz="1600" i="1" dirty="0"/>
              <a:t>most</a:t>
            </a:r>
            <a:r>
              <a:rPr lang="en-US" sz="1600" dirty="0"/>
              <a:t> effective if started within how long from time of symptom onset?</a:t>
            </a:r>
          </a:p>
        </p:txBody>
      </p:sp>
      <p:sp>
        <p:nvSpPr>
          <p:cNvPr id="4" name="Content Placeholder 2">
            <a:extLst>
              <a:ext uri="{FF2B5EF4-FFF2-40B4-BE49-F238E27FC236}">
                <a16:creationId xmlns:a16="http://schemas.microsoft.com/office/drawing/2014/main" id="{37A91A98-2BAA-4431-B022-8FB72D545F09}"/>
              </a:ext>
            </a:extLst>
          </p:cNvPr>
          <p:cNvSpPr txBox="1">
            <a:spLocks/>
          </p:cNvSpPr>
          <p:nvPr/>
        </p:nvSpPr>
        <p:spPr>
          <a:xfrm>
            <a:off x="5134784" y="1735667"/>
            <a:ext cx="3522133" cy="3819877"/>
          </a:xfrm>
          <a:prstGeom prst="rect">
            <a:avLst/>
          </a:prstGeom>
        </p:spPr>
        <p:txBody>
          <a:bodyPr vert="horz" lIns="81280" tIns="40640" rIns="81280" bIns="4064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63611" lvl="1" indent="-457206">
              <a:buFont typeface="+mj-lt"/>
              <a:buAutoNum type="arabicPeriod"/>
            </a:pPr>
            <a:r>
              <a:rPr lang="en-US" sz="1600" i="1" dirty="0"/>
              <a:t>Rhinovirus, enterovirus, coronavirus, parainfluenza virus, human metapneumovirus, RSV</a:t>
            </a:r>
          </a:p>
          <a:p>
            <a:pPr marL="863611" lvl="1" indent="-457206">
              <a:buFont typeface="+mj-lt"/>
              <a:buAutoNum type="arabicPeriod"/>
            </a:pPr>
            <a:r>
              <a:rPr lang="en-US" sz="1600" dirty="0"/>
              <a:t>Yes, 3 points on Modified </a:t>
            </a:r>
            <a:r>
              <a:rPr lang="en-US" sz="1600" dirty="0" err="1"/>
              <a:t>Centor</a:t>
            </a:r>
            <a:r>
              <a:rPr lang="en-US" sz="1600" dirty="0"/>
              <a:t> score</a:t>
            </a:r>
          </a:p>
          <a:p>
            <a:pPr marL="863611" lvl="1" indent="-457206">
              <a:buFont typeface="+mj-lt"/>
              <a:buAutoNum type="arabicPeriod"/>
            </a:pPr>
            <a:r>
              <a:rPr lang="en-US" sz="1600" i="1" dirty="0"/>
              <a:t>Streptococcus pneumoniae</a:t>
            </a:r>
            <a:r>
              <a:rPr lang="en-US" sz="1600" dirty="0"/>
              <a:t>, </a:t>
            </a:r>
            <a:r>
              <a:rPr lang="en-US" sz="1600" i="1" dirty="0" err="1"/>
              <a:t>Haemophilus</a:t>
            </a:r>
            <a:r>
              <a:rPr lang="en-US" sz="1600" i="1" dirty="0"/>
              <a:t> influenzae</a:t>
            </a:r>
            <a:r>
              <a:rPr lang="en-US" sz="1600" dirty="0"/>
              <a:t>, </a:t>
            </a:r>
            <a:r>
              <a:rPr lang="en-US" sz="1600" i="1" dirty="0"/>
              <a:t>Moraxella catarrhalis </a:t>
            </a:r>
          </a:p>
          <a:p>
            <a:pPr marL="863611" lvl="1" indent="-457206">
              <a:buFont typeface="+mj-lt"/>
              <a:buAutoNum type="arabicPeriod"/>
            </a:pPr>
            <a:r>
              <a:rPr lang="en-US" sz="1600" dirty="0"/>
              <a:t>Neuraminidase, hemagglutinin </a:t>
            </a:r>
          </a:p>
          <a:p>
            <a:pPr marL="863611" lvl="1" indent="-457206">
              <a:buFont typeface="+mj-lt"/>
              <a:buAutoNum type="arabicPeriod"/>
            </a:pPr>
            <a:r>
              <a:rPr lang="en-US" sz="1600" dirty="0"/>
              <a:t>Antigenic shift -&gt; leads to pandemics</a:t>
            </a:r>
          </a:p>
          <a:p>
            <a:pPr marL="863611" lvl="1" indent="-457206">
              <a:buFont typeface="+mj-lt"/>
              <a:buAutoNum type="arabicPeriod"/>
            </a:pPr>
            <a:r>
              <a:rPr lang="en-US" sz="1600" dirty="0"/>
              <a:t>Within 48 hours of symptom onset</a:t>
            </a:r>
          </a:p>
        </p:txBody>
      </p:sp>
    </p:spTree>
    <p:extLst>
      <p:ext uri="{BB962C8B-B14F-4D97-AF65-F5344CB8AC3E}">
        <p14:creationId xmlns:p14="http://schemas.microsoft.com/office/powerpoint/2010/main" val="406410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 Syndromes</a:t>
            </a:r>
          </a:p>
        </p:txBody>
      </p:sp>
      <p:sp>
        <p:nvSpPr>
          <p:cNvPr id="3" name="Content Placeholder 2"/>
          <p:cNvSpPr>
            <a:spLocks noGrp="1"/>
          </p:cNvSpPr>
          <p:nvPr>
            <p:ph idx="1"/>
          </p:nvPr>
        </p:nvSpPr>
        <p:spPr/>
        <p:txBody>
          <a:bodyPr/>
          <a:lstStyle/>
          <a:p>
            <a:r>
              <a:rPr lang="en-US" dirty="0"/>
              <a:t>Pharyngitis</a:t>
            </a:r>
          </a:p>
          <a:p>
            <a:pPr lvl="1"/>
            <a:r>
              <a:rPr lang="en-US" dirty="0"/>
              <a:t>Mostly viral</a:t>
            </a:r>
          </a:p>
          <a:p>
            <a:pPr lvl="1"/>
            <a:r>
              <a:rPr lang="en-US" dirty="0"/>
              <a:t>Group A strep 5-15% cases (see next slide)</a:t>
            </a:r>
          </a:p>
          <a:p>
            <a:pPr lvl="1"/>
            <a:r>
              <a:rPr lang="en-US" dirty="0"/>
              <a:t>Other: </a:t>
            </a:r>
            <a:r>
              <a:rPr lang="en-US" i="1" dirty="0" err="1"/>
              <a:t>Arcanobacterium</a:t>
            </a:r>
            <a:r>
              <a:rPr lang="en-US" i="1" dirty="0"/>
              <a:t> </a:t>
            </a:r>
            <a:r>
              <a:rPr lang="en-US" i="1" dirty="0" err="1"/>
              <a:t>haemolyticum</a:t>
            </a:r>
            <a:r>
              <a:rPr lang="en-US" dirty="0"/>
              <a:t>, </a:t>
            </a:r>
            <a:r>
              <a:rPr lang="en-US" i="1" dirty="0"/>
              <a:t>N. gonorrhea</a:t>
            </a:r>
            <a:r>
              <a:rPr lang="en-US" dirty="0"/>
              <a:t>, Fusobacterium (</a:t>
            </a:r>
            <a:r>
              <a:rPr lang="en-US" dirty="0" err="1"/>
              <a:t>Lemierre</a:t>
            </a:r>
            <a:r>
              <a:rPr lang="en-US" dirty="0"/>
              <a:t> syndrome)</a:t>
            </a:r>
          </a:p>
        </p:txBody>
      </p:sp>
    </p:spTree>
    <p:extLst>
      <p:ext uri="{BB962C8B-B14F-4D97-AF65-F5344CB8AC3E}">
        <p14:creationId xmlns:p14="http://schemas.microsoft.com/office/powerpoint/2010/main" val="105241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RVP – </a:t>
            </a:r>
            <a:r>
              <a:rPr lang="en-US" sz="2800" dirty="0"/>
              <a:t>nasal washing, nasopharyngeal swab</a:t>
            </a:r>
            <a:endParaRPr lang="en-US" dirty="0"/>
          </a:p>
        </p:txBody>
      </p:sp>
      <p:sp>
        <p:nvSpPr>
          <p:cNvPr id="3" name="Content Placeholder 2"/>
          <p:cNvSpPr>
            <a:spLocks noGrp="1"/>
          </p:cNvSpPr>
          <p:nvPr>
            <p:ph idx="1"/>
          </p:nvPr>
        </p:nvSpPr>
        <p:spPr/>
        <p:txBody>
          <a:bodyPr/>
          <a:lstStyle/>
          <a:p>
            <a:r>
              <a:rPr lang="en-US" dirty="0"/>
              <a:t>Adenovirus</a:t>
            </a:r>
          </a:p>
          <a:p>
            <a:r>
              <a:rPr lang="en-US" dirty="0"/>
              <a:t>Coronavirus 229 E, HKU1, NL63, OC43, Sars-CoV2</a:t>
            </a:r>
          </a:p>
          <a:p>
            <a:r>
              <a:rPr lang="en-US" dirty="0"/>
              <a:t>Human metapneumovirus</a:t>
            </a:r>
          </a:p>
          <a:p>
            <a:r>
              <a:rPr lang="en-US" dirty="0"/>
              <a:t>Human Rhinovirus/Enterovirus</a:t>
            </a:r>
          </a:p>
          <a:p>
            <a:r>
              <a:rPr lang="en-US" dirty="0"/>
              <a:t>Influenza H1N1, H1, H3, B</a:t>
            </a:r>
          </a:p>
          <a:p>
            <a:r>
              <a:rPr lang="en-US" dirty="0"/>
              <a:t>Parainfluenza 1-4</a:t>
            </a:r>
          </a:p>
          <a:p>
            <a:r>
              <a:rPr lang="en-US" dirty="0"/>
              <a:t>RSV</a:t>
            </a:r>
          </a:p>
        </p:txBody>
      </p:sp>
    </p:spTree>
    <p:extLst>
      <p:ext uri="{BB962C8B-B14F-4D97-AF65-F5344CB8AC3E}">
        <p14:creationId xmlns:p14="http://schemas.microsoft.com/office/powerpoint/2010/main" val="401170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5B14-4C23-4668-B7A1-08E67927FEC8}"/>
              </a:ext>
            </a:extLst>
          </p:cNvPr>
          <p:cNvSpPr>
            <a:spLocks noGrp="1"/>
          </p:cNvSpPr>
          <p:nvPr>
            <p:ph type="title"/>
          </p:nvPr>
        </p:nvSpPr>
        <p:spPr/>
        <p:txBody>
          <a:bodyPr/>
          <a:lstStyle/>
          <a:p>
            <a:r>
              <a:rPr lang="en-US" sz="4000" dirty="0"/>
              <a:t>Group A streptococcus pharyngitis</a:t>
            </a:r>
          </a:p>
        </p:txBody>
      </p:sp>
      <p:sp>
        <p:nvSpPr>
          <p:cNvPr id="3" name="Content Placeholder 2">
            <a:extLst>
              <a:ext uri="{FF2B5EF4-FFF2-40B4-BE49-F238E27FC236}">
                <a16:creationId xmlns:a16="http://schemas.microsoft.com/office/drawing/2014/main" id="{E60A4EF4-A940-4B26-87EA-D2EA2E5F22CD}"/>
              </a:ext>
            </a:extLst>
          </p:cNvPr>
          <p:cNvSpPr>
            <a:spLocks noGrp="1"/>
          </p:cNvSpPr>
          <p:nvPr>
            <p:ph idx="1"/>
          </p:nvPr>
        </p:nvSpPr>
        <p:spPr/>
        <p:txBody>
          <a:bodyPr/>
          <a:lstStyle/>
          <a:p>
            <a:r>
              <a:rPr lang="en-US" sz="2000" dirty="0"/>
              <a:t>When to consider: </a:t>
            </a:r>
            <a:r>
              <a:rPr lang="en-US" sz="2000" dirty="0" err="1"/>
              <a:t>Centor</a:t>
            </a:r>
            <a:r>
              <a:rPr lang="en-US" sz="2000" dirty="0"/>
              <a:t> score and </a:t>
            </a:r>
            <a:r>
              <a:rPr lang="en-US" sz="2000" dirty="0" err="1"/>
              <a:t>McIsaac</a:t>
            </a:r>
            <a:r>
              <a:rPr lang="en-US" sz="2000" dirty="0"/>
              <a:t> modified </a:t>
            </a:r>
            <a:r>
              <a:rPr lang="en-US" sz="2000" dirty="0" err="1"/>
              <a:t>Centor</a:t>
            </a:r>
            <a:r>
              <a:rPr lang="en-US" sz="2000" dirty="0"/>
              <a:t> score</a:t>
            </a:r>
          </a:p>
          <a:p>
            <a:r>
              <a:rPr lang="en-US" sz="2000" dirty="0"/>
              <a:t>Score 2-3: throat swab/culture; treat positives with penicillin G</a:t>
            </a:r>
          </a:p>
          <a:p>
            <a:r>
              <a:rPr lang="en-US" sz="2000" dirty="0"/>
              <a:t>Score 4-5: culture; consider treating empirically</a:t>
            </a:r>
          </a:p>
        </p:txBody>
      </p:sp>
      <p:graphicFrame>
        <p:nvGraphicFramePr>
          <p:cNvPr id="5" name="Object 4">
            <a:extLst>
              <a:ext uri="{FF2B5EF4-FFF2-40B4-BE49-F238E27FC236}">
                <a16:creationId xmlns:a16="http://schemas.microsoft.com/office/drawing/2014/main" id="{15A50236-CC63-4894-ADFF-865E1D057A8E}"/>
              </a:ext>
            </a:extLst>
          </p:cNvPr>
          <p:cNvGraphicFramePr>
            <a:graphicFrameLocks noChangeAspect="1"/>
          </p:cNvGraphicFramePr>
          <p:nvPr>
            <p:extLst>
              <p:ext uri="{D42A27DB-BD31-4B8C-83A1-F6EECF244321}">
                <p14:modId xmlns:p14="http://schemas.microsoft.com/office/powerpoint/2010/main" val="352093408"/>
              </p:ext>
            </p:extLst>
          </p:nvPr>
        </p:nvGraphicFramePr>
        <p:xfrm>
          <a:off x="460899" y="3048000"/>
          <a:ext cx="8229600" cy="3375734"/>
        </p:xfrm>
        <a:graphic>
          <a:graphicData uri="http://schemas.openxmlformats.org/presentationml/2006/ole">
            <mc:AlternateContent xmlns:mc="http://schemas.openxmlformats.org/markup-compatibility/2006">
              <mc:Choice xmlns:v="urn:schemas-microsoft-com:vml" Requires="v">
                <p:oleObj spid="_x0000_s3080" name="Worksheet" r:id="rId3" imgW="3924459" imgH="1609776" progId="Excel.Sheet.12">
                  <p:embed/>
                </p:oleObj>
              </mc:Choice>
              <mc:Fallback>
                <p:oleObj name="Worksheet" r:id="rId3" imgW="3924459" imgH="1609776" progId="Excel.Sheet.12">
                  <p:embed/>
                  <p:pic>
                    <p:nvPicPr>
                      <p:cNvPr id="0" name=""/>
                      <p:cNvPicPr/>
                      <p:nvPr/>
                    </p:nvPicPr>
                    <p:blipFill>
                      <a:blip r:embed="rId4"/>
                      <a:stretch>
                        <a:fillRect/>
                      </a:stretch>
                    </p:blipFill>
                    <p:spPr>
                      <a:xfrm>
                        <a:off x="460899" y="3048000"/>
                        <a:ext cx="8229600" cy="3375734"/>
                      </a:xfrm>
                      <a:prstGeom prst="rect">
                        <a:avLst/>
                      </a:prstGeom>
                    </p:spPr>
                  </p:pic>
                </p:oleObj>
              </mc:Fallback>
            </mc:AlternateContent>
          </a:graphicData>
        </a:graphic>
      </p:graphicFrame>
    </p:spTree>
    <p:extLst>
      <p:ext uri="{BB962C8B-B14F-4D97-AF65-F5344CB8AC3E}">
        <p14:creationId xmlns:p14="http://schemas.microsoft.com/office/powerpoint/2010/main" val="9388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275955"/>
            <a:ext cx="9144000" cy="631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095846" y="6611779"/>
            <a:ext cx="2052165" cy="246221"/>
          </a:xfrm>
          <a:prstGeom prst="rect">
            <a:avLst/>
          </a:prstGeom>
        </p:spPr>
        <p:txBody>
          <a:bodyPr wrap="none">
            <a:spAutoFit/>
          </a:bodyPr>
          <a:lstStyle/>
          <a:p>
            <a:r>
              <a:rPr lang="en-US" sz="1000" dirty="0"/>
              <a:t>N </a:t>
            </a:r>
            <a:r>
              <a:rPr lang="en-US" sz="1000" dirty="0" err="1"/>
              <a:t>Engl</a:t>
            </a:r>
            <a:r>
              <a:rPr lang="en-US" sz="1000" dirty="0"/>
              <a:t> J Med 2016; 375:962-970</a:t>
            </a:r>
          </a:p>
        </p:txBody>
      </p:sp>
      <p:sp>
        <p:nvSpPr>
          <p:cNvPr id="6" name="Title 1"/>
          <p:cNvSpPr>
            <a:spLocks noGrp="1"/>
          </p:cNvSpPr>
          <p:nvPr>
            <p:ph type="title"/>
          </p:nvPr>
        </p:nvSpPr>
        <p:spPr>
          <a:xfrm>
            <a:off x="457200" y="274638"/>
            <a:ext cx="8229600" cy="1143000"/>
          </a:xfrm>
        </p:spPr>
        <p:txBody>
          <a:bodyPr/>
          <a:lstStyle/>
          <a:p>
            <a:pPr algn="r"/>
            <a:r>
              <a:rPr lang="en-US" dirty="0">
                <a:solidFill>
                  <a:schemeClr val="bg2"/>
                </a:solidFill>
              </a:rPr>
              <a:t>Sinusitis</a:t>
            </a:r>
          </a:p>
        </p:txBody>
      </p:sp>
    </p:spTree>
    <p:extLst>
      <p:ext uri="{BB962C8B-B14F-4D97-AF65-F5344CB8AC3E}">
        <p14:creationId xmlns:p14="http://schemas.microsoft.com/office/powerpoint/2010/main" val="4288168564"/>
      </p:ext>
    </p:extLst>
  </p:cSld>
  <p:clrMapOvr>
    <a:masterClrMapping/>
  </p:clrMapOvr>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TotalTime>
  <Words>3159</Words>
  <Application>Microsoft Office PowerPoint</Application>
  <PresentationFormat>On-screen Show (4:3)</PresentationFormat>
  <Paragraphs>395</Paragraphs>
  <Slides>50</Slides>
  <Notes>39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7" baseType="lpstr">
      <vt:lpstr>Arial</vt:lpstr>
      <vt:lpstr>Calibri</vt:lpstr>
      <vt:lpstr>Symbol</vt:lpstr>
      <vt:lpstr>Wingdings</vt:lpstr>
      <vt:lpstr>Default Design</vt:lpstr>
      <vt:lpstr>Microsoft Excel Worksheet</vt:lpstr>
      <vt:lpstr>Worksheet</vt:lpstr>
      <vt:lpstr>Upper Respiratory Infection</vt:lpstr>
      <vt:lpstr>Overview</vt:lpstr>
      <vt:lpstr>URI</vt:lpstr>
      <vt:lpstr>Atypical bacteria in “URI”</vt:lpstr>
      <vt:lpstr>Respiratory Viruses</vt:lpstr>
      <vt:lpstr>URI Syndromes</vt:lpstr>
      <vt:lpstr>RVP – nasal washing, nasopharyngeal swab</vt:lpstr>
      <vt:lpstr>Group A streptococcus pharyngitis</vt:lpstr>
      <vt:lpstr>Sinusitis</vt:lpstr>
      <vt:lpstr>PowerPoint Presentation</vt:lpstr>
      <vt:lpstr>Influenza</vt:lpstr>
      <vt:lpstr>Epidemiology</vt:lpstr>
      <vt:lpstr>Antigenic Drift/Shift</vt:lpstr>
      <vt:lpstr>Antigenic shift/Genetic drift</vt:lpstr>
      <vt:lpstr>Pathogenesis </vt:lpstr>
      <vt:lpstr>Transmission</vt:lpstr>
      <vt:lpstr>Clinical Symptoms</vt:lpstr>
      <vt:lpstr>Complications of Influenza</vt:lpstr>
      <vt:lpstr>Non-pulmonary Complications of Influenza</vt:lpstr>
      <vt:lpstr>Prevention</vt:lpstr>
      <vt:lpstr>PowerPoint Presentation</vt:lpstr>
      <vt:lpstr>Early Antiviral Treatment</vt:lpstr>
      <vt:lpstr>Anti-Influenza Chemotherapy</vt:lpstr>
      <vt:lpstr>Anti-Influenza Chemotherapy: Viral neuraminidase inhibitors </vt:lpstr>
      <vt:lpstr>Baloxavir marboxil</vt:lpstr>
      <vt:lpstr>Influenza Prophylaxis (ppx)</vt:lpstr>
      <vt:lpstr>SARS-CoV</vt:lpstr>
      <vt:lpstr>Case Definition</vt:lpstr>
      <vt:lpstr>MERS-CoV</vt:lpstr>
      <vt:lpstr>Case Definition</vt:lpstr>
      <vt:lpstr>SARS-CoV-2</vt:lpstr>
      <vt:lpstr>Pathogenesis/Transmission </vt:lpstr>
      <vt:lpstr>Approach to a respiratory viral case</vt:lpstr>
      <vt:lpstr>Case 1</vt:lpstr>
      <vt:lpstr>Review of Systems</vt:lpstr>
      <vt:lpstr>History</vt:lpstr>
      <vt:lpstr>History, cont.</vt:lpstr>
      <vt:lpstr>Physical Examination</vt:lpstr>
      <vt:lpstr>Questions</vt:lpstr>
      <vt:lpstr>Questions</vt:lpstr>
      <vt:lpstr>Objective data</vt:lpstr>
      <vt:lpstr>PowerPoint Presentation</vt:lpstr>
      <vt:lpstr>Respiratory viruses - Imaging</vt:lpstr>
      <vt:lpstr>Diagnosis </vt:lpstr>
      <vt:lpstr>Parainfluenza</vt:lpstr>
      <vt:lpstr>Pathogenesis</vt:lpstr>
      <vt:lpstr>Parainfluenza</vt:lpstr>
      <vt:lpstr>Therapy</vt:lpstr>
      <vt:lpstr>Summary</vt:lpstr>
      <vt:lpstr>Individual Readiness Assurance Test</vt:lpstr>
    </vt:vector>
  </TitlesOfParts>
  <Company>The University of Kansas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Influenza</dc:title>
  <dc:creator>Windows User</dc:creator>
  <cp:lastModifiedBy>Jessica Newman</cp:lastModifiedBy>
  <cp:revision>52</cp:revision>
  <dcterms:created xsi:type="dcterms:W3CDTF">2017-07-05T14:44:02Z</dcterms:created>
  <dcterms:modified xsi:type="dcterms:W3CDTF">2022-04-04T20:35:58Z</dcterms:modified>
</cp:coreProperties>
</file>