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2" r:id="rId3"/>
    <p:sldId id="306" r:id="rId4"/>
    <p:sldId id="307" r:id="rId5"/>
    <p:sldId id="308" r:id="rId6"/>
    <p:sldId id="309" r:id="rId7"/>
    <p:sldId id="275" r:id="rId8"/>
    <p:sldId id="276" r:id="rId9"/>
    <p:sldId id="277" r:id="rId10"/>
    <p:sldId id="290" r:id="rId11"/>
    <p:sldId id="278" r:id="rId12"/>
    <p:sldId id="280" r:id="rId13"/>
    <p:sldId id="279" r:id="rId14"/>
    <p:sldId id="282" r:id="rId15"/>
    <p:sldId id="310" r:id="rId16"/>
    <p:sldId id="31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73"/>
    <p:restoredTop sz="79755"/>
  </p:normalViewPr>
  <p:slideViewPr>
    <p:cSldViewPr>
      <p:cViewPr varScale="1">
        <p:scale>
          <a:sx n="88" d="100"/>
          <a:sy n="88" d="100"/>
        </p:scale>
        <p:origin x="4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3F21CA7-34A4-43B0-81FA-2C15C9D06090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79CF846-A9EC-48DA-B4F6-E5C89F5D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81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7E90-820B-42CC-B472-6B317D685AD6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A8FD-EE2D-42B1-AA17-9A4DC20B2CDB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497028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917" y="2514600"/>
            <a:ext cx="7117180" cy="1470025"/>
          </a:xfrm>
        </p:spPr>
        <p:txBody>
          <a:bodyPr/>
          <a:lstStyle/>
          <a:p>
            <a:pPr algn="ctr"/>
            <a:r>
              <a:rPr lang="en-US" dirty="0"/>
              <a:t>Community-Acquired Pneumonia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Infectious Diseases Elective</a:t>
            </a:r>
          </a:p>
        </p:txBody>
      </p:sp>
    </p:spTree>
    <p:extLst>
      <p:ext uri="{BB962C8B-B14F-4D97-AF65-F5344CB8AC3E}">
        <p14:creationId xmlns:p14="http://schemas.microsoft.com/office/powerpoint/2010/main" val="211632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initial assessment?</a:t>
            </a:r>
          </a:p>
          <a:p>
            <a:r>
              <a:rPr lang="en-US" dirty="0"/>
              <a:t>What is on your differential for pathogens involved?</a:t>
            </a:r>
          </a:p>
          <a:p>
            <a:r>
              <a:rPr lang="en-US" dirty="0"/>
              <a:t>What other diagnostics would you consider?</a:t>
            </a:r>
          </a:p>
          <a:p>
            <a:r>
              <a:rPr lang="en-US" dirty="0"/>
              <a:t>What antimicrobial therapy would you start?</a:t>
            </a:r>
          </a:p>
        </p:txBody>
      </p:sp>
    </p:spTree>
    <p:extLst>
      <p:ext uri="{BB962C8B-B14F-4D97-AF65-F5344CB8AC3E}">
        <p14:creationId xmlns:p14="http://schemas.microsoft.com/office/powerpoint/2010/main" val="42222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>
            <a:normAutofit/>
          </a:bodyPr>
          <a:lstStyle/>
          <a:p>
            <a:r>
              <a:rPr lang="en-US" sz="2000" dirty="0"/>
              <a:t>Started on empiric antibiotics with ceftriaxone and azithromycin</a:t>
            </a:r>
          </a:p>
          <a:p>
            <a:pPr lvl="1"/>
            <a:r>
              <a:rPr lang="en-US" sz="1800" dirty="0"/>
              <a:t>COVID-19 PCR negative</a:t>
            </a:r>
          </a:p>
          <a:p>
            <a:pPr lvl="1"/>
            <a:r>
              <a:rPr lang="en-US" sz="1800" dirty="0"/>
              <a:t>No improvement in CXR next am; therapy changed to Piperacillin/tazobactam</a:t>
            </a:r>
          </a:p>
          <a:p>
            <a:pPr lvl="1"/>
            <a:r>
              <a:rPr lang="en-US" sz="1800" dirty="0"/>
              <a:t>CT chest with bilateral pleural effusions – concern for empyema and transferred to tertiary care center </a:t>
            </a:r>
          </a:p>
          <a:p>
            <a:pPr lvl="1"/>
            <a:r>
              <a:rPr lang="en-US" sz="1800" dirty="0"/>
              <a:t>Day 5 fever improved </a:t>
            </a:r>
          </a:p>
          <a:p>
            <a:pPr lvl="1"/>
            <a:r>
              <a:rPr lang="en-US" sz="1800" dirty="0"/>
              <a:t>WBC 12.2 w/84% neut. </a:t>
            </a:r>
            <a:r>
              <a:rPr lang="en-US" sz="1800" dirty="0" err="1"/>
              <a:t>Hgb</a:t>
            </a:r>
            <a:r>
              <a:rPr lang="en-US" sz="1800" dirty="0"/>
              <a:t> normal.  Na 132, K 4.1, </a:t>
            </a:r>
            <a:r>
              <a:rPr lang="en-US" sz="1800" dirty="0" err="1"/>
              <a:t>Creat</a:t>
            </a:r>
            <a:r>
              <a:rPr lang="en-US" sz="1800" dirty="0"/>
              <a:t> 1.3, LFTs were normal, though bilirubin 2.3. UA normal</a:t>
            </a:r>
          </a:p>
        </p:txBody>
      </p:sp>
    </p:spTree>
    <p:extLst>
      <p:ext uri="{BB962C8B-B14F-4D97-AF65-F5344CB8AC3E}">
        <p14:creationId xmlns:p14="http://schemas.microsoft.com/office/powerpoint/2010/main" val="280303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87763"/>
            <a:ext cx="914808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87763"/>
            <a:ext cx="9122229" cy="67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438400"/>
            <a:ext cx="8086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09443" y="1066800"/>
            <a:ext cx="7125112" cy="45934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Blood cultures: negative</a:t>
            </a:r>
          </a:p>
          <a:p>
            <a:r>
              <a:rPr lang="en-US" dirty="0"/>
              <a:t>Sputum culture: “normal respiratory flora”</a:t>
            </a:r>
          </a:p>
        </p:txBody>
      </p:sp>
    </p:spTree>
    <p:extLst>
      <p:ext uri="{BB962C8B-B14F-4D97-AF65-F5344CB8AC3E}">
        <p14:creationId xmlns:p14="http://schemas.microsoft.com/office/powerpoint/2010/main" val="237067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Legionella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905000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1-10% of CAP cases; many serogroups – most disease = group 1</a:t>
            </a:r>
          </a:p>
          <a:p>
            <a:r>
              <a:rPr lang="en-US" dirty="0"/>
              <a:t>Legionnaires’ disease can be associated with waterborne outbreaks (cooling towers/water systems)</a:t>
            </a:r>
          </a:p>
          <a:p>
            <a:r>
              <a:rPr lang="en-US" dirty="0"/>
              <a:t>Peaks late summer-early fall</a:t>
            </a:r>
          </a:p>
          <a:p>
            <a:r>
              <a:rPr lang="en-US" dirty="0"/>
              <a:t>High fever (&gt;39ºC) very common; GI/neuro symptoms common, incidence of cough can be as low as 40%, hyponatremia more than w/other PNAs</a:t>
            </a:r>
          </a:p>
          <a:p>
            <a:r>
              <a:rPr lang="en-US" dirty="0"/>
              <a:t>Diagnosis: gold standard = culture (buffered charcoal yeast extract agar)</a:t>
            </a:r>
          </a:p>
          <a:p>
            <a:pPr lvl="1"/>
            <a:r>
              <a:rPr lang="en-US" dirty="0"/>
              <a:t>More commonly used:  urinary Ag (sensitivity &gt;80%, very specific) but only picks up serotype 1 and PCR (high sensitivity/specificity)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256829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u="sng" dirty="0">
                <a:hlinkClick r:id="rId3" tooltip="The Lancet. Infectious disease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Lancet Infect Dis.</a:t>
            </a:r>
            <a:r>
              <a:rPr lang="en-US" sz="1000" dirty="0"/>
              <a:t> 2014 Oct;14(10):1011-1021. </a:t>
            </a:r>
            <a:r>
              <a:rPr lang="en-US" sz="1000" dirty="0" err="1"/>
              <a:t>doi</a:t>
            </a:r>
            <a:r>
              <a:rPr lang="en-US" sz="1000" dirty="0"/>
              <a:t>: 10.1016/S1473-3099(14)70713-3. </a:t>
            </a:r>
            <a:r>
              <a:rPr lang="en-US" sz="1000" dirty="0" err="1"/>
              <a:t>Epub</a:t>
            </a:r>
            <a:r>
              <a:rPr lang="en-US" sz="1000" dirty="0"/>
              <a:t> 2014 Jun 23.</a:t>
            </a:r>
          </a:p>
          <a:p>
            <a:pPr algn="r"/>
            <a:r>
              <a:rPr lang="en-US" sz="1000" b="0" i="0" dirty="0" err="1">
                <a:effectLst/>
              </a:rPr>
              <a:t>Cristovam</a:t>
            </a:r>
            <a:r>
              <a:rPr lang="en-US" sz="1000" b="0" i="0" dirty="0">
                <a:effectLst/>
              </a:rPr>
              <a:t> E, Almeida D, </a:t>
            </a:r>
            <a:r>
              <a:rPr lang="en-US" sz="1000" b="0" i="0" dirty="0" err="1">
                <a:effectLst/>
              </a:rPr>
              <a:t>Caldeira</a:t>
            </a:r>
            <a:r>
              <a:rPr lang="en-US" sz="1000" b="0" i="0" dirty="0">
                <a:effectLst/>
              </a:rPr>
              <a:t> D, Ferreira JJ, Marques T. Accuracy of diagnostic tests for Legionnaires' disease: a systematic review. J Med Microbiol. 2017 Apr;66(4):485-489.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10.1099/jmm.0.000454. PMID: 28463665.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94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752600"/>
            <a:ext cx="7448757" cy="4745839"/>
          </a:xfrm>
        </p:spPr>
        <p:txBody>
          <a:bodyPr>
            <a:noAutofit/>
          </a:bodyPr>
          <a:lstStyle/>
          <a:p>
            <a:r>
              <a:rPr lang="en-US" sz="2000" dirty="0"/>
              <a:t>On presentation, pathogen will be unknown</a:t>
            </a:r>
          </a:p>
          <a:p>
            <a:pPr lvl="1"/>
            <a:r>
              <a:rPr lang="en-US" sz="1800" dirty="0"/>
              <a:t>If outpatient micro testing not routinely performed (can use </a:t>
            </a:r>
            <a:r>
              <a:rPr lang="en-US" sz="1800" dirty="0" err="1"/>
              <a:t>amox</a:t>
            </a:r>
            <a:r>
              <a:rPr lang="en-US" sz="1800" dirty="0"/>
              <a:t> vs. </a:t>
            </a:r>
            <a:r>
              <a:rPr lang="en-US" sz="1800" dirty="0" err="1"/>
              <a:t>amox</a:t>
            </a:r>
            <a:r>
              <a:rPr lang="en-US" sz="1800" dirty="0"/>
              <a:t>/</a:t>
            </a:r>
            <a:r>
              <a:rPr lang="en-US" sz="1800" dirty="0" err="1"/>
              <a:t>clav</a:t>
            </a:r>
            <a:r>
              <a:rPr lang="en-US" sz="1800" dirty="0"/>
              <a:t> with or w/o atypical coverage )</a:t>
            </a:r>
          </a:p>
          <a:p>
            <a:r>
              <a:rPr lang="en-US" sz="2000" dirty="0"/>
              <a:t>Inpatients: antimicrobial coverage required for atypical + typical (common) organisms</a:t>
            </a:r>
          </a:p>
          <a:p>
            <a:pPr lvl="1"/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/>
              <a:t>-lactam + </a:t>
            </a:r>
            <a:r>
              <a:rPr lang="en-US" sz="1800" dirty="0" err="1"/>
              <a:t>azithro</a:t>
            </a:r>
            <a:r>
              <a:rPr lang="en-US" sz="1800" dirty="0"/>
              <a:t> vs. doxy vs. respiratory fluoroquinolone (</a:t>
            </a:r>
            <a:r>
              <a:rPr lang="en-US" sz="1800" dirty="0" err="1"/>
              <a:t>levaquin</a:t>
            </a:r>
            <a:r>
              <a:rPr lang="en-US" sz="1800" dirty="0"/>
              <a:t> or moxifloxacin)</a:t>
            </a:r>
          </a:p>
          <a:p>
            <a:pPr lvl="1"/>
            <a:r>
              <a:rPr lang="en-US" sz="1800" dirty="0"/>
              <a:t>In patients with CAP requiring ICU admission</a:t>
            </a:r>
          </a:p>
          <a:p>
            <a:pPr lvl="2"/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-lactam + </a:t>
            </a:r>
            <a:r>
              <a:rPr lang="en-US" sz="1600" dirty="0" err="1"/>
              <a:t>azithro</a:t>
            </a:r>
            <a:r>
              <a:rPr lang="en-US" sz="1600" dirty="0"/>
              <a:t> vs. respiratory fluoroquinolone</a:t>
            </a:r>
          </a:p>
          <a:p>
            <a:pPr lvl="3"/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/>
              <a:t>-lactam = cefotaxime, ceftriaxone or amp-sulbactam</a:t>
            </a:r>
          </a:p>
          <a:p>
            <a:pPr lvl="1"/>
            <a:r>
              <a:rPr lang="en-US" sz="1800" dirty="0"/>
              <a:t>If risk for PSAE or if GNR on sputum GS: instead of above </a:t>
            </a:r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/>
              <a:t>-lactam use cefepime, pip/</a:t>
            </a:r>
            <a:r>
              <a:rPr lang="en-US" sz="1800" dirty="0" err="1"/>
              <a:t>tazo</a:t>
            </a:r>
            <a:r>
              <a:rPr lang="en-US" sz="1800" dirty="0"/>
              <a:t> or meropenem + </a:t>
            </a:r>
            <a:r>
              <a:rPr lang="en-US" sz="1800" dirty="0" err="1"/>
              <a:t>levaquin</a:t>
            </a:r>
            <a:r>
              <a:rPr lang="en-US" sz="1800" dirty="0"/>
              <a:t> OR </a:t>
            </a:r>
            <a:r>
              <a:rPr lang="en-US" sz="1800" dirty="0" err="1"/>
              <a:t>azithro</a:t>
            </a:r>
            <a:r>
              <a:rPr lang="en-US" sz="1800" dirty="0"/>
              <a:t> + aminoglycoside</a:t>
            </a:r>
          </a:p>
          <a:p>
            <a:pPr lvl="1"/>
            <a:r>
              <a:rPr lang="en-US" sz="1800" dirty="0"/>
              <a:t>If staph on GS consider adding vancomycin or linezolid</a:t>
            </a:r>
          </a:p>
        </p:txBody>
      </p:sp>
    </p:spTree>
    <p:extLst>
      <p:ext uri="{BB962C8B-B14F-4D97-AF65-F5344CB8AC3E}">
        <p14:creationId xmlns:p14="http://schemas.microsoft.com/office/powerpoint/2010/main" val="307392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A4F5-7AF7-4381-9FDC-78134BB9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Readiness Assurance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478C-D69E-4900-BA27-2907DC96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are 3 common presenting symptoms of CAP?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tool can help determine need for admission for a CAP patient?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How would you categorize a pneumonia in a patient who lives at home and attends dialysis 3x/week?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Which vaccinations can help prevent CAP?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List 3 “atypical” pathogens in CAP?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A legionella urine antigen detects which serotype?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antibiotic would you recommend for </a:t>
            </a:r>
            <a:r>
              <a:rPr lang="en-US" sz="3500" i="1" dirty="0"/>
              <a:t>S. pneumoniae</a:t>
            </a:r>
            <a:r>
              <a:rPr lang="en-US" sz="3500" dirty="0"/>
              <a:t> pneumonia in a patient being admitted with hypoxia and fever?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8936CC-103E-4653-9A7B-BE023F3E7A7C}"/>
              </a:ext>
            </a:extLst>
          </p:cNvPr>
          <p:cNvSpPr txBox="1">
            <a:spLocks/>
          </p:cNvSpPr>
          <p:nvPr/>
        </p:nvSpPr>
        <p:spPr>
          <a:xfrm>
            <a:off x="4419600" y="15240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Fever, cough, shortness of breath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CURB 65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Influenza, Pneumococcal, COVID-19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i="1" dirty="0"/>
              <a:t>Legionella, Mycoplasma pneumoniae, Chlamydia pneumoniae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Ceftriaxone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3DF23-E878-451E-BB16-E27699DA1AEF}"/>
              </a:ext>
            </a:extLst>
          </p:cNvPr>
          <p:cNvSpPr/>
          <p:nvPr/>
        </p:nvSpPr>
        <p:spPr>
          <a:xfrm>
            <a:off x="2057400" y="6600056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u="sng" dirty="0"/>
              <a:t>SLIDE UDPATES: 6/2022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4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1552-F631-42C5-A084-499B18BF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F560-618F-41C7-94A8-B634BBF8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Prevention</a:t>
            </a:r>
          </a:p>
          <a:p>
            <a:r>
              <a:rPr lang="en-US" sz="2400" dirty="0"/>
              <a:t>Symptoms/diagnosis</a:t>
            </a:r>
          </a:p>
          <a:p>
            <a:r>
              <a:rPr lang="en-US" sz="2400" dirty="0"/>
              <a:t>Cases</a:t>
            </a:r>
          </a:p>
          <a:p>
            <a:r>
              <a:rPr lang="en-US" sz="24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6740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-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0199"/>
            <a:ext cx="7125112" cy="45820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Smoking cessation</a:t>
            </a:r>
          </a:p>
          <a:p>
            <a:r>
              <a:rPr lang="en-US" dirty="0"/>
              <a:t>Influenza vaccination </a:t>
            </a:r>
          </a:p>
          <a:p>
            <a:pPr lvl="1"/>
            <a:r>
              <a:rPr lang="en-US" dirty="0"/>
              <a:t>Prevents/lessens illness in adults </a:t>
            </a:r>
          </a:p>
          <a:p>
            <a:pPr lvl="1"/>
            <a:r>
              <a:rPr lang="en-US" dirty="0"/>
              <a:t>Secondarily reduces likelihood of secondary bacterial pneumonia </a:t>
            </a:r>
          </a:p>
          <a:p>
            <a:r>
              <a:rPr lang="en-US" dirty="0"/>
              <a:t>Pneumococcal vaccination:</a:t>
            </a:r>
          </a:p>
          <a:p>
            <a:pPr lvl="1"/>
            <a:r>
              <a:rPr lang="en-US" dirty="0"/>
              <a:t>Adults &gt;65, PCV15 followed by PPSV23 1 year later OR just PCV20</a:t>
            </a:r>
          </a:p>
          <a:p>
            <a:pPr lvl="1"/>
            <a:r>
              <a:rPr lang="en-US" dirty="0"/>
              <a:t>AND individuals at risk for invasive pneumococcal disease: long term care facility residents, those with CAD, heart failure, COPD, alcoholism, diabetes, CSF leak, cirrhosis, asplenia (including functional), immunocompromised patients</a:t>
            </a:r>
          </a:p>
          <a:p>
            <a:pPr lvl="1"/>
            <a:r>
              <a:rPr lang="en-US" dirty="0"/>
              <a:t>Individuals who have already received PPSV23: PCV15 or PCV20 1 year later</a:t>
            </a:r>
          </a:p>
          <a:p>
            <a:pPr lvl="1"/>
            <a:r>
              <a:rPr lang="en-US" dirty="0"/>
              <a:t>Individuals who have already received PCV13: give PPSV23 2 months later</a:t>
            </a:r>
          </a:p>
          <a:p>
            <a:r>
              <a:rPr lang="en-US" dirty="0"/>
              <a:t>COVID-19 vaccination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1DAF5-5729-471C-900A-711120A5BB1D}"/>
              </a:ext>
            </a:extLst>
          </p:cNvPr>
          <p:cNvSpPr txBox="1"/>
          <p:nvPr/>
        </p:nvSpPr>
        <p:spPr>
          <a:xfrm>
            <a:off x="3344007" y="6576610"/>
            <a:ext cx="57706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https://www.cdc.gov/vaccines/vpd/pneumo/hcp/who-when-to-vaccinate.htmls</a:t>
            </a:r>
          </a:p>
        </p:txBody>
      </p:sp>
    </p:spTree>
    <p:extLst>
      <p:ext uri="{BB962C8B-B14F-4D97-AF65-F5344CB8AC3E}">
        <p14:creationId xmlns:p14="http://schemas.microsoft.com/office/powerpoint/2010/main" val="11873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125113" cy="924475"/>
          </a:xfrm>
        </p:spPr>
        <p:txBody>
          <a:bodyPr/>
          <a:lstStyle/>
          <a:p>
            <a:r>
              <a:rPr lang="en-US" dirty="0"/>
              <a:t>Microbiology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847082"/>
              </p:ext>
            </p:extLst>
          </p:nvPr>
        </p:nvGraphicFramePr>
        <p:xfrm>
          <a:off x="381000" y="1143000"/>
          <a:ext cx="8382000" cy="5677182"/>
        </p:xfrm>
        <a:graphic>
          <a:graphicData uri="http://schemas.openxmlformats.org/drawingml/2006/table">
            <a:tbl>
              <a:tblPr/>
              <a:tblGrid>
                <a:gridCol w="22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Community-acquired pneumonia</a:t>
                      </a:r>
                    </a:p>
                  </a:txBody>
                  <a:tcPr marL="9296" marR="9296" marT="9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Organism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Clues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Atypical pathogens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Legionella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hotel, cruise ship stay; grocery store mister, hot tub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azithro, respiratory fluoroquinolone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Chlamydia pneumoniae/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psittaci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psittaci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birds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azithro, doxy, respiratory fluoroquinolone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Mycoplasma pneumoniae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school, military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azithro, doxy, respiratory fluoroquinolone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Typical pathogens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8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 pneumoniae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 common pathogen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Ceftriaxone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 influenzae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respiratory disease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Ceftriaxone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 aureus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recent influenza infection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Vancomycin, linezolid, Ceftaroline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48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Pseudomonas aeruginosa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COPD, bronchiectasis, CF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tazo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cefepime, aztreonam, meropenem/imipenem, aminoglycosides (need susceptibilities) 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 negatives/anaerobes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Aspiration, alcoholism, post-obstructive, diabetic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Broad-spectrum antibiotic with both gram-negative and anaerobic coverage</a:t>
                      </a:r>
                    </a:p>
                  </a:txBody>
                  <a:tcPr marL="9296" marR="9296" marT="9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7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&amp;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2557" cy="46696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Symptoms: Fever, cough, sputum production and shortness of breath (possibly with chest pain)</a:t>
            </a:r>
          </a:p>
          <a:p>
            <a:pPr lvl="1"/>
            <a:r>
              <a:rPr lang="en-US" dirty="0"/>
              <a:t>Absence of fever can be seen in older adults or in the immunocompromised</a:t>
            </a:r>
          </a:p>
          <a:p>
            <a:r>
              <a:rPr lang="en-US" dirty="0"/>
              <a:t>Diagnosis: infiltrate on a chest radiograph is required for diagnosis of CAP</a:t>
            </a:r>
          </a:p>
          <a:p>
            <a:pPr lvl="1"/>
            <a:r>
              <a:rPr lang="en-US" dirty="0"/>
              <a:t>CAP = acquired outside of a healthcare setting</a:t>
            </a:r>
          </a:p>
          <a:p>
            <a:r>
              <a:rPr lang="en-US" dirty="0"/>
              <a:t>Workup: blood cultures, sputum culture (for patients needing hospitalization) and those with underlying lung disease, alcohol abuse, </a:t>
            </a:r>
            <a:r>
              <a:rPr lang="en-US" dirty="0" err="1"/>
              <a:t>asplenia</a:t>
            </a:r>
            <a:r>
              <a:rPr lang="en-US" dirty="0"/>
              <a:t>, chronic liver disease, leukopenia or those who fail outpatient empiric therapy</a:t>
            </a:r>
          </a:p>
          <a:p>
            <a:pPr lvl="1"/>
            <a:r>
              <a:rPr lang="en-US" dirty="0"/>
              <a:t>Consider urine legionella and </a:t>
            </a:r>
            <a:r>
              <a:rPr lang="en-US" i="1" dirty="0"/>
              <a:t>S. </a:t>
            </a:r>
            <a:r>
              <a:rPr lang="en-US" i="1" dirty="0" err="1"/>
              <a:t>pneumo</a:t>
            </a:r>
            <a:r>
              <a:rPr lang="en-US" i="1" dirty="0"/>
              <a:t> </a:t>
            </a:r>
            <a:r>
              <a:rPr lang="en-US" dirty="0"/>
              <a:t>ag testing in admitted  patients</a:t>
            </a:r>
          </a:p>
          <a:p>
            <a:pPr lvl="2"/>
            <a:r>
              <a:rPr lang="en-US" dirty="0"/>
              <a:t>Urine legionella only detects serotype 1</a:t>
            </a:r>
          </a:p>
          <a:p>
            <a:r>
              <a:rPr lang="en-US" dirty="0"/>
              <a:t>Hospitalization? Tools: 02 Sat &lt; 92%, Pneumonia severity index (PSI) score &gt; or = Class III</a:t>
            </a:r>
          </a:p>
          <a:p>
            <a:pPr lvl="1"/>
            <a:r>
              <a:rPr lang="en-US" dirty="0"/>
              <a:t>CURB 65 (1 point for each of confusion, BUN&gt;20, RR&gt; 30, BP&lt; 90 systolic or &lt;60 diastolic and age &gt;65): &gt;2 consider admission</a:t>
            </a:r>
          </a:p>
        </p:txBody>
      </p:sp>
    </p:spTree>
    <p:extLst>
      <p:ext uri="{BB962C8B-B14F-4D97-AF65-F5344CB8AC3E}">
        <p14:creationId xmlns:p14="http://schemas.microsoft.com/office/powerpoint/2010/main" val="326332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a patient with possible CAP</a:t>
            </a:r>
          </a:p>
        </p:txBody>
      </p:sp>
    </p:spTree>
    <p:extLst>
      <p:ext uri="{BB962C8B-B14F-4D97-AF65-F5344CB8AC3E}">
        <p14:creationId xmlns:p14="http://schemas.microsoft.com/office/powerpoint/2010/main" val="99056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69639"/>
          </a:xfrm>
        </p:spPr>
        <p:txBody>
          <a:bodyPr>
            <a:normAutofit/>
          </a:bodyPr>
          <a:lstStyle/>
          <a:p>
            <a:r>
              <a:rPr lang="en-US" dirty="0"/>
              <a:t>76-year-old male with DM (A1c 6.8%), s/p left BKA (due to PVD), CAD s/p CABG in 1994, </a:t>
            </a:r>
            <a:r>
              <a:rPr lang="en-US" dirty="0" err="1"/>
              <a:t>Afib</a:t>
            </a:r>
            <a:r>
              <a:rPr lang="en-US" dirty="0"/>
              <a:t> s/p ablation and PPM, aortic stenosis (relatively asymptomatic) </a:t>
            </a:r>
          </a:p>
          <a:p>
            <a:r>
              <a:rPr lang="en-US" dirty="0"/>
              <a:t>4 days prior to presentation: having chills, fever to 102°F and worsening fatigue; symptoms progressed and patient presented for evaluation to ED</a:t>
            </a:r>
          </a:p>
          <a:p>
            <a:r>
              <a:rPr lang="en-US" dirty="0"/>
              <a:t>ROS: </a:t>
            </a:r>
          </a:p>
          <a:p>
            <a:pPr lvl="1"/>
            <a:r>
              <a:rPr lang="en-US" dirty="0"/>
              <a:t>Pertinent positives:  anorexia, fatigue </a:t>
            </a:r>
          </a:p>
          <a:p>
            <a:pPr lvl="1"/>
            <a:r>
              <a:rPr lang="en-US" dirty="0"/>
              <a:t>Negative:  HA, sinus congestion, rhinorrhea, sore throat, cough, CP, n/v/</a:t>
            </a:r>
            <a:r>
              <a:rPr lang="en-US" dirty="0" err="1"/>
              <a:t>abd</a:t>
            </a:r>
            <a:r>
              <a:rPr lang="en-US" dirty="0"/>
              <a:t> pain, diarrhea, muscle/joint pains, rash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Social/exposure history:</a:t>
            </a:r>
          </a:p>
          <a:p>
            <a:pPr lvl="1"/>
            <a:r>
              <a:rPr lang="en-US" dirty="0"/>
              <a:t>Marital status/area of residence: married, lives w/wife</a:t>
            </a:r>
          </a:p>
          <a:p>
            <a:pPr lvl="1"/>
            <a:r>
              <a:rPr lang="en-US" dirty="0"/>
              <a:t>Job/occupation: retired; works in woodworking in free time </a:t>
            </a:r>
          </a:p>
          <a:p>
            <a:pPr lvl="1"/>
            <a:r>
              <a:rPr lang="en-US" dirty="0"/>
              <a:t>Travel history: none recent, no travel to desert SW US or abroad</a:t>
            </a:r>
          </a:p>
          <a:p>
            <a:pPr lvl="1"/>
            <a:r>
              <a:rPr lang="en-US" dirty="0"/>
              <a:t>Animal, bird exposures: outdoor cats on property</a:t>
            </a:r>
          </a:p>
          <a:p>
            <a:pPr lvl="1"/>
            <a:r>
              <a:rPr lang="en-US" dirty="0"/>
              <a:t>Environmental/outdoor/food exposures: water leaking in his workroom, sawdust, moldy wood </a:t>
            </a:r>
          </a:p>
          <a:p>
            <a:pPr lvl="1"/>
            <a:r>
              <a:rPr lang="en-US" dirty="0"/>
              <a:t>Recent ill contacts: no </a:t>
            </a:r>
          </a:p>
          <a:p>
            <a:pPr lvl="1"/>
            <a:r>
              <a:rPr lang="en-US" dirty="0"/>
              <a:t>TB exposure: none </a:t>
            </a:r>
          </a:p>
          <a:p>
            <a:pPr lvl="1"/>
            <a:r>
              <a:rPr lang="en-US" dirty="0"/>
              <a:t>Drugs of abuse: no</a:t>
            </a:r>
          </a:p>
          <a:p>
            <a:pPr lvl="1"/>
            <a:r>
              <a:rPr lang="en-US" dirty="0"/>
              <a:t>Tobacco: former smoker</a:t>
            </a:r>
          </a:p>
          <a:p>
            <a:pPr lvl="1"/>
            <a:r>
              <a:rPr lang="en-US" dirty="0"/>
              <a:t>ETOH: denies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7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" y="-210147"/>
            <a:ext cx="9122229" cy="70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" y="-210147"/>
            <a:ext cx="8504677" cy="70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6562</TotalTime>
  <Words>1187</Words>
  <Application>Microsoft Macintosh PowerPoint</Application>
  <PresentationFormat>On-screen Show (4:3)</PresentationFormat>
  <Paragraphs>141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Verdana</vt:lpstr>
      <vt:lpstr>Wingdings 2</vt:lpstr>
      <vt:lpstr>Summer</vt:lpstr>
      <vt:lpstr>Community-Acquired Pneumonia </vt:lpstr>
      <vt:lpstr>Overview</vt:lpstr>
      <vt:lpstr>CAP - Prevention</vt:lpstr>
      <vt:lpstr>Microbiology</vt:lpstr>
      <vt:lpstr>Symptoms &amp; Diagnosis</vt:lpstr>
      <vt:lpstr>Approach to a patient with possible CAP</vt:lpstr>
      <vt:lpstr>Case 1</vt:lpstr>
      <vt:lpstr>History</vt:lpstr>
      <vt:lpstr>PowerPoint Presentation</vt:lpstr>
      <vt:lpstr>Initial Impression</vt:lpstr>
      <vt:lpstr>History</vt:lpstr>
      <vt:lpstr>PowerPoint Presentation</vt:lpstr>
      <vt:lpstr>PowerPoint Presentation</vt:lpstr>
      <vt:lpstr>Brief review of Legionella Infection</vt:lpstr>
      <vt:lpstr>Treatment of CAP</vt:lpstr>
      <vt:lpstr>Individual Readiness Assurance Test</vt:lpstr>
    </vt:vector>
  </TitlesOfParts>
  <Company>The University of Kansas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ID cases</dc:title>
  <dc:creator>Windows User</dc:creator>
  <cp:lastModifiedBy>Rachel Weihe</cp:lastModifiedBy>
  <cp:revision>65</cp:revision>
  <cp:lastPrinted>2014-10-22T16:44:06Z</cp:lastPrinted>
  <dcterms:created xsi:type="dcterms:W3CDTF">2014-10-20T14:10:16Z</dcterms:created>
  <dcterms:modified xsi:type="dcterms:W3CDTF">2022-06-22T03:00:58Z</dcterms:modified>
</cp:coreProperties>
</file>