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60" r:id="rId5"/>
  </p:sldMasterIdLst>
  <p:notesMasterIdLst>
    <p:notesMasterId r:id="rId59"/>
  </p:notesMasterIdLst>
  <p:handoutMasterIdLst>
    <p:handoutMasterId r:id="rId60"/>
  </p:handoutMasterIdLst>
  <p:sldIdLst>
    <p:sldId id="921" r:id="rId6"/>
    <p:sldId id="922" r:id="rId7"/>
    <p:sldId id="957" r:id="rId8"/>
    <p:sldId id="970" r:id="rId9"/>
    <p:sldId id="971" r:id="rId10"/>
    <p:sldId id="972" r:id="rId11"/>
    <p:sldId id="973" r:id="rId12"/>
    <p:sldId id="980" r:id="rId13"/>
    <p:sldId id="947" r:id="rId14"/>
    <p:sldId id="948" r:id="rId15"/>
    <p:sldId id="949" r:id="rId16"/>
    <p:sldId id="950" r:id="rId17"/>
    <p:sldId id="953" r:id="rId18"/>
    <p:sldId id="954" r:id="rId19"/>
    <p:sldId id="955" r:id="rId20"/>
    <p:sldId id="956" r:id="rId21"/>
    <p:sldId id="946" r:id="rId22"/>
    <p:sldId id="978" r:id="rId23"/>
    <p:sldId id="1011" r:id="rId24"/>
    <p:sldId id="1012" r:id="rId25"/>
    <p:sldId id="1014" r:id="rId26"/>
    <p:sldId id="1015" r:id="rId27"/>
    <p:sldId id="1016" r:id="rId28"/>
    <p:sldId id="1017" r:id="rId29"/>
    <p:sldId id="1018" r:id="rId30"/>
    <p:sldId id="1019" r:id="rId31"/>
    <p:sldId id="1020" r:id="rId32"/>
    <p:sldId id="1021" r:id="rId33"/>
    <p:sldId id="1022" r:id="rId34"/>
    <p:sldId id="977" r:id="rId35"/>
    <p:sldId id="1023" r:id="rId36"/>
    <p:sldId id="979" r:id="rId37"/>
    <p:sldId id="1027" r:id="rId38"/>
    <p:sldId id="1002" r:id="rId39"/>
    <p:sldId id="1003" r:id="rId40"/>
    <p:sldId id="1004" r:id="rId41"/>
    <p:sldId id="1005" r:id="rId42"/>
    <p:sldId id="986" r:id="rId43"/>
    <p:sldId id="987" r:id="rId44"/>
    <p:sldId id="992" r:id="rId45"/>
    <p:sldId id="993" r:id="rId46"/>
    <p:sldId id="994" r:id="rId47"/>
    <p:sldId id="1006" r:id="rId48"/>
    <p:sldId id="1007" r:id="rId49"/>
    <p:sldId id="976" r:id="rId50"/>
    <p:sldId id="1009" r:id="rId51"/>
    <p:sldId id="862" r:id="rId52"/>
    <p:sldId id="1008" r:id="rId53"/>
    <p:sldId id="916" r:id="rId54"/>
    <p:sldId id="1010" r:id="rId55"/>
    <p:sldId id="1025" r:id="rId56"/>
    <p:sldId id="929" r:id="rId57"/>
    <p:sldId id="1026" r:id="rId58"/>
  </p:sldIdLst>
  <p:sldSz cx="10287000" cy="6858000" type="35mm"/>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2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000008"/>
    <a:srgbClr val="FFFF66"/>
    <a:srgbClr val="0066FF"/>
    <a:srgbClr val="00FF00"/>
    <a:srgbClr val="FF00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63" autoAdjust="0"/>
    <p:restoredTop sz="99712" autoAdjust="0"/>
  </p:normalViewPr>
  <p:slideViewPr>
    <p:cSldViewPr>
      <p:cViewPr varScale="1">
        <p:scale>
          <a:sx n="99" d="100"/>
          <a:sy n="99" d="100"/>
        </p:scale>
        <p:origin x="102" y="606"/>
      </p:cViewPr>
      <p:guideLst>
        <p:guide orient="horz" pos="2160"/>
        <p:guide pos="3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5888"/>
    </p:cViewPr>
  </p:sorterViewPr>
  <p:notesViewPr>
    <p:cSldViewPr>
      <p:cViewPr varScale="1">
        <p:scale>
          <a:sx n="60" d="100"/>
          <a:sy n="60" d="100"/>
        </p:scale>
        <p:origin x="-2490"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1.xml"/><Relationship Id="rId61" Type="http://schemas.openxmlformats.org/officeDocument/2006/relationships/presProps" Target="pres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s>
</file>

<file path=ppt/diagrams/_rels/data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jpg"/></Relationships>
</file>

<file path=ppt/diagrams/_rels/drawing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CD3A43-212E-49CD-B105-BB8BD16B2E50}"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n-US"/>
        </a:p>
      </dgm:t>
    </dgm:pt>
    <dgm:pt modelId="{FEDE2224-7B6C-4FB3-8795-6642E7D14E50}">
      <dgm:prSet phldrT="[Text]"/>
      <dgm:spPr/>
      <dgm:t>
        <a:bodyPr/>
        <a:lstStyle/>
        <a:p>
          <a:r>
            <a:rPr lang="en-US" dirty="0"/>
            <a:t>Adaptive Immunity</a:t>
          </a:r>
        </a:p>
      </dgm:t>
    </dgm:pt>
    <dgm:pt modelId="{2DBC5152-E287-4230-B3CC-2A5D47F29BF2}" type="parTrans" cxnId="{021A29B3-78B4-4135-B685-96E85F5501E5}">
      <dgm:prSet/>
      <dgm:spPr/>
      <dgm:t>
        <a:bodyPr/>
        <a:lstStyle/>
        <a:p>
          <a:endParaRPr lang="en-US"/>
        </a:p>
      </dgm:t>
    </dgm:pt>
    <dgm:pt modelId="{BDD21ABA-F915-45B8-BB92-D10C400BC4DE}" type="sibTrans" cxnId="{021A29B3-78B4-4135-B685-96E85F5501E5}">
      <dgm:prSet/>
      <dgm:spPr/>
      <dgm:t>
        <a:bodyPr/>
        <a:lstStyle/>
        <a:p>
          <a:endParaRPr lang="en-US"/>
        </a:p>
      </dgm:t>
    </dgm:pt>
    <dgm:pt modelId="{14D850E1-66AD-48B1-B442-8647ACFCF1F2}">
      <dgm:prSet/>
      <dgm:spPr/>
      <dgm:t>
        <a:bodyPr/>
        <a:lstStyle/>
        <a:p>
          <a:r>
            <a:rPr lang="en-US" altLang="en-US"/>
            <a:t>Production of antibody in response to an antigen &amp; mediated by B-cells</a:t>
          </a:r>
          <a:endParaRPr lang="en-US" dirty="0"/>
        </a:p>
      </dgm:t>
    </dgm:pt>
    <dgm:pt modelId="{5FB83979-BDC0-4958-9C1D-B8483674547D}" type="parTrans" cxnId="{C621D17E-C8E6-4774-BA76-7FB449BBF2E6}">
      <dgm:prSet/>
      <dgm:spPr/>
      <dgm:t>
        <a:bodyPr/>
        <a:lstStyle/>
        <a:p>
          <a:endParaRPr lang="en-US"/>
        </a:p>
      </dgm:t>
    </dgm:pt>
    <dgm:pt modelId="{D142609B-AB6B-4797-8B78-D7AEA88A75F6}" type="sibTrans" cxnId="{C621D17E-C8E6-4774-BA76-7FB449BBF2E6}">
      <dgm:prSet/>
      <dgm:spPr/>
      <dgm:t>
        <a:bodyPr/>
        <a:lstStyle/>
        <a:p>
          <a:endParaRPr lang="en-US"/>
        </a:p>
      </dgm:t>
    </dgm:pt>
    <dgm:pt modelId="{E304443A-44A9-42F3-9ED0-132991BA025B}">
      <dgm:prSet/>
      <dgm:spPr/>
      <dgm:t>
        <a:bodyPr/>
        <a:lstStyle/>
        <a:p>
          <a:r>
            <a:rPr lang="en-US" altLang="en-US" dirty="0"/>
            <a:t>Involves the production of cytotoxic T-cells, activated macrophages, activated NK cells &amp; cytokines in response to an antigen  / mediated by T-cells</a:t>
          </a:r>
        </a:p>
      </dgm:t>
    </dgm:pt>
    <dgm:pt modelId="{5D182E68-25F1-422C-8FBB-CE10EA119903}" type="parTrans" cxnId="{97764FD6-8728-4B4D-9E59-21EFCB6B9D10}">
      <dgm:prSet/>
      <dgm:spPr/>
      <dgm:t>
        <a:bodyPr/>
        <a:lstStyle/>
        <a:p>
          <a:endParaRPr lang="en-US"/>
        </a:p>
      </dgm:t>
    </dgm:pt>
    <dgm:pt modelId="{48D15953-AAC6-466A-8E2C-214DB0FFFBD7}" type="sibTrans" cxnId="{97764FD6-8728-4B4D-9E59-21EFCB6B9D10}">
      <dgm:prSet/>
      <dgm:spPr/>
      <dgm:t>
        <a:bodyPr/>
        <a:lstStyle/>
        <a:p>
          <a:endParaRPr lang="en-US"/>
        </a:p>
      </dgm:t>
    </dgm:pt>
    <dgm:pt modelId="{BDF93FB6-3487-40C3-9907-CEE84E3A0A59}" type="pres">
      <dgm:prSet presAssocID="{05CD3A43-212E-49CD-B105-BB8BD16B2E50}" presName="layout" presStyleCnt="0">
        <dgm:presLayoutVars>
          <dgm:chMax/>
          <dgm:chPref/>
          <dgm:dir/>
          <dgm:animOne val="branch"/>
          <dgm:animLvl val="lvl"/>
          <dgm:resizeHandles/>
        </dgm:presLayoutVars>
      </dgm:prSet>
      <dgm:spPr/>
    </dgm:pt>
    <dgm:pt modelId="{B935ADB5-1D48-4731-85A4-A3273E9DFC37}" type="pres">
      <dgm:prSet presAssocID="{FEDE2224-7B6C-4FB3-8795-6642E7D14E50}" presName="root" presStyleCnt="0">
        <dgm:presLayoutVars>
          <dgm:chMax/>
          <dgm:chPref val="4"/>
        </dgm:presLayoutVars>
      </dgm:prSet>
      <dgm:spPr/>
    </dgm:pt>
    <dgm:pt modelId="{59BCB8AF-05A4-4382-A6C6-E02EEEBD38EE}" type="pres">
      <dgm:prSet presAssocID="{FEDE2224-7B6C-4FB3-8795-6642E7D14E50}" presName="rootComposite" presStyleCnt="0">
        <dgm:presLayoutVars/>
      </dgm:prSet>
      <dgm:spPr/>
    </dgm:pt>
    <dgm:pt modelId="{7FB528F8-AD9E-4EF2-9C75-CACDA364AA32}" type="pres">
      <dgm:prSet presAssocID="{FEDE2224-7B6C-4FB3-8795-6642E7D14E50}" presName="rootText" presStyleLbl="node0" presStyleIdx="0" presStyleCnt="1">
        <dgm:presLayoutVars>
          <dgm:chMax/>
          <dgm:chPref val="4"/>
        </dgm:presLayoutVars>
      </dgm:prSet>
      <dgm:spPr/>
    </dgm:pt>
    <dgm:pt modelId="{C0251F94-2139-4E43-9368-055A280ADC5F}" type="pres">
      <dgm:prSet presAssocID="{FEDE2224-7B6C-4FB3-8795-6642E7D14E50}" presName="childShape" presStyleCnt="0">
        <dgm:presLayoutVars>
          <dgm:chMax val="0"/>
          <dgm:chPref val="0"/>
        </dgm:presLayoutVars>
      </dgm:prSet>
      <dgm:spPr/>
    </dgm:pt>
    <dgm:pt modelId="{4743C0F9-A4C0-429C-9F44-E786231FAC48}" type="pres">
      <dgm:prSet presAssocID="{14D850E1-66AD-48B1-B442-8647ACFCF1F2}" presName="childComposite" presStyleCnt="0">
        <dgm:presLayoutVars>
          <dgm:chMax val="0"/>
          <dgm:chPref val="0"/>
        </dgm:presLayoutVars>
      </dgm:prSet>
      <dgm:spPr/>
    </dgm:pt>
    <dgm:pt modelId="{BCEE7182-937C-49B9-8BEF-CE716BC2B69C}" type="pres">
      <dgm:prSet presAssocID="{14D850E1-66AD-48B1-B442-8647ACFCF1F2}" presName="Image" presStyleLbl="nod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solidFill>
            <a:schemeClr val="tx2"/>
          </a:solidFill>
        </a:ln>
      </dgm:spPr>
    </dgm:pt>
    <dgm:pt modelId="{C5B872B1-825E-415A-92B0-D55E61011695}" type="pres">
      <dgm:prSet presAssocID="{14D850E1-66AD-48B1-B442-8647ACFCF1F2}" presName="childText" presStyleLbl="lnNode1" presStyleIdx="0" presStyleCnt="2">
        <dgm:presLayoutVars>
          <dgm:chMax val="0"/>
          <dgm:chPref val="0"/>
          <dgm:bulletEnabled val="1"/>
        </dgm:presLayoutVars>
      </dgm:prSet>
      <dgm:spPr/>
    </dgm:pt>
    <dgm:pt modelId="{D0808131-520E-4447-8ECE-3A5A35345A3D}" type="pres">
      <dgm:prSet presAssocID="{E304443A-44A9-42F3-9ED0-132991BA025B}" presName="childComposite" presStyleCnt="0">
        <dgm:presLayoutVars>
          <dgm:chMax val="0"/>
          <dgm:chPref val="0"/>
        </dgm:presLayoutVars>
      </dgm:prSet>
      <dgm:spPr/>
    </dgm:pt>
    <dgm:pt modelId="{0C258CC8-8235-4928-81EB-4735169FE19B}" type="pres">
      <dgm:prSet presAssocID="{E304443A-44A9-42F3-9ED0-132991BA025B}" presName="Image" presStyleLbl="node1" presStyleIdx="1" presStyleCnt="2"/>
      <dgm:spPr>
        <a:blipFill>
          <a:blip xmlns:r="http://schemas.openxmlformats.org/officeDocument/2006/relationships" r:embed="rId2"/>
          <a:srcRect/>
          <a:stretch>
            <a:fillRect/>
          </a:stretch>
        </a:blipFill>
        <a:ln>
          <a:solidFill>
            <a:schemeClr val="tx2"/>
          </a:solidFill>
        </a:ln>
      </dgm:spPr>
    </dgm:pt>
    <dgm:pt modelId="{6E70316A-15D8-4A7B-ABB8-0FAF0E1C214A}" type="pres">
      <dgm:prSet presAssocID="{E304443A-44A9-42F3-9ED0-132991BA025B}" presName="childText" presStyleLbl="lnNode1" presStyleIdx="1" presStyleCnt="2">
        <dgm:presLayoutVars>
          <dgm:chMax val="0"/>
          <dgm:chPref val="0"/>
          <dgm:bulletEnabled val="1"/>
        </dgm:presLayoutVars>
      </dgm:prSet>
      <dgm:spPr/>
    </dgm:pt>
  </dgm:ptLst>
  <dgm:cxnLst>
    <dgm:cxn modelId="{212F8510-3052-4A6F-AD4C-E42755F132AF}" type="presOf" srcId="{E304443A-44A9-42F3-9ED0-132991BA025B}" destId="{6E70316A-15D8-4A7B-ABB8-0FAF0E1C214A}" srcOrd="0" destOrd="0" presId="urn:microsoft.com/office/officeart/2008/layout/PictureAccentList"/>
    <dgm:cxn modelId="{A16D9E5C-B382-4FAA-B045-94A3A4973561}" type="presOf" srcId="{FEDE2224-7B6C-4FB3-8795-6642E7D14E50}" destId="{7FB528F8-AD9E-4EF2-9C75-CACDA364AA32}" srcOrd="0" destOrd="0" presId="urn:microsoft.com/office/officeart/2008/layout/PictureAccentList"/>
    <dgm:cxn modelId="{C621D17E-C8E6-4774-BA76-7FB449BBF2E6}" srcId="{FEDE2224-7B6C-4FB3-8795-6642E7D14E50}" destId="{14D850E1-66AD-48B1-B442-8647ACFCF1F2}" srcOrd="0" destOrd="0" parTransId="{5FB83979-BDC0-4958-9C1D-B8483674547D}" sibTransId="{D142609B-AB6B-4797-8B78-D7AEA88A75F6}"/>
    <dgm:cxn modelId="{021A29B3-78B4-4135-B685-96E85F5501E5}" srcId="{05CD3A43-212E-49CD-B105-BB8BD16B2E50}" destId="{FEDE2224-7B6C-4FB3-8795-6642E7D14E50}" srcOrd="0" destOrd="0" parTransId="{2DBC5152-E287-4230-B3CC-2A5D47F29BF2}" sibTransId="{BDD21ABA-F915-45B8-BB92-D10C400BC4DE}"/>
    <dgm:cxn modelId="{9980B2C4-F61C-4393-9E55-2F1D90E0A255}" type="presOf" srcId="{05CD3A43-212E-49CD-B105-BB8BD16B2E50}" destId="{BDF93FB6-3487-40C3-9907-CEE84E3A0A59}" srcOrd="0" destOrd="0" presId="urn:microsoft.com/office/officeart/2008/layout/PictureAccentList"/>
    <dgm:cxn modelId="{97764FD6-8728-4B4D-9E59-21EFCB6B9D10}" srcId="{FEDE2224-7B6C-4FB3-8795-6642E7D14E50}" destId="{E304443A-44A9-42F3-9ED0-132991BA025B}" srcOrd="1" destOrd="0" parTransId="{5D182E68-25F1-422C-8FBB-CE10EA119903}" sibTransId="{48D15953-AAC6-466A-8E2C-214DB0FFFBD7}"/>
    <dgm:cxn modelId="{60E46EDE-9374-4C23-85A5-4FD27873050C}" type="presOf" srcId="{14D850E1-66AD-48B1-B442-8647ACFCF1F2}" destId="{C5B872B1-825E-415A-92B0-D55E61011695}" srcOrd="0" destOrd="0" presId="urn:microsoft.com/office/officeart/2008/layout/PictureAccentList"/>
    <dgm:cxn modelId="{D35145D8-CCAD-42AA-BBEA-BA32E7414452}" type="presParOf" srcId="{BDF93FB6-3487-40C3-9907-CEE84E3A0A59}" destId="{B935ADB5-1D48-4731-85A4-A3273E9DFC37}" srcOrd="0" destOrd="0" presId="urn:microsoft.com/office/officeart/2008/layout/PictureAccentList"/>
    <dgm:cxn modelId="{01BAFB4E-290F-448E-BE46-FDF57E6505D3}" type="presParOf" srcId="{B935ADB5-1D48-4731-85A4-A3273E9DFC37}" destId="{59BCB8AF-05A4-4382-A6C6-E02EEEBD38EE}" srcOrd="0" destOrd="0" presId="urn:microsoft.com/office/officeart/2008/layout/PictureAccentList"/>
    <dgm:cxn modelId="{B0B54E1E-A7A7-4C35-8455-EE1782F866F7}" type="presParOf" srcId="{59BCB8AF-05A4-4382-A6C6-E02EEEBD38EE}" destId="{7FB528F8-AD9E-4EF2-9C75-CACDA364AA32}" srcOrd="0" destOrd="0" presId="urn:microsoft.com/office/officeart/2008/layout/PictureAccentList"/>
    <dgm:cxn modelId="{CA795F8B-2371-4700-BD41-3BCD37FDE7DB}" type="presParOf" srcId="{B935ADB5-1D48-4731-85A4-A3273E9DFC37}" destId="{C0251F94-2139-4E43-9368-055A280ADC5F}" srcOrd="1" destOrd="0" presId="urn:microsoft.com/office/officeart/2008/layout/PictureAccentList"/>
    <dgm:cxn modelId="{23ED767A-D2B0-4F31-8780-EAE01ECCAF15}" type="presParOf" srcId="{C0251F94-2139-4E43-9368-055A280ADC5F}" destId="{4743C0F9-A4C0-429C-9F44-E786231FAC48}" srcOrd="0" destOrd="0" presId="urn:microsoft.com/office/officeart/2008/layout/PictureAccentList"/>
    <dgm:cxn modelId="{74BC5322-3284-4101-A9BB-59DBB13CAA3E}" type="presParOf" srcId="{4743C0F9-A4C0-429C-9F44-E786231FAC48}" destId="{BCEE7182-937C-49B9-8BEF-CE716BC2B69C}" srcOrd="0" destOrd="0" presId="urn:microsoft.com/office/officeart/2008/layout/PictureAccentList"/>
    <dgm:cxn modelId="{7EE4AEA4-4753-42BB-927C-6946F004D6CA}" type="presParOf" srcId="{4743C0F9-A4C0-429C-9F44-E786231FAC48}" destId="{C5B872B1-825E-415A-92B0-D55E61011695}" srcOrd="1" destOrd="0" presId="urn:microsoft.com/office/officeart/2008/layout/PictureAccentList"/>
    <dgm:cxn modelId="{13FD3611-C5B4-43AE-B7EB-8C92CC37B01A}" type="presParOf" srcId="{C0251F94-2139-4E43-9368-055A280ADC5F}" destId="{D0808131-520E-4447-8ECE-3A5A35345A3D}" srcOrd="1" destOrd="0" presId="urn:microsoft.com/office/officeart/2008/layout/PictureAccentList"/>
    <dgm:cxn modelId="{308F2B31-D1C2-452E-A551-99E89C7DC150}" type="presParOf" srcId="{D0808131-520E-4447-8ECE-3A5A35345A3D}" destId="{0C258CC8-8235-4928-81EB-4735169FE19B}" srcOrd="0" destOrd="0" presId="urn:microsoft.com/office/officeart/2008/layout/PictureAccentList"/>
    <dgm:cxn modelId="{BCA44D6F-63D0-4D13-B708-7CD8C643A743}" type="presParOf" srcId="{D0808131-520E-4447-8ECE-3A5A35345A3D}" destId="{6E70316A-15D8-4A7B-ABB8-0FAF0E1C214A}"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B528F8-AD9E-4EF2-9C75-CACDA364AA32}">
      <dsp:nvSpPr>
        <dsp:cNvPr id="0" name=""/>
        <dsp:cNvSpPr/>
      </dsp:nvSpPr>
      <dsp:spPr>
        <a:xfrm>
          <a:off x="0" y="486727"/>
          <a:ext cx="9220200" cy="139065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82550" rIns="123825" bIns="82550" numCol="1" spcCol="1270" anchor="ctr" anchorCtr="0">
          <a:noAutofit/>
        </a:bodyPr>
        <a:lstStyle/>
        <a:p>
          <a:pPr marL="0" lvl="0" indent="0" algn="ctr" defTabSz="2889250">
            <a:lnSpc>
              <a:spcPct val="90000"/>
            </a:lnSpc>
            <a:spcBef>
              <a:spcPct val="0"/>
            </a:spcBef>
            <a:spcAft>
              <a:spcPct val="35000"/>
            </a:spcAft>
            <a:buNone/>
          </a:pPr>
          <a:r>
            <a:rPr lang="en-US" sz="6500" kern="1200" dirty="0"/>
            <a:t>Adaptive Immunity</a:t>
          </a:r>
        </a:p>
      </dsp:txBody>
      <dsp:txXfrm>
        <a:off x="40731" y="527458"/>
        <a:ext cx="9138738" cy="1309188"/>
      </dsp:txXfrm>
    </dsp:sp>
    <dsp:sp modelId="{BCEE7182-937C-49B9-8BEF-CE716BC2B69C}">
      <dsp:nvSpPr>
        <dsp:cNvPr id="0" name=""/>
        <dsp:cNvSpPr/>
      </dsp:nvSpPr>
      <dsp:spPr>
        <a:xfrm>
          <a:off x="0" y="2127694"/>
          <a:ext cx="1390650" cy="1390650"/>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5875"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sp>
    <dsp:sp modelId="{C5B872B1-825E-415A-92B0-D55E61011695}">
      <dsp:nvSpPr>
        <dsp:cNvPr id="0" name=""/>
        <dsp:cNvSpPr/>
      </dsp:nvSpPr>
      <dsp:spPr>
        <a:xfrm>
          <a:off x="1474089" y="2127694"/>
          <a:ext cx="7746111" cy="1390650"/>
        </a:xfrm>
        <a:prstGeom prst="roundRect">
          <a:avLst>
            <a:gd name="adj" fmla="val 166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altLang="en-US" sz="2200" kern="1200"/>
            <a:t>Production of antibody in response to an antigen &amp; mediated by B-cells</a:t>
          </a:r>
          <a:endParaRPr lang="en-US" sz="2200" kern="1200" dirty="0"/>
        </a:p>
      </dsp:txBody>
      <dsp:txXfrm>
        <a:off x="1541987" y="2195592"/>
        <a:ext cx="7610315" cy="1254854"/>
      </dsp:txXfrm>
    </dsp:sp>
    <dsp:sp modelId="{0C258CC8-8235-4928-81EB-4735169FE19B}">
      <dsp:nvSpPr>
        <dsp:cNvPr id="0" name=""/>
        <dsp:cNvSpPr/>
      </dsp:nvSpPr>
      <dsp:spPr>
        <a:xfrm>
          <a:off x="0" y="3685222"/>
          <a:ext cx="1390650" cy="1390650"/>
        </a:xfrm>
        <a:prstGeom prst="roundRect">
          <a:avLst>
            <a:gd name="adj" fmla="val 16670"/>
          </a:avLst>
        </a:prstGeom>
        <a:blipFill>
          <a:blip xmlns:r="http://schemas.openxmlformats.org/officeDocument/2006/relationships" r:embed="rId2"/>
          <a:srcRect/>
          <a:stretch>
            <a:fillRect/>
          </a:stretch>
        </a:blipFill>
        <a:ln w="15875"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sp>
    <dsp:sp modelId="{6E70316A-15D8-4A7B-ABB8-0FAF0E1C214A}">
      <dsp:nvSpPr>
        <dsp:cNvPr id="0" name=""/>
        <dsp:cNvSpPr/>
      </dsp:nvSpPr>
      <dsp:spPr>
        <a:xfrm>
          <a:off x="1474089" y="3685222"/>
          <a:ext cx="7746111" cy="1390650"/>
        </a:xfrm>
        <a:prstGeom prst="roundRect">
          <a:avLst>
            <a:gd name="adj" fmla="val 166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altLang="en-US" sz="2200" kern="1200" dirty="0"/>
            <a:t>Involves the production of cytotoxic T-cells, activated macrophages, activated NK cells &amp; cytokines in response to an antigen  / mediated by T-cells</a:t>
          </a:r>
        </a:p>
      </dsp:txBody>
      <dsp:txXfrm>
        <a:off x="1541987" y="3753120"/>
        <a:ext cx="7610315" cy="1254854"/>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defRPr sz="1000" i="1"/>
            </a:lvl1pPr>
          </a:lstStyle>
          <a:p>
            <a:pPr>
              <a:defRPr/>
            </a:pPr>
            <a:endParaRPr lang="en-US" dirty="0"/>
          </a:p>
        </p:txBody>
      </p:sp>
      <p:sp>
        <p:nvSpPr>
          <p:cNvPr id="307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i="1"/>
            </a:lvl1pPr>
          </a:lstStyle>
          <a:p>
            <a:pPr>
              <a:defRPr/>
            </a:pPr>
            <a:endParaRPr lang="en-US" dirty="0"/>
          </a:p>
        </p:txBody>
      </p:sp>
      <p:sp>
        <p:nvSpPr>
          <p:cNvPr id="307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defRPr sz="1000" i="1"/>
            </a:lvl1pPr>
          </a:lstStyle>
          <a:p>
            <a:pPr>
              <a:defRPr/>
            </a:pPr>
            <a:endParaRPr lang="en-US" dirty="0"/>
          </a:p>
        </p:txBody>
      </p:sp>
      <p:sp>
        <p:nvSpPr>
          <p:cNvPr id="307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i="1"/>
            </a:lvl1pPr>
          </a:lstStyle>
          <a:p>
            <a:pPr>
              <a:defRPr/>
            </a:pPr>
            <a:fld id="{C0D03772-65A9-4E24-82E7-4C1A29A4CE91}" type="slidenum">
              <a:rPr lang="en-US"/>
              <a:pPr>
                <a:defRPr/>
              </a:pPr>
              <a:t>‹#›</a:t>
            </a:fld>
            <a:endParaRPr lang="en-US" dirty="0"/>
          </a:p>
        </p:txBody>
      </p:sp>
      <p:sp>
        <p:nvSpPr>
          <p:cNvPr id="129030" name="Rectangle 6"/>
          <p:cNvSpPr>
            <a:spLocks noChangeArrowheads="1"/>
          </p:cNvSpPr>
          <p:nvPr/>
        </p:nvSpPr>
        <p:spPr bwMode="auto">
          <a:xfrm>
            <a:off x="3049588" y="8710613"/>
            <a:ext cx="758825" cy="254000"/>
          </a:xfrm>
          <a:prstGeom prst="rect">
            <a:avLst/>
          </a:prstGeom>
          <a:noFill/>
          <a:ln w="9525">
            <a:noFill/>
            <a:miter lim="800000"/>
            <a:headEnd/>
            <a:tailEnd/>
          </a:ln>
        </p:spPr>
        <p:txBody>
          <a:bodyPr wrap="none" lIns="87312" tIns="44450" rIns="87312" bIns="44450">
            <a:spAutoFit/>
          </a:bodyPr>
          <a:lstStyle/>
          <a:p>
            <a:pPr algn="ctr" defTabSz="868363">
              <a:lnSpc>
                <a:spcPct val="90000"/>
              </a:lnSpc>
            </a:pPr>
            <a:r>
              <a:rPr lang="en-US" sz="1200" dirty="0"/>
              <a:t>Page </a:t>
            </a:r>
            <a:fld id="{B4D28BCF-3C0C-4B4B-8342-6C0DB82C6851}" type="slidenum">
              <a:rPr lang="en-US" sz="1200"/>
              <a:pPr algn="ctr" defTabSz="868363">
                <a:lnSpc>
                  <a:spcPct val="90000"/>
                </a:lnSpc>
              </a:pPr>
              <a:t>‹#›</a:t>
            </a:fld>
            <a:endParaRPr lang="en-US" sz="1200" dirty="0"/>
          </a:p>
        </p:txBody>
      </p:sp>
    </p:spTree>
    <p:extLst>
      <p:ext uri="{BB962C8B-B14F-4D97-AF65-F5344CB8AC3E}">
        <p14:creationId xmlns:p14="http://schemas.microsoft.com/office/powerpoint/2010/main" val="696137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defRPr sz="1000" i="1">
                <a:latin typeface="Times New Roman" pitchFamily="18" charset="0"/>
              </a:defRPr>
            </a:lvl1pPr>
          </a:lstStyle>
          <a:p>
            <a:pPr>
              <a:defRPr/>
            </a:pPr>
            <a:endParaRPr lang="en-US" dirty="0"/>
          </a:p>
        </p:txBody>
      </p:sp>
      <p:sp>
        <p:nvSpPr>
          <p:cNvPr id="20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i="1">
                <a:latin typeface="Times New Roman" pitchFamily="18" charset="0"/>
              </a:defRPr>
            </a:lvl1pPr>
          </a:lstStyle>
          <a:p>
            <a:pPr>
              <a:defRPr/>
            </a:pPr>
            <a:endParaRPr lang="en-US" dirty="0"/>
          </a:p>
        </p:txBody>
      </p:sp>
      <p:sp>
        <p:nvSpPr>
          <p:cNvPr id="2052" name="Rectangle 4"/>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defRPr sz="1000" i="1">
                <a:latin typeface="Times New Roman" pitchFamily="18" charset="0"/>
              </a:defRPr>
            </a:lvl1pPr>
          </a:lstStyle>
          <a:p>
            <a:pPr>
              <a:defRPr/>
            </a:pPr>
            <a:endParaRPr lang="en-US" dirty="0"/>
          </a:p>
        </p:txBody>
      </p:sp>
      <p:sp>
        <p:nvSpPr>
          <p:cNvPr id="2053" name="Rectangle 5"/>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i="1">
                <a:latin typeface="Times New Roman" pitchFamily="18" charset="0"/>
              </a:defRPr>
            </a:lvl1pPr>
          </a:lstStyle>
          <a:p>
            <a:pPr>
              <a:defRPr/>
            </a:pPr>
            <a:fld id="{79FE4885-D7D3-48FF-B8CB-9B01DDE189FF}" type="slidenum">
              <a:rPr lang="en-US"/>
              <a:pPr>
                <a:defRPr/>
              </a:pPr>
              <a:t>‹#›</a:t>
            </a:fld>
            <a:endParaRPr lang="en-US" dirty="0"/>
          </a:p>
        </p:txBody>
      </p:sp>
      <p:sp>
        <p:nvSpPr>
          <p:cNvPr id="2054" name="Rectangle 6"/>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noProof="0"/>
              <a:t>Body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6567" name="Rectangle 7"/>
          <p:cNvSpPr>
            <a:spLocks noChangeArrowheads="1"/>
          </p:cNvSpPr>
          <p:nvPr/>
        </p:nvSpPr>
        <p:spPr bwMode="auto">
          <a:xfrm>
            <a:off x="3049588" y="8710613"/>
            <a:ext cx="758825" cy="254000"/>
          </a:xfrm>
          <a:prstGeom prst="rect">
            <a:avLst/>
          </a:prstGeom>
          <a:noFill/>
          <a:ln w="9525">
            <a:noFill/>
            <a:miter lim="800000"/>
            <a:headEnd/>
            <a:tailEnd/>
          </a:ln>
        </p:spPr>
        <p:txBody>
          <a:bodyPr wrap="none" lIns="87312" tIns="44450" rIns="87312" bIns="44450">
            <a:spAutoFit/>
          </a:bodyPr>
          <a:lstStyle/>
          <a:p>
            <a:pPr algn="ctr" defTabSz="868363">
              <a:lnSpc>
                <a:spcPct val="90000"/>
              </a:lnSpc>
            </a:pPr>
            <a:r>
              <a:rPr lang="en-US" sz="1200" dirty="0"/>
              <a:t>Page </a:t>
            </a:r>
            <a:fld id="{0CEA2B8D-F252-4192-8E47-55FB023B6AF1}" type="slidenum">
              <a:rPr lang="en-US" sz="1200"/>
              <a:pPr algn="ctr" defTabSz="868363">
                <a:lnSpc>
                  <a:spcPct val="90000"/>
                </a:lnSpc>
              </a:pPr>
              <a:t>‹#›</a:t>
            </a:fld>
            <a:endParaRPr lang="en-US" sz="1200" dirty="0"/>
          </a:p>
        </p:txBody>
      </p:sp>
      <p:sp>
        <p:nvSpPr>
          <p:cNvPr id="66568" name="Rectangle 8"/>
          <p:cNvSpPr>
            <a:spLocks noGrp="1" noRot="1" noChangeAspect="1" noChangeArrowheads="1" noTextEdit="1"/>
          </p:cNvSpPr>
          <p:nvPr>
            <p:ph type="sldImg" idx="2"/>
          </p:nvPr>
        </p:nvSpPr>
        <p:spPr bwMode="auto">
          <a:xfrm>
            <a:off x="866775" y="692150"/>
            <a:ext cx="5124450" cy="3416300"/>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2060440266"/>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F2DB7C-27F6-449D-9698-309D7635AA1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474313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latin typeface="Arial" pitchFamily="34" charset="0"/>
            </a:endParaRPr>
          </a:p>
        </p:txBody>
      </p:sp>
      <p:sp>
        <p:nvSpPr>
          <p:cNvPr id="11469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MS PGothic" pitchFamily="34" charset="-128"/>
              </a:defRPr>
            </a:lvl1pPr>
            <a:lvl2pPr marL="742950" indent="-285750" eaLnBrk="0" hangingPunct="0">
              <a:spcBef>
                <a:spcPct val="30000"/>
              </a:spcBef>
              <a:defRPr sz="1200">
                <a:solidFill>
                  <a:schemeClr val="tx1"/>
                </a:solidFill>
                <a:latin typeface="Arial" pitchFamily="34" charset="0"/>
                <a:ea typeface="MS PGothic" pitchFamily="34" charset="-128"/>
              </a:defRPr>
            </a:lvl2pPr>
            <a:lvl3pPr marL="1143000" indent="-228600" eaLnBrk="0" hangingPunct="0">
              <a:spcBef>
                <a:spcPct val="30000"/>
              </a:spcBef>
              <a:defRPr sz="1200">
                <a:solidFill>
                  <a:schemeClr val="tx1"/>
                </a:solidFill>
                <a:latin typeface="Arial" pitchFamily="34" charset="0"/>
                <a:ea typeface="MS PGothic" pitchFamily="34" charset="-128"/>
              </a:defRPr>
            </a:lvl3pPr>
            <a:lvl4pPr marL="1600200" indent="-228600" eaLnBrk="0" hangingPunct="0">
              <a:spcBef>
                <a:spcPct val="30000"/>
              </a:spcBef>
              <a:defRPr sz="1200">
                <a:solidFill>
                  <a:schemeClr val="tx1"/>
                </a:solidFill>
                <a:latin typeface="Arial" pitchFamily="34" charset="0"/>
                <a:ea typeface="MS PGothic" pitchFamily="34" charset="-128"/>
              </a:defRPr>
            </a:lvl4pPr>
            <a:lvl5pPr marL="2057400" indent="-228600" eaLnBrk="0" hangingPunct="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eaLnBrk="1" hangingPunct="1">
              <a:spcBef>
                <a:spcPct val="0"/>
              </a:spcBef>
            </a:pPr>
            <a:fld id="{CCDDBC29-87DD-45EF-ADC1-3AFD92B9FA43}" type="slidenum">
              <a:rPr lang="en-US" altLang="en-US" smtClean="0"/>
              <a:pPr eaLnBrk="1" hangingPunct="1">
                <a:spcBef>
                  <a:spcPct val="0"/>
                </a:spcBef>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latin typeface="Arial" pitchFamily="34" charset="0"/>
            </a:endParaRPr>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MS PGothic" pitchFamily="34" charset="-128"/>
              </a:defRPr>
            </a:lvl1pPr>
            <a:lvl2pPr marL="742950" indent="-285750" eaLnBrk="0" hangingPunct="0">
              <a:spcBef>
                <a:spcPct val="30000"/>
              </a:spcBef>
              <a:defRPr sz="1200">
                <a:solidFill>
                  <a:schemeClr val="tx1"/>
                </a:solidFill>
                <a:latin typeface="Arial" pitchFamily="34" charset="0"/>
                <a:ea typeface="MS PGothic" pitchFamily="34" charset="-128"/>
              </a:defRPr>
            </a:lvl2pPr>
            <a:lvl3pPr marL="1143000" indent="-228600" eaLnBrk="0" hangingPunct="0">
              <a:spcBef>
                <a:spcPct val="30000"/>
              </a:spcBef>
              <a:defRPr sz="1200">
                <a:solidFill>
                  <a:schemeClr val="tx1"/>
                </a:solidFill>
                <a:latin typeface="Arial" pitchFamily="34" charset="0"/>
                <a:ea typeface="MS PGothic" pitchFamily="34" charset="-128"/>
              </a:defRPr>
            </a:lvl3pPr>
            <a:lvl4pPr marL="1600200" indent="-228600" eaLnBrk="0" hangingPunct="0">
              <a:spcBef>
                <a:spcPct val="30000"/>
              </a:spcBef>
              <a:defRPr sz="1200">
                <a:solidFill>
                  <a:schemeClr val="tx1"/>
                </a:solidFill>
                <a:latin typeface="Arial" pitchFamily="34" charset="0"/>
                <a:ea typeface="MS PGothic" pitchFamily="34" charset="-128"/>
              </a:defRPr>
            </a:lvl4pPr>
            <a:lvl5pPr marL="2057400" indent="-228600" eaLnBrk="0" hangingPunct="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eaLnBrk="1" hangingPunct="1">
              <a:spcBef>
                <a:spcPct val="0"/>
              </a:spcBef>
            </a:pPr>
            <a:fld id="{0ADC4140-E0E8-4EB8-B55A-3A87B0187F3C}" type="slidenum">
              <a:rPr lang="en-US" altLang="en-US" smtClean="0"/>
              <a:pPr eaLnBrk="1" hangingPunct="1">
                <a:spcBef>
                  <a:spcPct val="0"/>
                </a:spcBef>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latin typeface="Arial" pitchFamily="34" charset="0"/>
              </a:rPr>
              <a:t>Because certain processes produce similar clinical manifestations, a specific diagnosis of PCP should be sought rather than relying on a presumptive diagnosis, especially in patients with moderate-to-severe disease. Treatment can be initiated before making a definitive diagnosis because organisms persist in clinical specimens for days or weeks after effective therapy is initiated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latin typeface="Arial" pitchFamily="34" charset="0"/>
              </a:rPr>
              <a:t>CID 2011- 408 HIV infected </a:t>
            </a:r>
            <a:r>
              <a:rPr lang="en-US" altLang="en-US" dirty="0" err="1">
                <a:latin typeface="Arial" pitchFamily="34" charset="0"/>
              </a:rPr>
              <a:t>pt</a:t>
            </a:r>
            <a:r>
              <a:rPr lang="en-US" altLang="en-US" dirty="0">
                <a:latin typeface="Arial" pitchFamily="34" charset="0"/>
              </a:rPr>
              <a:t> enrolled in ACTG trial a study of early versus deferred antiretroviral therapy in conjunction with initial therapy of acute OI.  65% w PCP</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a:latin typeface="Arial" pitchFamily="34" charset="0"/>
              </a:rPr>
              <a:t>Mutations associated with resistance to sulfa drugs have been documented, but their effect on clinical outcome is uncertain.73-76 Patients who have PCP despite TMP-SMX prophylaxis usually can be treated effectively with standard doses of TMP-SMX</a:t>
            </a:r>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MS PGothic" pitchFamily="34" charset="-128"/>
              </a:defRPr>
            </a:lvl1pPr>
            <a:lvl2pPr marL="742950" indent="-285750" eaLnBrk="0" hangingPunct="0">
              <a:spcBef>
                <a:spcPct val="30000"/>
              </a:spcBef>
              <a:defRPr sz="1200">
                <a:solidFill>
                  <a:schemeClr val="tx1"/>
                </a:solidFill>
                <a:latin typeface="Arial" pitchFamily="34" charset="0"/>
                <a:ea typeface="MS PGothic" pitchFamily="34" charset="-128"/>
              </a:defRPr>
            </a:lvl2pPr>
            <a:lvl3pPr marL="1143000" indent="-228600" eaLnBrk="0" hangingPunct="0">
              <a:spcBef>
                <a:spcPct val="30000"/>
              </a:spcBef>
              <a:defRPr sz="1200">
                <a:solidFill>
                  <a:schemeClr val="tx1"/>
                </a:solidFill>
                <a:latin typeface="Arial" pitchFamily="34" charset="0"/>
                <a:ea typeface="MS PGothic" pitchFamily="34" charset="-128"/>
              </a:defRPr>
            </a:lvl3pPr>
            <a:lvl4pPr marL="1600200" indent="-228600" eaLnBrk="0" hangingPunct="0">
              <a:spcBef>
                <a:spcPct val="30000"/>
              </a:spcBef>
              <a:defRPr sz="1200">
                <a:solidFill>
                  <a:schemeClr val="tx1"/>
                </a:solidFill>
                <a:latin typeface="Arial" pitchFamily="34" charset="0"/>
                <a:ea typeface="MS PGothic" pitchFamily="34" charset="-128"/>
              </a:defRPr>
            </a:lvl4pPr>
            <a:lvl5pPr marL="2057400" indent="-228600" eaLnBrk="0" hangingPunct="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eaLnBrk="1" hangingPunct="1">
              <a:spcBef>
                <a:spcPct val="0"/>
              </a:spcBef>
            </a:pPr>
            <a:fld id="{8C664195-3A73-4F79-9A5E-BFAC1DAC466B}" type="slidenum">
              <a:rPr lang="en-US" altLang="en-US" smtClean="0"/>
              <a:pPr eaLnBrk="1" hangingPunct="1">
                <a:spcBef>
                  <a:spcPct val="0"/>
                </a:spcBef>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a:latin typeface="Arial" pitchFamily="34" charset="0"/>
              </a:rPr>
              <a:t>In a randomized controlled trial of 282 patients with opportunistic infections (OIs) other than TB, 63% of whom had PCP, a significantly lower incidence of AIDS progression or death (a secondary study endpoint) was seen in subjects randomized to early (median 12 days after initiation of therapy for OI) versus deferred initiation of ART (median 45 days).99 Of note, no patients with PCP and respiratory failure requiring intubation were enrolled in the study.99 Paradoxical immune reconstitution inflammatory syndrome (IRIS) has been reported following PCP.100 Most cases have occurred within weeks of the episode of PCP;</a:t>
            </a:r>
          </a:p>
        </p:txBody>
      </p:sp>
      <p:sp>
        <p:nvSpPr>
          <p:cNvPr id="12800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MS PGothic" pitchFamily="34" charset="-128"/>
              </a:defRPr>
            </a:lvl1pPr>
            <a:lvl2pPr marL="742950" indent="-285750" eaLnBrk="0" hangingPunct="0">
              <a:spcBef>
                <a:spcPct val="30000"/>
              </a:spcBef>
              <a:defRPr sz="1200">
                <a:solidFill>
                  <a:schemeClr val="tx1"/>
                </a:solidFill>
                <a:latin typeface="Arial" pitchFamily="34" charset="0"/>
                <a:ea typeface="MS PGothic" pitchFamily="34" charset="-128"/>
              </a:defRPr>
            </a:lvl2pPr>
            <a:lvl3pPr marL="1143000" indent="-228600" eaLnBrk="0" hangingPunct="0">
              <a:spcBef>
                <a:spcPct val="30000"/>
              </a:spcBef>
              <a:defRPr sz="1200">
                <a:solidFill>
                  <a:schemeClr val="tx1"/>
                </a:solidFill>
                <a:latin typeface="Arial" pitchFamily="34" charset="0"/>
                <a:ea typeface="MS PGothic" pitchFamily="34" charset="-128"/>
              </a:defRPr>
            </a:lvl3pPr>
            <a:lvl4pPr marL="1600200" indent="-228600" eaLnBrk="0" hangingPunct="0">
              <a:spcBef>
                <a:spcPct val="30000"/>
              </a:spcBef>
              <a:defRPr sz="1200">
                <a:solidFill>
                  <a:schemeClr val="tx1"/>
                </a:solidFill>
                <a:latin typeface="Arial" pitchFamily="34" charset="0"/>
                <a:ea typeface="MS PGothic" pitchFamily="34" charset="-128"/>
              </a:defRPr>
            </a:lvl4pPr>
            <a:lvl5pPr marL="2057400" indent="-228600" eaLnBrk="0" hangingPunct="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eaLnBrk="1" hangingPunct="1">
              <a:spcBef>
                <a:spcPct val="0"/>
              </a:spcBef>
            </a:pPr>
            <a:fld id="{779B8C47-4922-47F4-A9FC-6B64788F0D2F}" type="slidenum">
              <a:rPr lang="en-US" altLang="en-US" smtClean="0"/>
              <a:pPr eaLnBrk="1" hangingPunct="1">
                <a:spcBef>
                  <a:spcPct val="0"/>
                </a:spcBef>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latin typeface="Arial" pitchFamily="34" charset="0"/>
            </a:endParaRPr>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MS PGothic" pitchFamily="34" charset="-128"/>
              </a:defRPr>
            </a:lvl1pPr>
            <a:lvl2pPr marL="742950" indent="-285750" eaLnBrk="0" hangingPunct="0">
              <a:spcBef>
                <a:spcPct val="30000"/>
              </a:spcBef>
              <a:defRPr sz="1200">
                <a:solidFill>
                  <a:schemeClr val="tx1"/>
                </a:solidFill>
                <a:latin typeface="Arial" pitchFamily="34" charset="0"/>
                <a:ea typeface="MS PGothic" pitchFamily="34" charset="-128"/>
              </a:defRPr>
            </a:lvl2pPr>
            <a:lvl3pPr marL="1143000" indent="-228600" eaLnBrk="0" hangingPunct="0">
              <a:spcBef>
                <a:spcPct val="30000"/>
              </a:spcBef>
              <a:defRPr sz="1200">
                <a:solidFill>
                  <a:schemeClr val="tx1"/>
                </a:solidFill>
                <a:latin typeface="Arial" pitchFamily="34" charset="0"/>
                <a:ea typeface="MS PGothic" pitchFamily="34" charset="-128"/>
              </a:defRPr>
            </a:lvl3pPr>
            <a:lvl4pPr marL="1600200" indent="-228600" eaLnBrk="0" hangingPunct="0">
              <a:spcBef>
                <a:spcPct val="30000"/>
              </a:spcBef>
              <a:defRPr sz="1200">
                <a:solidFill>
                  <a:schemeClr val="tx1"/>
                </a:solidFill>
                <a:latin typeface="Arial" pitchFamily="34" charset="0"/>
                <a:ea typeface="MS PGothic" pitchFamily="34" charset="-128"/>
              </a:defRPr>
            </a:lvl4pPr>
            <a:lvl5pPr marL="2057400" indent="-228600" eaLnBrk="0" hangingPunct="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eaLnBrk="1" hangingPunct="1">
              <a:spcBef>
                <a:spcPct val="0"/>
              </a:spcBef>
            </a:pPr>
            <a:fld id="{EA00C7D3-73BD-4708-A88A-8C8FAE1F8554}" type="slidenum">
              <a:rPr lang="en-US" altLang="en-US" smtClean="0"/>
              <a:pPr eaLnBrk="1" hangingPunct="1">
                <a:spcBef>
                  <a:spcPct val="0"/>
                </a:spcBef>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9FE4885-D7D3-48FF-B8CB-9B01DDE189FF}" type="slidenum">
              <a:rPr lang="en-US" smtClean="0"/>
              <a:pPr>
                <a:defRPr/>
              </a:pPr>
              <a:t>18</a:t>
            </a:fld>
            <a:endParaRPr lang="en-US" dirty="0"/>
          </a:p>
        </p:txBody>
      </p:sp>
    </p:spTree>
    <p:extLst>
      <p:ext uri="{BB962C8B-B14F-4D97-AF65-F5344CB8AC3E}">
        <p14:creationId xmlns:p14="http://schemas.microsoft.com/office/powerpoint/2010/main" val="34583647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pitchFamily="34" charset="-128"/>
            </a:endParaRPr>
          </a:p>
        </p:txBody>
      </p:sp>
      <p:sp>
        <p:nvSpPr>
          <p:cNvPr id="19456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73DA5189-0F91-40C3-B0AF-08F3EF4C43E0}" type="slidenum">
              <a:rPr lang="en-US" sz="1200"/>
              <a:pPr algn="r" eaLnBrk="1" hangingPunct="1"/>
              <a:t>19</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F2DB7C-27F6-449D-9698-309D7635AA1F}"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9884157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pitchFamily="34" charset="-128"/>
            </a:endParaRPr>
          </a:p>
        </p:txBody>
      </p:sp>
      <p:sp>
        <p:nvSpPr>
          <p:cNvPr id="19558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CAE90AA3-5556-4E2A-833A-E5EA03176403}" type="slidenum">
              <a:rPr lang="en-US" sz="1200"/>
              <a:pPr algn="r" eaLnBrk="1" hangingPunct="1"/>
              <a:t>20</a:t>
            </a:fld>
            <a:endParaRPr 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pitchFamily="34" charset="-128"/>
            </a:endParaRPr>
          </a:p>
        </p:txBody>
      </p:sp>
      <p:sp>
        <p:nvSpPr>
          <p:cNvPr id="19763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CF25EF12-C515-4ACC-A22B-5C71CF14BB8C}" type="slidenum">
              <a:rPr lang="en-US" smtClean="0"/>
              <a:pPr eaLnBrk="1" hangingPunct="1"/>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776F6DE-FD1D-4F62-8289-8A99223D3424}" type="slidenum">
              <a:rPr lang="en-US" smtClean="0"/>
              <a:pPr>
                <a:defRPr/>
              </a:pPr>
              <a:t>22</a:t>
            </a:fld>
            <a:endParaRPr lang="en-US"/>
          </a:p>
        </p:txBody>
      </p:sp>
    </p:spTree>
    <p:extLst>
      <p:ext uri="{BB962C8B-B14F-4D97-AF65-F5344CB8AC3E}">
        <p14:creationId xmlns:p14="http://schemas.microsoft.com/office/powerpoint/2010/main" val="18961333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776F6DE-FD1D-4F62-8289-8A99223D3424}" type="slidenum">
              <a:rPr lang="en-US" smtClean="0"/>
              <a:pPr>
                <a:defRPr/>
              </a:pPr>
              <a:t>23</a:t>
            </a:fld>
            <a:endParaRPr lang="en-US"/>
          </a:p>
        </p:txBody>
      </p:sp>
    </p:spTree>
    <p:extLst>
      <p:ext uri="{BB962C8B-B14F-4D97-AF65-F5344CB8AC3E}">
        <p14:creationId xmlns:p14="http://schemas.microsoft.com/office/powerpoint/2010/main" val="13476866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pitchFamily="34" charset="-128"/>
            </a:endParaRPr>
          </a:p>
        </p:txBody>
      </p:sp>
      <p:sp>
        <p:nvSpPr>
          <p:cNvPr id="20275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03B8D642-AC6E-4E97-B073-9EB7649E68C2}" type="slidenum">
              <a:rPr lang="en-US" smtClean="0"/>
              <a:pPr eaLnBrk="1" hangingPunct="1"/>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ln/>
        </p:spPr>
      </p:sp>
      <p:sp>
        <p:nvSpPr>
          <p:cNvPr id="20480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pitchFamily="34" charset="-128"/>
            </a:endParaRPr>
          </a:p>
        </p:txBody>
      </p:sp>
      <p:sp>
        <p:nvSpPr>
          <p:cNvPr id="20480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D14A3195-97B9-4AAC-871A-7070752F1356}" type="slidenum">
              <a:rPr lang="en-US" sz="1200"/>
              <a:pPr algn="r" eaLnBrk="1" hangingPunct="1"/>
              <a:t>25</a:t>
            </a:fld>
            <a:endParaRPr 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a:ln/>
        </p:spPr>
      </p:sp>
      <p:sp>
        <p:nvSpPr>
          <p:cNvPr id="20582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pitchFamily="34" charset="-128"/>
            </a:endParaRPr>
          </a:p>
        </p:txBody>
      </p:sp>
      <p:sp>
        <p:nvSpPr>
          <p:cNvPr id="20582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079CFAB3-E439-4542-8276-A2BBFB762F3D}" type="slidenum">
              <a:rPr lang="en-US" sz="1200"/>
              <a:pPr algn="r" eaLnBrk="1" hangingPunct="1"/>
              <a:t>26</a:t>
            </a:fld>
            <a:endParaRPr 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ln/>
        </p:spPr>
      </p:sp>
      <p:sp>
        <p:nvSpPr>
          <p:cNvPr id="20685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pitchFamily="34" charset="-128"/>
            </a:endParaRPr>
          </a:p>
        </p:txBody>
      </p:sp>
      <p:sp>
        <p:nvSpPr>
          <p:cNvPr id="20685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66EAD7D8-2197-46F2-B342-077E995CE96B}" type="slidenum">
              <a:rPr lang="en-US" sz="1200"/>
              <a:pPr algn="r" eaLnBrk="1" hangingPunct="1"/>
              <a:t>27</a:t>
            </a:fld>
            <a:endParaRPr 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a:ln/>
        </p:spPr>
      </p:sp>
      <p:sp>
        <p:nvSpPr>
          <p:cNvPr id="20787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pitchFamily="34" charset="-128"/>
            </a:endParaRPr>
          </a:p>
        </p:txBody>
      </p:sp>
      <p:sp>
        <p:nvSpPr>
          <p:cNvPr id="20787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F6E1816C-3D62-4493-B07D-E6A43E19C0E6}" type="slidenum">
              <a:rPr lang="en-US" smtClean="0"/>
              <a:pPr eaLnBrk="1" hangingPunct="1"/>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a:ln/>
        </p:spPr>
      </p:sp>
      <p:sp>
        <p:nvSpPr>
          <p:cNvPr id="20992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pitchFamily="34" charset="-128"/>
            </a:endParaRPr>
          </a:p>
        </p:txBody>
      </p:sp>
      <p:sp>
        <p:nvSpPr>
          <p:cNvPr id="20992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E4937688-AE50-48B3-8B1A-728AAFF5E1C9}" type="slidenum">
              <a:rPr lang="en-US" sz="1200"/>
              <a:pPr algn="r" eaLnBrk="1" hangingPunct="1"/>
              <a:t>29</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xfrm>
            <a:off x="866775" y="692150"/>
            <a:ext cx="5124450" cy="3416300"/>
          </a:xfrm>
          <a:ln/>
        </p:spPr>
      </p:sp>
      <p:sp>
        <p:nvSpPr>
          <p:cNvPr id="21506"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a:spcBef>
                <a:spcPct val="0"/>
              </a:spcBef>
            </a:pPr>
            <a:endParaRPr lang="en-US" altLang="en-US">
              <a:latin typeface="Arial" charset="0"/>
            </a:endParaRPr>
          </a:p>
        </p:txBody>
      </p:sp>
      <p:sp>
        <p:nvSpPr>
          <p:cNvPr id="21507"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bg1"/>
                </a:solidFill>
                <a:latin typeface="Arial" charset="0"/>
                <a:ea typeface="ＭＳ Ｐゴシック" charset="-128"/>
              </a:defRPr>
            </a:lvl1pPr>
            <a:lvl2pPr marL="730766" indent="-281064" eaLnBrk="0" hangingPunct="0">
              <a:defRPr sz="1600">
                <a:solidFill>
                  <a:schemeClr val="bg1"/>
                </a:solidFill>
                <a:latin typeface="Arial" charset="0"/>
                <a:ea typeface="ＭＳ Ｐゴシック" charset="-128"/>
              </a:defRPr>
            </a:lvl2pPr>
            <a:lvl3pPr marL="1124255" indent="-224851" eaLnBrk="0" hangingPunct="0">
              <a:defRPr sz="1600">
                <a:solidFill>
                  <a:schemeClr val="bg1"/>
                </a:solidFill>
                <a:latin typeface="Arial" charset="0"/>
                <a:ea typeface="ＭＳ Ｐゴシック" charset="-128"/>
              </a:defRPr>
            </a:lvl3pPr>
            <a:lvl4pPr marL="1573957" indent="-224851" eaLnBrk="0" hangingPunct="0">
              <a:defRPr sz="1600">
                <a:solidFill>
                  <a:schemeClr val="bg1"/>
                </a:solidFill>
                <a:latin typeface="Arial" charset="0"/>
                <a:ea typeface="ＭＳ Ｐゴシック" charset="-128"/>
              </a:defRPr>
            </a:lvl4pPr>
            <a:lvl5pPr marL="2023659" indent="-224851" eaLnBrk="0" hangingPunct="0">
              <a:defRPr sz="1600">
                <a:solidFill>
                  <a:schemeClr val="bg1"/>
                </a:solidFill>
                <a:latin typeface="Arial" charset="0"/>
                <a:ea typeface="ＭＳ Ｐゴシック" charset="-128"/>
              </a:defRPr>
            </a:lvl5pPr>
            <a:lvl6pPr marL="2473361" indent="-224851" eaLnBrk="0" fontAlgn="base" hangingPunct="0">
              <a:spcBef>
                <a:spcPct val="0"/>
              </a:spcBef>
              <a:spcAft>
                <a:spcPct val="0"/>
              </a:spcAft>
              <a:defRPr sz="1600">
                <a:solidFill>
                  <a:schemeClr val="bg1"/>
                </a:solidFill>
                <a:latin typeface="Arial" charset="0"/>
                <a:ea typeface="ＭＳ Ｐゴシック" charset="-128"/>
              </a:defRPr>
            </a:lvl6pPr>
            <a:lvl7pPr marL="2923062" indent="-224851" eaLnBrk="0" fontAlgn="base" hangingPunct="0">
              <a:spcBef>
                <a:spcPct val="0"/>
              </a:spcBef>
              <a:spcAft>
                <a:spcPct val="0"/>
              </a:spcAft>
              <a:defRPr sz="1600">
                <a:solidFill>
                  <a:schemeClr val="bg1"/>
                </a:solidFill>
                <a:latin typeface="Arial" charset="0"/>
                <a:ea typeface="ＭＳ Ｐゴシック" charset="-128"/>
              </a:defRPr>
            </a:lvl7pPr>
            <a:lvl8pPr marL="3372764" indent="-224851" eaLnBrk="0" fontAlgn="base" hangingPunct="0">
              <a:spcBef>
                <a:spcPct val="0"/>
              </a:spcBef>
              <a:spcAft>
                <a:spcPct val="0"/>
              </a:spcAft>
              <a:defRPr sz="1600">
                <a:solidFill>
                  <a:schemeClr val="bg1"/>
                </a:solidFill>
                <a:latin typeface="Arial" charset="0"/>
                <a:ea typeface="ＭＳ Ｐゴシック" charset="-128"/>
              </a:defRPr>
            </a:lvl8pPr>
            <a:lvl9pPr marL="3822466" indent="-224851" eaLnBrk="0" fontAlgn="base" hangingPunct="0">
              <a:spcBef>
                <a:spcPct val="0"/>
              </a:spcBef>
              <a:spcAft>
                <a:spcPct val="0"/>
              </a:spcAft>
              <a:defRPr sz="1600">
                <a:solidFill>
                  <a:schemeClr val="bg1"/>
                </a:solidFill>
                <a:latin typeface="Arial" charset="0"/>
                <a:ea typeface="ＭＳ Ｐゴシック" charset="-128"/>
              </a:defRPr>
            </a:lvl9pPr>
          </a:lstStyle>
          <a:p>
            <a:pPr eaLnBrk="1" hangingPunct="1"/>
            <a:fld id="{FAF584A7-7425-4A4C-9FAC-FA07D1987AB4}" type="slidenum">
              <a:rPr lang="en-US" altLang="en-US" sz="1200">
                <a:solidFill>
                  <a:schemeClr val="tx1"/>
                </a:solidFill>
              </a:rPr>
              <a:pPr eaLnBrk="1" hangingPunct="1"/>
              <a:t>3</a:t>
            </a:fld>
            <a:endParaRPr lang="en-US" altLang="en-US" sz="1200">
              <a:solidFill>
                <a:schemeClr val="tx1"/>
              </a:solidFill>
            </a:endParaRPr>
          </a:p>
        </p:txBody>
      </p:sp>
    </p:spTree>
    <p:extLst>
      <p:ext uri="{BB962C8B-B14F-4D97-AF65-F5344CB8AC3E}">
        <p14:creationId xmlns:p14="http://schemas.microsoft.com/office/powerpoint/2010/main" val="17407443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9FE4885-D7D3-48FF-B8CB-9B01DDE189FF}" type="slidenum">
              <a:rPr lang="en-US" smtClean="0"/>
              <a:pPr>
                <a:defRPr/>
              </a:pPr>
              <a:t>30</a:t>
            </a:fld>
            <a:endParaRPr lang="en-US" dirty="0"/>
          </a:p>
        </p:txBody>
      </p:sp>
    </p:spTree>
    <p:extLst>
      <p:ext uri="{BB962C8B-B14F-4D97-AF65-F5344CB8AC3E}">
        <p14:creationId xmlns:p14="http://schemas.microsoft.com/office/powerpoint/2010/main" val="14954447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9FE4885-D7D3-48FF-B8CB-9B01DDE189FF}" type="slidenum">
              <a:rPr lang="en-US" smtClean="0"/>
              <a:pPr>
                <a:defRPr/>
              </a:pPr>
              <a:t>32</a:t>
            </a:fld>
            <a:endParaRPr lang="en-US" dirty="0"/>
          </a:p>
        </p:txBody>
      </p:sp>
    </p:spTree>
    <p:extLst>
      <p:ext uri="{BB962C8B-B14F-4D97-AF65-F5344CB8AC3E}">
        <p14:creationId xmlns:p14="http://schemas.microsoft.com/office/powerpoint/2010/main" val="1548791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9FE4885-D7D3-48FF-B8CB-9B01DDE189FF}" type="slidenum">
              <a:rPr lang="en-US" smtClean="0"/>
              <a:pPr>
                <a:defRPr/>
              </a:pPr>
              <a:t>34</a:t>
            </a:fld>
            <a:endParaRPr lang="en-US" dirty="0"/>
          </a:p>
        </p:txBody>
      </p:sp>
    </p:spTree>
    <p:extLst>
      <p:ext uri="{BB962C8B-B14F-4D97-AF65-F5344CB8AC3E}">
        <p14:creationId xmlns:p14="http://schemas.microsoft.com/office/powerpoint/2010/main" val="13312238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9FE4885-D7D3-48FF-B8CB-9B01DDE189FF}" type="slidenum">
              <a:rPr lang="en-US" smtClean="0"/>
              <a:pPr>
                <a:defRPr/>
              </a:pPr>
              <a:t>35</a:t>
            </a:fld>
            <a:endParaRPr lang="en-US" dirty="0"/>
          </a:p>
        </p:txBody>
      </p:sp>
    </p:spTree>
    <p:extLst>
      <p:ext uri="{BB962C8B-B14F-4D97-AF65-F5344CB8AC3E}">
        <p14:creationId xmlns:p14="http://schemas.microsoft.com/office/powerpoint/2010/main" val="26995364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9FE4885-D7D3-48FF-B8CB-9B01DDE189FF}" type="slidenum">
              <a:rPr lang="en-US" smtClean="0"/>
              <a:pPr>
                <a:defRPr/>
              </a:pPr>
              <a:t>36</a:t>
            </a:fld>
            <a:endParaRPr lang="en-US" dirty="0"/>
          </a:p>
        </p:txBody>
      </p:sp>
    </p:spTree>
    <p:extLst>
      <p:ext uri="{BB962C8B-B14F-4D97-AF65-F5344CB8AC3E}">
        <p14:creationId xmlns:p14="http://schemas.microsoft.com/office/powerpoint/2010/main" val="3311711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9FE4885-D7D3-48FF-B8CB-9B01DDE189FF}" type="slidenum">
              <a:rPr lang="en-US" smtClean="0"/>
              <a:pPr>
                <a:defRPr/>
              </a:pPr>
              <a:t>37</a:t>
            </a:fld>
            <a:endParaRPr lang="en-US" dirty="0"/>
          </a:p>
        </p:txBody>
      </p:sp>
    </p:spTree>
    <p:extLst>
      <p:ext uri="{BB962C8B-B14F-4D97-AF65-F5344CB8AC3E}">
        <p14:creationId xmlns:p14="http://schemas.microsoft.com/office/powerpoint/2010/main" val="26106065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9FE4885-D7D3-48FF-B8CB-9B01DDE189FF}" type="slidenum">
              <a:rPr lang="en-US" smtClean="0"/>
              <a:pPr>
                <a:defRPr/>
              </a:pPr>
              <a:t>38</a:t>
            </a:fld>
            <a:endParaRPr lang="en-US" dirty="0"/>
          </a:p>
        </p:txBody>
      </p:sp>
    </p:spTree>
    <p:extLst>
      <p:ext uri="{BB962C8B-B14F-4D97-AF65-F5344CB8AC3E}">
        <p14:creationId xmlns:p14="http://schemas.microsoft.com/office/powerpoint/2010/main" val="32006084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9FE4885-D7D3-48FF-B8CB-9B01DDE189FF}" type="slidenum">
              <a:rPr lang="en-US" smtClean="0"/>
              <a:pPr>
                <a:defRPr/>
              </a:pPr>
              <a:t>39</a:t>
            </a:fld>
            <a:endParaRPr lang="en-US" dirty="0"/>
          </a:p>
        </p:txBody>
      </p:sp>
    </p:spTree>
    <p:extLst>
      <p:ext uri="{BB962C8B-B14F-4D97-AF65-F5344CB8AC3E}">
        <p14:creationId xmlns:p14="http://schemas.microsoft.com/office/powerpoint/2010/main" val="3475286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9FE4885-D7D3-48FF-B8CB-9B01DDE189FF}" type="slidenum">
              <a:rPr lang="en-US" smtClean="0"/>
              <a:pPr>
                <a:defRPr/>
              </a:pPr>
              <a:t>40</a:t>
            </a:fld>
            <a:endParaRPr lang="en-US" dirty="0"/>
          </a:p>
        </p:txBody>
      </p:sp>
    </p:spTree>
    <p:extLst>
      <p:ext uri="{BB962C8B-B14F-4D97-AF65-F5344CB8AC3E}">
        <p14:creationId xmlns:p14="http://schemas.microsoft.com/office/powerpoint/2010/main" val="19042673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9FE4885-D7D3-48FF-B8CB-9B01DDE189FF}" type="slidenum">
              <a:rPr lang="en-US" smtClean="0"/>
              <a:pPr>
                <a:defRPr/>
              </a:pPr>
              <a:t>41</a:t>
            </a:fld>
            <a:endParaRPr lang="en-US" dirty="0"/>
          </a:p>
        </p:txBody>
      </p:sp>
    </p:spTree>
    <p:extLst>
      <p:ext uri="{BB962C8B-B14F-4D97-AF65-F5344CB8AC3E}">
        <p14:creationId xmlns:p14="http://schemas.microsoft.com/office/powerpoint/2010/main" val="2341040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9FE4885-D7D3-48FF-B8CB-9B01DDE189FF}" type="slidenum">
              <a:rPr lang="en-US" smtClean="0"/>
              <a:pPr>
                <a:defRPr/>
              </a:pPr>
              <a:t>4</a:t>
            </a:fld>
            <a:endParaRPr lang="en-US" dirty="0"/>
          </a:p>
        </p:txBody>
      </p:sp>
    </p:spTree>
    <p:extLst>
      <p:ext uri="{BB962C8B-B14F-4D97-AF65-F5344CB8AC3E}">
        <p14:creationId xmlns:p14="http://schemas.microsoft.com/office/powerpoint/2010/main" val="29551067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9FE4885-D7D3-48FF-B8CB-9B01DDE189FF}" type="slidenum">
              <a:rPr lang="en-US" smtClean="0"/>
              <a:pPr>
                <a:defRPr/>
              </a:pPr>
              <a:t>42</a:t>
            </a:fld>
            <a:endParaRPr lang="en-US" dirty="0"/>
          </a:p>
        </p:txBody>
      </p:sp>
    </p:spTree>
    <p:extLst>
      <p:ext uri="{BB962C8B-B14F-4D97-AF65-F5344CB8AC3E}">
        <p14:creationId xmlns:p14="http://schemas.microsoft.com/office/powerpoint/2010/main" val="5140792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9FE4885-D7D3-48FF-B8CB-9B01DDE189FF}" type="slidenum">
              <a:rPr lang="en-US" smtClean="0"/>
              <a:pPr>
                <a:defRPr/>
              </a:pPr>
              <a:t>43</a:t>
            </a:fld>
            <a:endParaRPr lang="en-US" dirty="0"/>
          </a:p>
        </p:txBody>
      </p:sp>
    </p:spTree>
    <p:extLst>
      <p:ext uri="{BB962C8B-B14F-4D97-AF65-F5344CB8AC3E}">
        <p14:creationId xmlns:p14="http://schemas.microsoft.com/office/powerpoint/2010/main" val="40200787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9FE4885-D7D3-48FF-B8CB-9B01DDE189FF}" type="slidenum">
              <a:rPr lang="en-US" smtClean="0"/>
              <a:pPr>
                <a:defRPr/>
              </a:pPr>
              <a:t>44</a:t>
            </a:fld>
            <a:endParaRPr lang="en-US" dirty="0"/>
          </a:p>
        </p:txBody>
      </p:sp>
    </p:spTree>
    <p:extLst>
      <p:ext uri="{BB962C8B-B14F-4D97-AF65-F5344CB8AC3E}">
        <p14:creationId xmlns:p14="http://schemas.microsoft.com/office/powerpoint/2010/main" val="36664689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9FE4885-D7D3-48FF-B8CB-9B01DDE189FF}" type="slidenum">
              <a:rPr lang="en-US" smtClean="0"/>
              <a:pPr>
                <a:defRPr/>
              </a:pPr>
              <a:t>45</a:t>
            </a:fld>
            <a:endParaRPr lang="en-US" dirty="0"/>
          </a:p>
        </p:txBody>
      </p:sp>
    </p:spTree>
    <p:extLst>
      <p:ext uri="{BB962C8B-B14F-4D97-AF65-F5344CB8AC3E}">
        <p14:creationId xmlns:p14="http://schemas.microsoft.com/office/powerpoint/2010/main" val="19828766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9FE4885-D7D3-48FF-B8CB-9B01DDE189FF}" type="slidenum">
              <a:rPr lang="en-US" smtClean="0"/>
              <a:pPr>
                <a:defRPr/>
              </a:pPr>
              <a:t>46</a:t>
            </a:fld>
            <a:endParaRPr lang="en-US" dirty="0"/>
          </a:p>
        </p:txBody>
      </p:sp>
    </p:spTree>
    <p:extLst>
      <p:ext uri="{BB962C8B-B14F-4D97-AF65-F5344CB8AC3E}">
        <p14:creationId xmlns:p14="http://schemas.microsoft.com/office/powerpoint/2010/main" val="30906931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9FE4885-D7D3-48FF-B8CB-9B01DDE189FF}" type="slidenum">
              <a:rPr lang="en-US" smtClean="0"/>
              <a:pPr>
                <a:defRPr/>
              </a:pPr>
              <a:t>47</a:t>
            </a:fld>
            <a:endParaRPr lang="en-US" dirty="0"/>
          </a:p>
        </p:txBody>
      </p:sp>
    </p:spTree>
    <p:extLst>
      <p:ext uri="{BB962C8B-B14F-4D97-AF65-F5344CB8AC3E}">
        <p14:creationId xmlns:p14="http://schemas.microsoft.com/office/powerpoint/2010/main" val="13998137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9FE4885-D7D3-48FF-B8CB-9B01DDE189FF}" type="slidenum">
              <a:rPr lang="en-US" smtClean="0"/>
              <a:pPr>
                <a:defRPr/>
              </a:pPr>
              <a:t>48</a:t>
            </a:fld>
            <a:endParaRPr lang="en-US" dirty="0"/>
          </a:p>
        </p:txBody>
      </p:sp>
    </p:spTree>
    <p:extLst>
      <p:ext uri="{BB962C8B-B14F-4D97-AF65-F5344CB8AC3E}">
        <p14:creationId xmlns:p14="http://schemas.microsoft.com/office/powerpoint/2010/main" val="24254064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9FE4885-D7D3-48FF-B8CB-9B01DDE189FF}" type="slidenum">
              <a:rPr lang="en-US" smtClean="0"/>
              <a:pPr>
                <a:defRPr/>
              </a:pPr>
              <a:t>49</a:t>
            </a:fld>
            <a:endParaRPr lang="en-US" dirty="0"/>
          </a:p>
        </p:txBody>
      </p:sp>
    </p:spTree>
    <p:extLst>
      <p:ext uri="{BB962C8B-B14F-4D97-AF65-F5344CB8AC3E}">
        <p14:creationId xmlns:p14="http://schemas.microsoft.com/office/powerpoint/2010/main" val="584822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9FE4885-D7D3-48FF-B8CB-9B01DDE189FF}" type="slidenum">
              <a:rPr lang="en-US" smtClean="0"/>
              <a:pPr>
                <a:defRPr/>
              </a:pPr>
              <a:t>50</a:t>
            </a:fld>
            <a:endParaRPr lang="en-US" dirty="0"/>
          </a:p>
        </p:txBody>
      </p:sp>
    </p:spTree>
    <p:extLst>
      <p:ext uri="{BB962C8B-B14F-4D97-AF65-F5344CB8AC3E}">
        <p14:creationId xmlns:p14="http://schemas.microsoft.com/office/powerpoint/2010/main" val="16983345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F2DB7C-27F6-449D-9698-309D7635AA1F}"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2988415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9FE4885-D7D3-48FF-B8CB-9B01DDE189FF}" type="slidenum">
              <a:rPr lang="en-US" smtClean="0"/>
              <a:pPr>
                <a:defRPr/>
              </a:pPr>
              <a:t>5</a:t>
            </a:fld>
            <a:endParaRPr lang="en-US" dirty="0"/>
          </a:p>
        </p:txBody>
      </p:sp>
    </p:spTree>
    <p:extLst>
      <p:ext uri="{BB962C8B-B14F-4D97-AF65-F5344CB8AC3E}">
        <p14:creationId xmlns:p14="http://schemas.microsoft.com/office/powerpoint/2010/main" val="3688319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9FE4885-D7D3-48FF-B8CB-9B01DDE189FF}" type="slidenum">
              <a:rPr lang="en-US" smtClean="0"/>
              <a:pPr>
                <a:defRPr/>
              </a:pPr>
              <a:t>6</a:t>
            </a:fld>
            <a:endParaRPr lang="en-US" dirty="0"/>
          </a:p>
        </p:txBody>
      </p:sp>
    </p:spTree>
    <p:extLst>
      <p:ext uri="{BB962C8B-B14F-4D97-AF65-F5344CB8AC3E}">
        <p14:creationId xmlns:p14="http://schemas.microsoft.com/office/powerpoint/2010/main" val="2026233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9FE4885-D7D3-48FF-B8CB-9B01DDE189FF}" type="slidenum">
              <a:rPr lang="en-US" smtClean="0"/>
              <a:pPr>
                <a:defRPr/>
              </a:pPr>
              <a:t>7</a:t>
            </a:fld>
            <a:endParaRPr lang="en-US" dirty="0"/>
          </a:p>
        </p:txBody>
      </p:sp>
    </p:spTree>
    <p:extLst>
      <p:ext uri="{BB962C8B-B14F-4D97-AF65-F5344CB8AC3E}">
        <p14:creationId xmlns:p14="http://schemas.microsoft.com/office/powerpoint/2010/main" val="3194951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9FE4885-D7D3-48FF-B8CB-9B01DDE189FF}" type="slidenum">
              <a:rPr lang="en-US" smtClean="0"/>
              <a:pPr>
                <a:defRPr/>
              </a:pPr>
              <a:t>8</a:t>
            </a:fld>
            <a:endParaRPr lang="en-US" dirty="0"/>
          </a:p>
        </p:txBody>
      </p:sp>
    </p:spTree>
    <p:extLst>
      <p:ext uri="{BB962C8B-B14F-4D97-AF65-F5344CB8AC3E}">
        <p14:creationId xmlns:p14="http://schemas.microsoft.com/office/powerpoint/2010/main" val="1098936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latin typeface="Arial" pitchFamily="34" charset="0"/>
            </a:endParaRPr>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MS PGothic" pitchFamily="34" charset="-128"/>
              </a:defRPr>
            </a:lvl1pPr>
            <a:lvl2pPr marL="742950" indent="-285750" eaLnBrk="0" hangingPunct="0">
              <a:spcBef>
                <a:spcPct val="30000"/>
              </a:spcBef>
              <a:defRPr sz="1200">
                <a:solidFill>
                  <a:schemeClr val="tx1"/>
                </a:solidFill>
                <a:latin typeface="Arial" pitchFamily="34" charset="0"/>
                <a:ea typeface="MS PGothic" pitchFamily="34" charset="-128"/>
              </a:defRPr>
            </a:lvl2pPr>
            <a:lvl3pPr marL="1143000" indent="-228600" eaLnBrk="0" hangingPunct="0">
              <a:spcBef>
                <a:spcPct val="30000"/>
              </a:spcBef>
              <a:defRPr sz="1200">
                <a:solidFill>
                  <a:schemeClr val="tx1"/>
                </a:solidFill>
                <a:latin typeface="Arial" pitchFamily="34" charset="0"/>
                <a:ea typeface="MS PGothic" pitchFamily="34" charset="-128"/>
              </a:defRPr>
            </a:lvl3pPr>
            <a:lvl4pPr marL="1600200" indent="-228600" eaLnBrk="0" hangingPunct="0">
              <a:spcBef>
                <a:spcPct val="30000"/>
              </a:spcBef>
              <a:defRPr sz="1200">
                <a:solidFill>
                  <a:schemeClr val="tx1"/>
                </a:solidFill>
                <a:latin typeface="Arial" pitchFamily="34" charset="0"/>
                <a:ea typeface="MS PGothic" pitchFamily="34" charset="-128"/>
              </a:defRPr>
            </a:lvl4pPr>
            <a:lvl5pPr marL="2057400" indent="-228600" eaLnBrk="0" hangingPunct="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eaLnBrk="1" hangingPunct="1">
              <a:spcBef>
                <a:spcPct val="0"/>
              </a:spcBef>
            </a:pPr>
            <a:fld id="{54C63A25-2244-4525-B53C-9361968C80BE}" type="slidenum">
              <a:rPr lang="en-US" altLang="en-US" smtClean="0"/>
              <a:pPr eaLnBrk="1" hangingPunct="1">
                <a:spcBef>
                  <a:spcPct val="0"/>
                </a:spcBef>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681" y="6400800"/>
            <a:ext cx="102843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6334316"/>
            <a:ext cx="102843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925830" y="758952"/>
            <a:ext cx="8486775"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928168" y="4455621"/>
            <a:ext cx="8486775"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8C44E6D-C8E0-4ED8-A8D3-5128CE44C2B4}" type="datetimeFigureOut">
              <a:rPr lang="en-US" smtClean="0">
                <a:solidFill>
                  <a:prstClr val="white">
                    <a:tint val="75000"/>
                  </a:prstClr>
                </a:solidFill>
              </a:rPr>
              <a:pPr/>
              <a:t>7/1/2022</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9CCD759-3A0C-496E-B69D-DFC85A15C6CB}" type="slidenum">
              <a:rPr lang="en-US" smtClean="0">
                <a:solidFill>
                  <a:prstClr val="white">
                    <a:tint val="75000"/>
                  </a:prstClr>
                </a:solidFill>
              </a:rPr>
              <a:pPr/>
              <a:t>‹#›</a:t>
            </a:fld>
            <a:endParaRPr lang="en-US">
              <a:solidFill>
                <a:prstClr val="white">
                  <a:tint val="75000"/>
                </a:prstClr>
              </a:solidFill>
            </a:endParaRPr>
          </a:p>
        </p:txBody>
      </p:sp>
      <p:cxnSp>
        <p:nvCxnSpPr>
          <p:cNvPr id="9" name="Straight Connector 8"/>
          <p:cNvCxnSpPr/>
          <p:nvPr/>
        </p:nvCxnSpPr>
        <p:spPr>
          <a:xfrm>
            <a:off x="1018962" y="4343400"/>
            <a:ext cx="833247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790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C44E6D-C8E0-4ED8-A8D3-5128CE44C2B4}" type="datetimeFigureOut">
              <a:rPr lang="en-US" smtClean="0">
                <a:solidFill>
                  <a:prstClr val="white">
                    <a:tint val="75000"/>
                  </a:prstClr>
                </a:solidFill>
              </a:rPr>
              <a:pPr/>
              <a:t>7/1/2022</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9CCD759-3A0C-496E-B69D-DFC85A15C6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022157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681" y="6400800"/>
            <a:ext cx="102843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6334316"/>
            <a:ext cx="102843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361635" y="414780"/>
            <a:ext cx="2218134"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7232" y="414779"/>
            <a:ext cx="6525816"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C44E6D-C8E0-4ED8-A8D3-5128CE44C2B4}" type="datetimeFigureOut">
              <a:rPr lang="en-US" smtClean="0">
                <a:solidFill>
                  <a:prstClr val="white">
                    <a:tint val="75000"/>
                  </a:prstClr>
                </a:solidFill>
              </a:rPr>
              <a:pPr/>
              <a:t>7/1/2022</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9CCD759-3A0C-496E-B69D-DFC85A15C6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609648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C44E6D-C8E0-4ED8-A8D3-5128CE44C2B4}" type="datetimeFigureOut">
              <a:rPr lang="en-US" smtClean="0">
                <a:solidFill>
                  <a:prstClr val="white">
                    <a:tint val="75000"/>
                  </a:prstClr>
                </a:solidFill>
              </a:rPr>
              <a:pPr/>
              <a:t>7/1/2022</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9CCD759-3A0C-496E-B69D-DFC85A15C6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364813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681" y="6400800"/>
            <a:ext cx="102843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6334316"/>
            <a:ext cx="102843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5830" y="758952"/>
            <a:ext cx="8486775"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925830" y="4453128"/>
            <a:ext cx="8486775"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C44E6D-C8E0-4ED8-A8D3-5128CE44C2B4}" type="datetimeFigureOut">
              <a:rPr lang="en-US" smtClean="0">
                <a:solidFill>
                  <a:prstClr val="white">
                    <a:tint val="75000"/>
                  </a:prstClr>
                </a:solidFill>
              </a:rPr>
              <a:pPr/>
              <a:t>7/1/2022</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9CCD759-3A0C-496E-B69D-DFC85A15C6CB}" type="slidenum">
              <a:rPr lang="en-US" smtClean="0">
                <a:solidFill>
                  <a:prstClr val="white">
                    <a:tint val="75000"/>
                  </a:prstClr>
                </a:solidFill>
              </a:rPr>
              <a:pPr/>
              <a:t>‹#›</a:t>
            </a:fld>
            <a:endParaRPr lang="en-US">
              <a:solidFill>
                <a:prstClr val="white">
                  <a:tint val="75000"/>
                </a:prstClr>
              </a:solidFill>
            </a:endParaRPr>
          </a:p>
        </p:txBody>
      </p:sp>
      <p:cxnSp>
        <p:nvCxnSpPr>
          <p:cNvPr id="9" name="Straight Connector 8"/>
          <p:cNvCxnSpPr/>
          <p:nvPr/>
        </p:nvCxnSpPr>
        <p:spPr>
          <a:xfrm>
            <a:off x="1018962" y="4343400"/>
            <a:ext cx="833247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861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925830" y="286605"/>
            <a:ext cx="8486775"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25830" y="1845734"/>
            <a:ext cx="4166235"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246370" y="1845737"/>
            <a:ext cx="4166235"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8C44E6D-C8E0-4ED8-A8D3-5128CE44C2B4}" type="datetimeFigureOut">
              <a:rPr lang="en-US" smtClean="0">
                <a:solidFill>
                  <a:prstClr val="white">
                    <a:tint val="75000"/>
                  </a:prstClr>
                </a:solidFill>
              </a:rPr>
              <a:pPr/>
              <a:t>7/1/2022</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9CCD759-3A0C-496E-B69D-DFC85A15C6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643552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925830" y="286605"/>
            <a:ext cx="8486775"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25830" y="1846052"/>
            <a:ext cx="4166235"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25830" y="2582334"/>
            <a:ext cx="4166235"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246370" y="1846052"/>
            <a:ext cx="4166235"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46370" y="2582334"/>
            <a:ext cx="4166235"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C44E6D-C8E0-4ED8-A8D3-5128CE44C2B4}" type="datetimeFigureOut">
              <a:rPr lang="en-US" smtClean="0">
                <a:solidFill>
                  <a:prstClr val="white">
                    <a:tint val="75000"/>
                  </a:prstClr>
                </a:solidFill>
              </a:rPr>
              <a:pPr/>
              <a:t>7/1/2022</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49CCD759-3A0C-496E-B69D-DFC85A15C6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836593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C44E6D-C8E0-4ED8-A8D3-5128CE44C2B4}" type="datetimeFigureOut">
              <a:rPr lang="en-US" smtClean="0">
                <a:solidFill>
                  <a:prstClr val="white">
                    <a:tint val="75000"/>
                  </a:prstClr>
                </a:solidFill>
              </a:rPr>
              <a:pPr/>
              <a:t>7/1/2022</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49CCD759-3A0C-496E-B69D-DFC85A15C6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608706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681" y="6400800"/>
            <a:ext cx="102843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4" y="6334316"/>
            <a:ext cx="102843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8C44E6D-C8E0-4ED8-A8D3-5128CE44C2B4}" type="datetimeFigureOut">
              <a:rPr lang="en-US" smtClean="0">
                <a:solidFill>
                  <a:prstClr val="white">
                    <a:tint val="75000"/>
                  </a:prstClr>
                </a:solidFill>
              </a:rPr>
              <a:pPr/>
              <a:t>7/1/2022</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49CCD759-3A0C-496E-B69D-DFC85A15C6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049135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5" y="0"/>
            <a:ext cx="34178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408810" y="0"/>
            <a:ext cx="5400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85762" y="594359"/>
            <a:ext cx="2700338"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892767" y="731520"/>
            <a:ext cx="5635567"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85762" y="2926080"/>
            <a:ext cx="2700338"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92777" y="6459787"/>
            <a:ext cx="2209368" cy="365125"/>
          </a:xfrm>
        </p:spPr>
        <p:txBody>
          <a:bodyPr/>
          <a:lstStyle>
            <a:lvl1pPr algn="l">
              <a:defRPr/>
            </a:lvl1pPr>
          </a:lstStyle>
          <a:p>
            <a:fld id="{68C44E6D-C8E0-4ED8-A8D3-5128CE44C2B4}" type="datetimeFigureOut">
              <a:rPr lang="en-US" smtClean="0">
                <a:solidFill>
                  <a:prstClr val="white">
                    <a:tint val="75000"/>
                  </a:prstClr>
                </a:solidFill>
              </a:rPr>
              <a:pPr/>
              <a:t>7/1/2022</a:t>
            </a:fld>
            <a:endParaRPr lang="en-US">
              <a:solidFill>
                <a:prstClr val="white">
                  <a:tint val="75000"/>
                </a:prstClr>
              </a:solidFill>
            </a:endParaRPr>
          </a:p>
        </p:txBody>
      </p:sp>
      <p:sp>
        <p:nvSpPr>
          <p:cNvPr id="6" name="Footer Placeholder 5"/>
          <p:cNvSpPr>
            <a:spLocks noGrp="1"/>
          </p:cNvSpPr>
          <p:nvPr>
            <p:ph type="ftr" sz="quarter" idx="11"/>
          </p:nvPr>
        </p:nvSpPr>
        <p:spPr>
          <a:xfrm>
            <a:off x="4050506" y="6459787"/>
            <a:ext cx="3921919" cy="365125"/>
          </a:xfrm>
        </p:spPr>
        <p:txBody>
          <a:bodyPr/>
          <a:lstStyle>
            <a:lvl1pPr algn="l">
              <a:defRPr>
                <a:solidFill>
                  <a:schemeClr val="tx2"/>
                </a:solidFill>
              </a:defRPr>
            </a:lvl1p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9CCD759-3A0C-496E-B69D-DFC85A15C6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904345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4953000"/>
            <a:ext cx="10284321"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4" y="4915076"/>
            <a:ext cx="102843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5830" y="5074920"/>
            <a:ext cx="853821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4" y="0"/>
            <a:ext cx="10286988"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5829" y="5907024"/>
            <a:ext cx="853821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44E6D-C8E0-4ED8-A8D3-5128CE44C2B4}" type="datetimeFigureOut">
              <a:rPr lang="en-US" smtClean="0">
                <a:solidFill>
                  <a:prstClr val="white">
                    <a:tint val="75000"/>
                  </a:prstClr>
                </a:solidFill>
              </a:rPr>
              <a:pPr/>
              <a:t>7/1/2022</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9CCD759-3A0C-496E-B69D-DFC85A15C6C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87605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0287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0287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25830" y="286605"/>
            <a:ext cx="8486775"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25829" y="1845734"/>
            <a:ext cx="8486776"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25832" y="6459787"/>
            <a:ext cx="2085978" cy="365125"/>
          </a:xfrm>
          <a:prstGeom prst="rect">
            <a:avLst/>
          </a:prstGeom>
        </p:spPr>
        <p:txBody>
          <a:bodyPr vert="horz" lIns="91440" tIns="45720" rIns="91440" bIns="45720" rtlCol="0" anchor="ctr"/>
          <a:lstStyle>
            <a:lvl1pPr algn="l">
              <a:defRPr sz="900">
                <a:solidFill>
                  <a:srgbClr val="FFFFFF"/>
                </a:solidFill>
              </a:defRPr>
            </a:lvl1pPr>
          </a:lstStyle>
          <a:p>
            <a:pPr eaLnBrk="1" fontAlgn="auto" hangingPunct="1">
              <a:spcBef>
                <a:spcPts val="0"/>
              </a:spcBef>
              <a:spcAft>
                <a:spcPts val="0"/>
              </a:spcAft>
            </a:pPr>
            <a:fld id="{68C44E6D-C8E0-4ED8-A8D3-5128CE44C2B4}" type="datetimeFigureOut">
              <a:rPr lang="en-US" smtClean="0">
                <a:solidFill>
                  <a:prstClr val="white">
                    <a:tint val="75000"/>
                  </a:prstClr>
                </a:solidFill>
                <a:latin typeface="Calibri"/>
              </a:rPr>
              <a:pPr eaLnBrk="1" fontAlgn="auto" hangingPunct="1">
                <a:spcBef>
                  <a:spcPts val="0"/>
                </a:spcBef>
                <a:spcAft>
                  <a:spcPts val="0"/>
                </a:spcAft>
              </a:pPr>
              <a:t>7/1/2022</a:t>
            </a:fld>
            <a:endParaRPr lang="en-US">
              <a:solidFill>
                <a:prstClr val="white">
                  <a:tint val="75000"/>
                </a:prstClr>
              </a:solidFill>
              <a:latin typeface="Calibri"/>
            </a:endParaRPr>
          </a:p>
        </p:txBody>
      </p:sp>
      <p:sp>
        <p:nvSpPr>
          <p:cNvPr id="5" name="Footer Placeholder 4"/>
          <p:cNvSpPr>
            <a:spLocks noGrp="1"/>
          </p:cNvSpPr>
          <p:nvPr>
            <p:ph type="ftr" sz="quarter" idx="3"/>
          </p:nvPr>
        </p:nvSpPr>
        <p:spPr>
          <a:xfrm>
            <a:off x="3110219" y="6459787"/>
            <a:ext cx="4069241" cy="365125"/>
          </a:xfrm>
          <a:prstGeom prst="rect">
            <a:avLst/>
          </a:prstGeom>
        </p:spPr>
        <p:txBody>
          <a:bodyPr vert="horz" lIns="91440" tIns="45720" rIns="91440" bIns="45720" rtlCol="0" anchor="ctr"/>
          <a:lstStyle>
            <a:lvl1pPr algn="ctr">
              <a:defRPr sz="900" cap="all" baseline="0">
                <a:solidFill>
                  <a:srgbClr val="FFFFFF"/>
                </a:solidFill>
              </a:defRPr>
            </a:lvl1pPr>
          </a:lstStyle>
          <a:p>
            <a:pPr eaLnBrk="1" fontAlgn="auto" hangingPunct="1">
              <a:spcBef>
                <a:spcPts val="0"/>
              </a:spcBef>
              <a:spcAft>
                <a:spcPts val="0"/>
              </a:spcAft>
            </a:pPr>
            <a:endParaRPr lang="en-US">
              <a:solidFill>
                <a:prstClr val="white">
                  <a:tint val="75000"/>
                </a:prstClr>
              </a:solidFill>
              <a:latin typeface="Calibri"/>
            </a:endParaRPr>
          </a:p>
        </p:txBody>
      </p:sp>
      <p:sp>
        <p:nvSpPr>
          <p:cNvPr id="6" name="Slide Number Placeholder 5"/>
          <p:cNvSpPr>
            <a:spLocks noGrp="1"/>
          </p:cNvSpPr>
          <p:nvPr>
            <p:ph type="sldNum" sz="quarter" idx="4"/>
          </p:nvPr>
        </p:nvSpPr>
        <p:spPr>
          <a:xfrm>
            <a:off x="8353513" y="6459787"/>
            <a:ext cx="1107021" cy="365125"/>
          </a:xfrm>
          <a:prstGeom prst="rect">
            <a:avLst/>
          </a:prstGeom>
        </p:spPr>
        <p:txBody>
          <a:bodyPr vert="horz" lIns="91440" tIns="45720" rIns="91440" bIns="45720" rtlCol="0" anchor="ctr"/>
          <a:lstStyle>
            <a:lvl1pPr algn="r">
              <a:defRPr sz="1050">
                <a:solidFill>
                  <a:srgbClr val="FFFFFF"/>
                </a:solidFill>
              </a:defRPr>
            </a:lvl1pPr>
          </a:lstStyle>
          <a:p>
            <a:pPr eaLnBrk="1" fontAlgn="auto" hangingPunct="1">
              <a:spcBef>
                <a:spcPts val="0"/>
              </a:spcBef>
              <a:spcAft>
                <a:spcPts val="0"/>
              </a:spcAft>
            </a:pPr>
            <a:fld id="{49CCD759-3A0C-496E-B69D-DFC85A15C6CB}" type="slidenum">
              <a:rPr lang="en-US" smtClean="0">
                <a:solidFill>
                  <a:prstClr val="white">
                    <a:tint val="75000"/>
                  </a:prstClr>
                </a:solidFill>
                <a:latin typeface="Calibri"/>
              </a:rPr>
              <a:pPr eaLnBrk="1" fontAlgn="auto" hangingPunct="1">
                <a:spcBef>
                  <a:spcPts val="0"/>
                </a:spcBef>
                <a:spcAft>
                  <a:spcPts val="0"/>
                </a:spcAft>
              </a:pPr>
              <a:t>‹#›</a:t>
            </a:fld>
            <a:endParaRPr lang="en-US">
              <a:solidFill>
                <a:prstClr val="white">
                  <a:tint val="75000"/>
                </a:prstClr>
              </a:solidFill>
              <a:latin typeface="Calibri"/>
            </a:endParaRPr>
          </a:p>
        </p:txBody>
      </p:sp>
      <p:cxnSp>
        <p:nvCxnSpPr>
          <p:cNvPr id="10" name="Straight Connector 9"/>
          <p:cNvCxnSpPr/>
          <p:nvPr/>
        </p:nvCxnSpPr>
        <p:spPr>
          <a:xfrm>
            <a:off x="1007042" y="1737845"/>
            <a:ext cx="8409623"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7998009"/>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7.emf"/><Relationship Id="rId4" Type="http://schemas.openxmlformats.org/officeDocument/2006/relationships/package" Target="../embeddings/Microsoft_Excel_Worksheet1.xlsx"/></Relationships>
</file>

<file path=ppt/slides/_rels/slide33.xml.rels><?xml version="1.0" encoding="UTF-8" standalone="yes"?>
<Relationships xmlns="http://schemas.openxmlformats.org/package/2006/relationships"><Relationship Id="rId3" Type="http://schemas.openxmlformats.org/officeDocument/2006/relationships/hyperlink" Target="http://www.antimicrobe.org/t35.asp"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package" Target="../embeddings/Microsoft_Excel_Worksheet.xlsx"/></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1099" y="2130428"/>
            <a:ext cx="8848725" cy="1298575"/>
          </a:xfrm>
        </p:spPr>
        <p:txBody>
          <a:bodyPr>
            <a:normAutofit fontScale="90000"/>
          </a:bodyPr>
          <a:lstStyle/>
          <a:p>
            <a:r>
              <a:rPr lang="en-US" sz="6000" b="1" dirty="0"/>
              <a:t>Infections in the Immunocompromised</a:t>
            </a:r>
          </a:p>
        </p:txBody>
      </p:sp>
      <p:sp>
        <p:nvSpPr>
          <p:cNvPr id="3" name="Subtitle 2"/>
          <p:cNvSpPr>
            <a:spLocks noGrp="1"/>
          </p:cNvSpPr>
          <p:nvPr>
            <p:ph type="subTitle" idx="1"/>
          </p:nvPr>
        </p:nvSpPr>
        <p:spPr>
          <a:xfrm>
            <a:off x="1209674" y="3657600"/>
            <a:ext cx="8848726" cy="1101248"/>
          </a:xfrm>
        </p:spPr>
        <p:txBody>
          <a:bodyPr>
            <a:normAutofit/>
          </a:bodyPr>
          <a:lstStyle/>
          <a:p>
            <a:pPr>
              <a:defRPr/>
            </a:pPr>
            <a:r>
              <a:rPr lang="en-US" dirty="0"/>
              <a:t>Infectious Diseases Elective</a:t>
            </a:r>
          </a:p>
        </p:txBody>
      </p:sp>
      <p:sp>
        <p:nvSpPr>
          <p:cNvPr id="4" name="TextBox 3">
            <a:extLst>
              <a:ext uri="{FF2B5EF4-FFF2-40B4-BE49-F238E27FC236}">
                <a16:creationId xmlns:a16="http://schemas.microsoft.com/office/drawing/2014/main" id="{04E9B1C6-7304-41D2-A3B9-EAB63F492ECC}"/>
              </a:ext>
            </a:extLst>
          </p:cNvPr>
          <p:cNvSpPr txBox="1"/>
          <p:nvPr/>
        </p:nvSpPr>
        <p:spPr>
          <a:xfrm>
            <a:off x="8191500" y="5638800"/>
            <a:ext cx="1696490" cy="646331"/>
          </a:xfrm>
          <a:prstGeom prst="rect">
            <a:avLst/>
          </a:prstGeom>
          <a:noFill/>
        </p:spPr>
        <p:txBody>
          <a:bodyPr wrap="none" rtlCol="0">
            <a:spAutoFit/>
          </a:bodyPr>
          <a:lstStyle/>
          <a:p>
            <a:r>
              <a:rPr lang="en-US" dirty="0">
                <a:solidFill>
                  <a:schemeClr val="accent1">
                    <a:lumMod val="75000"/>
                  </a:schemeClr>
                </a:solidFill>
              </a:rPr>
              <a:t>Jayhawkid.com</a:t>
            </a:r>
          </a:p>
          <a:p>
            <a:r>
              <a:rPr lang="en-US" dirty="0">
                <a:solidFill>
                  <a:schemeClr val="accent1">
                    <a:lumMod val="75000"/>
                  </a:schemeClr>
                </a:solidFill>
              </a:rPr>
              <a:t>Updated 6/2/22</a:t>
            </a:r>
          </a:p>
        </p:txBody>
      </p:sp>
    </p:spTree>
    <p:extLst>
      <p:ext uri="{BB962C8B-B14F-4D97-AF65-F5344CB8AC3E}">
        <p14:creationId xmlns:p14="http://schemas.microsoft.com/office/powerpoint/2010/main" val="2156806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2225040"/>
            <a:ext cx="5614887" cy="41605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95300" y="609600"/>
            <a:ext cx="9258300" cy="1143000"/>
          </a:xfrm>
        </p:spPr>
        <p:txBody>
          <a:bodyPr>
            <a:normAutofit fontScale="90000"/>
          </a:bodyPr>
          <a:lstStyle/>
          <a:p>
            <a:pPr algn="ctr">
              <a:defRPr/>
            </a:pPr>
            <a:r>
              <a:rPr lang="en-US" sz="4000" dirty="0">
                <a:ea typeface="ＭＳ Ｐゴシック" charset="-128"/>
              </a:rPr>
              <a:t>CD4 =  50 cells/ml </a:t>
            </a:r>
            <a:br>
              <a:rPr lang="en-US" sz="3200" dirty="0">
                <a:ea typeface="ＭＳ Ｐゴシック" charset="-128"/>
              </a:rPr>
            </a:br>
            <a:r>
              <a:rPr lang="en-US" sz="3200" dirty="0">
                <a:ea typeface="ＭＳ Ｐゴシック" charset="-128"/>
              </a:rPr>
              <a:t>What is the host’s immune problem?</a:t>
            </a:r>
            <a:br>
              <a:rPr lang="en-US" sz="3200" dirty="0">
                <a:ea typeface="ＭＳ Ｐゴシック" charset="-128"/>
              </a:rPr>
            </a:br>
            <a:r>
              <a:rPr lang="en-US" sz="3200" dirty="0">
                <a:ea typeface="ＭＳ Ｐゴシック" charset="-128"/>
              </a:rPr>
              <a:t>What pathogens are common with this immune defect?</a:t>
            </a:r>
            <a:br>
              <a:rPr lang="en-US" sz="3200" dirty="0">
                <a:ea typeface="ＭＳ Ｐゴシック" charset="-128"/>
              </a:rPr>
            </a:br>
            <a:r>
              <a:rPr lang="en-US" sz="3200" dirty="0">
                <a:ea typeface="ＭＳ Ｐゴシック" charset="-128"/>
              </a:rPr>
              <a:t>What is the most likely diagnosis? </a:t>
            </a:r>
          </a:p>
        </p:txBody>
      </p:sp>
      <p:pic>
        <p:nvPicPr>
          <p:cNvPr id="614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3330" y="2209800"/>
            <a:ext cx="5238750" cy="4191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Lst>
        </p:spPr>
      </p:pic>
    </p:spTree>
    <p:extLst>
      <p:ext uri="{BB962C8B-B14F-4D97-AF65-F5344CB8AC3E}">
        <p14:creationId xmlns:p14="http://schemas.microsoft.com/office/powerpoint/2010/main" val="1304744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25830" y="286605"/>
            <a:ext cx="8486775" cy="1008795"/>
          </a:xfrm>
        </p:spPr>
        <p:txBody>
          <a:bodyPr/>
          <a:lstStyle/>
          <a:p>
            <a:pPr algn="ctr">
              <a:defRPr/>
            </a:pPr>
            <a:r>
              <a:rPr lang="en-US" dirty="0">
                <a:ea typeface="ＭＳ Ｐゴシック" charset="-128"/>
              </a:rPr>
              <a:t>Case 1-Questions to consider</a:t>
            </a:r>
          </a:p>
        </p:txBody>
      </p:sp>
      <p:sp>
        <p:nvSpPr>
          <p:cNvPr id="4" name="Content Placeholder 3"/>
          <p:cNvSpPr>
            <a:spLocks noGrp="1"/>
          </p:cNvSpPr>
          <p:nvPr>
            <p:ph idx="1"/>
          </p:nvPr>
        </p:nvSpPr>
        <p:spPr>
          <a:xfrm>
            <a:off x="4991100" y="1981200"/>
            <a:ext cx="4552950" cy="4093847"/>
          </a:xfrm>
        </p:spPr>
        <p:txBody>
          <a:bodyPr>
            <a:normAutofit fontScale="92500" lnSpcReduction="20000"/>
          </a:bodyPr>
          <a:lstStyle/>
          <a:p>
            <a:pPr marL="457200" indent="-457200">
              <a:buFont typeface="+mj-lt"/>
              <a:buAutoNum type="arabicPeriod"/>
              <a:defRPr/>
            </a:pPr>
            <a:r>
              <a:rPr lang="en-US" sz="2800" dirty="0"/>
              <a:t>Blood &amp; sputum culture, viruses (flu, covid-19, RSV), LDH, </a:t>
            </a:r>
            <a:r>
              <a:rPr lang="en-US" sz="2800" dirty="0" err="1"/>
              <a:t>Fungitell</a:t>
            </a:r>
            <a:r>
              <a:rPr lang="en-US" sz="2800" dirty="0"/>
              <a:t>, sputum silver stain, consider BAL for PJP PCR</a:t>
            </a:r>
          </a:p>
          <a:p>
            <a:pPr marL="457200" indent="-457200">
              <a:buFont typeface="+mj-lt"/>
              <a:buAutoNum type="arabicPeriod"/>
              <a:defRPr/>
            </a:pPr>
            <a:r>
              <a:rPr lang="en-US" sz="2800" dirty="0"/>
              <a:t>Trimethoprim/ sulfamethoxazole + CAP </a:t>
            </a:r>
            <a:r>
              <a:rPr lang="en-US" sz="2800" dirty="0" err="1"/>
              <a:t>abx</a:t>
            </a:r>
            <a:endParaRPr lang="en-US" sz="2800" dirty="0"/>
          </a:p>
          <a:p>
            <a:pPr marL="457200" indent="-457200">
              <a:buFont typeface="+mj-lt"/>
              <a:buAutoNum type="arabicPeriod"/>
              <a:defRPr/>
            </a:pPr>
            <a:r>
              <a:rPr lang="en-US" sz="2800" dirty="0"/>
              <a:t>Not today but within 2 weeks; consider genotype first</a:t>
            </a:r>
          </a:p>
          <a:p>
            <a:pPr marL="457200" indent="-457200">
              <a:buFont typeface="+mj-lt"/>
              <a:buAutoNum type="arabicPeriod"/>
              <a:defRPr/>
            </a:pPr>
            <a:r>
              <a:rPr lang="en-US" sz="2800" dirty="0">
                <a:ea typeface="ＭＳ Ｐゴシック" charset="-128"/>
              </a:rPr>
              <a:t>It would lower it, but would not remove </a:t>
            </a:r>
            <a:r>
              <a:rPr lang="en-US" sz="3000" dirty="0">
                <a:ea typeface="ＭＳ Ｐゴシック" charset="-128"/>
              </a:rPr>
              <a:t>PJP from differential</a:t>
            </a:r>
          </a:p>
        </p:txBody>
      </p:sp>
      <p:sp>
        <p:nvSpPr>
          <p:cNvPr id="5" name="Content Placeholder 3"/>
          <p:cNvSpPr txBox="1">
            <a:spLocks/>
          </p:cNvSpPr>
          <p:nvPr/>
        </p:nvSpPr>
        <p:spPr>
          <a:xfrm>
            <a:off x="666750" y="2209800"/>
            <a:ext cx="3943350" cy="3921126"/>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fontAlgn="auto">
              <a:spcAft>
                <a:spcPts val="0"/>
              </a:spcAft>
              <a:buFont typeface="+mj-lt"/>
              <a:buAutoNum type="arabicPeriod"/>
              <a:defRPr/>
            </a:pPr>
            <a:r>
              <a:rPr lang="en-US" sz="2800" dirty="0"/>
              <a:t>What diagnostic testing would you order?</a:t>
            </a:r>
          </a:p>
          <a:p>
            <a:pPr marL="457200" indent="-457200" fontAlgn="auto">
              <a:spcAft>
                <a:spcPts val="0"/>
              </a:spcAft>
              <a:buFont typeface="+mj-lt"/>
              <a:buAutoNum type="arabicPeriod"/>
              <a:defRPr/>
            </a:pPr>
            <a:r>
              <a:rPr lang="en-US" sz="2800" dirty="0"/>
              <a:t>Would you start empiric treatment? If so, what?</a:t>
            </a:r>
          </a:p>
          <a:p>
            <a:pPr marL="457200" indent="-457200" fontAlgn="auto">
              <a:spcAft>
                <a:spcPts val="0"/>
              </a:spcAft>
              <a:buFont typeface="+mj-lt"/>
              <a:buAutoNum type="arabicPeriod"/>
              <a:defRPr/>
            </a:pPr>
            <a:r>
              <a:rPr lang="en-US" sz="2800" dirty="0"/>
              <a:t>Should you start HIV therapy if he was not already on it?</a:t>
            </a:r>
          </a:p>
          <a:p>
            <a:pPr marL="457200" indent="-457200" fontAlgn="auto">
              <a:spcAft>
                <a:spcPts val="0"/>
              </a:spcAft>
              <a:buFont typeface="+mj-lt"/>
              <a:buAutoNum type="arabicPeriod"/>
              <a:defRPr/>
            </a:pPr>
            <a:r>
              <a:rPr lang="en-US" sz="2800" dirty="0">
                <a:ea typeface="ＭＳ Ｐゴシック" charset="-128"/>
              </a:rPr>
              <a:t>If the patient was on </a:t>
            </a:r>
            <a:r>
              <a:rPr lang="en-US" sz="2800" dirty="0" err="1">
                <a:ea typeface="ＭＳ Ｐゴシック" charset="-128"/>
              </a:rPr>
              <a:t>bactrim</a:t>
            </a:r>
            <a:r>
              <a:rPr lang="en-US" sz="2800" dirty="0">
                <a:ea typeface="ＭＳ Ｐゴシック" charset="-128"/>
              </a:rPr>
              <a:t> prophylaxis would that influence your suspicion? </a:t>
            </a:r>
          </a:p>
        </p:txBody>
      </p:sp>
    </p:spTree>
    <p:extLst>
      <p:ext uri="{BB962C8B-B14F-4D97-AF65-F5344CB8AC3E}">
        <p14:creationId xmlns:p14="http://schemas.microsoft.com/office/powerpoint/2010/main" val="942468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Grp="1" noChangeArrowheads="1"/>
          </p:cNvSpPr>
          <p:nvPr>
            <p:ph type="title"/>
          </p:nvPr>
        </p:nvSpPr>
        <p:spPr>
          <a:xfrm>
            <a:off x="925830" y="286605"/>
            <a:ext cx="8486775" cy="1084995"/>
          </a:xfrm>
        </p:spPr>
        <p:txBody>
          <a:bodyPr/>
          <a:lstStyle/>
          <a:p>
            <a:pPr algn="ctr" eaLnBrk="1" hangingPunct="1">
              <a:defRPr/>
            </a:pPr>
            <a:r>
              <a:rPr lang="en-US" sz="3400" i="1" dirty="0">
                <a:ea typeface="+mj-ea"/>
              </a:rPr>
              <a:t>Pneumocystis </a:t>
            </a:r>
            <a:r>
              <a:rPr lang="en-US" sz="3400" i="1" dirty="0" err="1">
                <a:ea typeface="+mj-ea"/>
              </a:rPr>
              <a:t>jiroveci</a:t>
            </a:r>
            <a:r>
              <a:rPr lang="en-US" sz="3400" i="1" dirty="0">
                <a:ea typeface="+mj-ea"/>
              </a:rPr>
              <a:t> </a:t>
            </a:r>
            <a:r>
              <a:rPr lang="en-US" sz="3400" dirty="0">
                <a:ea typeface="+mj-ea"/>
              </a:rPr>
              <a:t>(PCP) pneumonia</a:t>
            </a:r>
          </a:p>
        </p:txBody>
      </p:sp>
      <p:pic>
        <p:nvPicPr>
          <p:cNvPr id="3" name="Picture 2">
            <a:extLst>
              <a:ext uri="{FF2B5EF4-FFF2-40B4-BE49-F238E27FC236}">
                <a16:creationId xmlns:a16="http://schemas.microsoft.com/office/drawing/2014/main" id="{699BE044-9195-49B3-9135-BAF02E0F9DC7}"/>
              </a:ext>
            </a:extLst>
          </p:cNvPr>
          <p:cNvPicPr>
            <a:picLocks noChangeAspect="1"/>
          </p:cNvPicPr>
          <p:nvPr/>
        </p:nvPicPr>
        <p:blipFill>
          <a:blip r:embed="rId3"/>
          <a:stretch>
            <a:fillRect/>
          </a:stretch>
        </p:blipFill>
        <p:spPr>
          <a:xfrm>
            <a:off x="4000500" y="2052916"/>
            <a:ext cx="6072188" cy="3810000"/>
          </a:xfrm>
          <a:prstGeom prst="rect">
            <a:avLst/>
          </a:prstGeom>
        </p:spPr>
      </p:pic>
      <p:sp>
        <p:nvSpPr>
          <p:cNvPr id="8" name="Rectangle 3">
            <a:extLst>
              <a:ext uri="{FF2B5EF4-FFF2-40B4-BE49-F238E27FC236}">
                <a16:creationId xmlns:a16="http://schemas.microsoft.com/office/drawing/2014/main" id="{68890A9B-EBCB-458B-B370-5CEF1EA1CCC1}"/>
              </a:ext>
            </a:extLst>
          </p:cNvPr>
          <p:cNvSpPr>
            <a:spLocks noGrp="1" noChangeArrowheads="1"/>
          </p:cNvSpPr>
          <p:nvPr>
            <p:ph idx="1"/>
          </p:nvPr>
        </p:nvSpPr>
        <p:spPr>
          <a:xfrm>
            <a:off x="495301" y="1845734"/>
            <a:ext cx="3657599" cy="4326466"/>
          </a:xfrm>
        </p:spPr>
        <p:txBody>
          <a:bodyPr>
            <a:normAutofit fontScale="92500" lnSpcReduction="20000"/>
          </a:bodyPr>
          <a:lstStyle/>
          <a:p>
            <a:pPr eaLnBrk="1" hangingPunct="1">
              <a:lnSpc>
                <a:spcPct val="80000"/>
              </a:lnSpc>
              <a:buFontTx/>
              <a:buChar char="•"/>
              <a:defRPr/>
            </a:pPr>
            <a:r>
              <a:rPr lang="en-US" sz="2400" dirty="0">
                <a:ea typeface="ＭＳ Ｐゴシック" charset="-128"/>
              </a:rPr>
              <a:t>The classic presenting triad:</a:t>
            </a:r>
          </a:p>
          <a:p>
            <a:pPr lvl="1" eaLnBrk="1" hangingPunct="1">
              <a:lnSpc>
                <a:spcPct val="80000"/>
              </a:lnSpc>
              <a:buFontTx/>
              <a:buChar char="•"/>
              <a:defRPr/>
            </a:pPr>
            <a:r>
              <a:rPr lang="en-US" sz="2000" dirty="0">
                <a:ea typeface="ＭＳ Ｐゴシック" charset="-128"/>
              </a:rPr>
              <a:t>fever (79-100%)  </a:t>
            </a:r>
          </a:p>
          <a:p>
            <a:pPr lvl="1" eaLnBrk="1" hangingPunct="1">
              <a:lnSpc>
                <a:spcPct val="80000"/>
              </a:lnSpc>
              <a:buFontTx/>
              <a:buChar char="•"/>
              <a:defRPr/>
            </a:pPr>
            <a:r>
              <a:rPr lang="en-US" sz="2000" dirty="0">
                <a:ea typeface="ＭＳ Ｐゴシック" charset="-128"/>
              </a:rPr>
              <a:t>exertional dyspnea (95%) desaturation with ambulation</a:t>
            </a:r>
          </a:p>
          <a:p>
            <a:pPr lvl="1" eaLnBrk="1" hangingPunct="1">
              <a:lnSpc>
                <a:spcPct val="80000"/>
              </a:lnSpc>
              <a:buFontTx/>
              <a:buChar char="•"/>
              <a:defRPr/>
            </a:pPr>
            <a:r>
              <a:rPr lang="en-US" sz="2000" dirty="0">
                <a:ea typeface="ＭＳ Ｐゴシック" charset="-128"/>
              </a:rPr>
              <a:t>nonproductive cough (95%)</a:t>
            </a:r>
            <a:r>
              <a:rPr lang="en-US" sz="2400" dirty="0">
                <a:ea typeface="ＭＳ Ｐゴシック" charset="-128"/>
              </a:rPr>
              <a:t>   </a:t>
            </a:r>
            <a:endParaRPr lang="en-US" sz="2000" dirty="0">
              <a:ea typeface="ＭＳ Ｐゴシック" charset="-128"/>
            </a:endParaRPr>
          </a:p>
          <a:p>
            <a:pPr eaLnBrk="1" hangingPunct="1">
              <a:lnSpc>
                <a:spcPct val="80000"/>
              </a:lnSpc>
              <a:buSzTx/>
              <a:buFontTx/>
              <a:buChar char="•"/>
              <a:defRPr/>
            </a:pPr>
            <a:r>
              <a:rPr lang="en-US" sz="2400" dirty="0">
                <a:ea typeface="ＭＳ Ｐゴシック" charset="-128"/>
              </a:rPr>
              <a:t>Other common presenting features (nonspecific) </a:t>
            </a:r>
          </a:p>
          <a:p>
            <a:pPr lvl="1" eaLnBrk="1" hangingPunct="1">
              <a:lnSpc>
                <a:spcPct val="80000"/>
              </a:lnSpc>
              <a:buFontTx/>
              <a:buChar char="•"/>
              <a:defRPr/>
            </a:pPr>
            <a:r>
              <a:rPr lang="en-US" sz="2000" dirty="0">
                <a:ea typeface="ＭＳ Ｐゴシック" charset="-128"/>
              </a:rPr>
              <a:t>fatigue</a:t>
            </a:r>
          </a:p>
          <a:p>
            <a:pPr lvl="1" eaLnBrk="1" hangingPunct="1">
              <a:lnSpc>
                <a:spcPct val="80000"/>
              </a:lnSpc>
              <a:buFontTx/>
              <a:buChar char="•"/>
              <a:defRPr/>
            </a:pPr>
            <a:r>
              <a:rPr lang="en-US" sz="2000" dirty="0">
                <a:ea typeface="ＭＳ Ｐゴシック" charset="-128"/>
              </a:rPr>
              <a:t>chills</a:t>
            </a:r>
          </a:p>
          <a:p>
            <a:pPr lvl="1" eaLnBrk="1" hangingPunct="1">
              <a:lnSpc>
                <a:spcPct val="80000"/>
              </a:lnSpc>
              <a:buFontTx/>
              <a:buChar char="•"/>
              <a:defRPr/>
            </a:pPr>
            <a:r>
              <a:rPr lang="en-US" sz="2000" dirty="0">
                <a:ea typeface="ＭＳ Ｐゴシック" charset="-128"/>
              </a:rPr>
              <a:t>headache</a:t>
            </a:r>
          </a:p>
          <a:p>
            <a:pPr lvl="1" eaLnBrk="1" hangingPunct="1">
              <a:lnSpc>
                <a:spcPct val="80000"/>
              </a:lnSpc>
              <a:buFontTx/>
              <a:buChar char="•"/>
              <a:defRPr/>
            </a:pPr>
            <a:r>
              <a:rPr lang="en-US" sz="2000" dirty="0">
                <a:ea typeface="ＭＳ Ｐゴシック" charset="-128"/>
              </a:rPr>
              <a:t>chest pain </a:t>
            </a:r>
          </a:p>
          <a:p>
            <a:pPr lvl="1" eaLnBrk="1" hangingPunct="1">
              <a:lnSpc>
                <a:spcPct val="80000"/>
              </a:lnSpc>
              <a:buFontTx/>
              <a:buChar char="•"/>
              <a:defRPr/>
            </a:pPr>
            <a:r>
              <a:rPr lang="en-US" sz="2000" dirty="0">
                <a:ea typeface="ＭＳ Ｐゴシック" charset="-128"/>
              </a:rPr>
              <a:t>weight loss </a:t>
            </a:r>
          </a:p>
          <a:p>
            <a:pPr lvl="1" eaLnBrk="1" hangingPunct="1">
              <a:lnSpc>
                <a:spcPct val="80000"/>
              </a:lnSpc>
              <a:buFontTx/>
              <a:buChar char="•"/>
              <a:defRPr/>
            </a:pPr>
            <a:r>
              <a:rPr lang="en-US" sz="2000" dirty="0">
                <a:ea typeface="ＭＳ Ｐゴシック" charset="-128"/>
              </a:rPr>
              <a:t>hypoxia</a:t>
            </a:r>
          </a:p>
          <a:p>
            <a:pPr>
              <a:lnSpc>
                <a:spcPct val="80000"/>
              </a:lnSpc>
              <a:buFontTx/>
              <a:buChar char="•"/>
              <a:defRPr/>
            </a:pPr>
            <a:r>
              <a:rPr lang="en-US" sz="2400" dirty="0">
                <a:ea typeface="ＭＳ Ｐゴシック" charset="-128"/>
              </a:rPr>
              <a:t>Symptoms present over weeks to months</a:t>
            </a:r>
          </a:p>
        </p:txBody>
      </p:sp>
    </p:spTree>
    <p:extLst>
      <p:ext uri="{BB962C8B-B14F-4D97-AF65-F5344CB8AC3E}">
        <p14:creationId xmlns:p14="http://schemas.microsoft.com/office/powerpoint/2010/main" val="743714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287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242" name="Rectangle 2"/>
          <p:cNvSpPr>
            <a:spLocks noGrp="1" noChangeArrowheads="1"/>
          </p:cNvSpPr>
          <p:nvPr>
            <p:ph type="title"/>
          </p:nvPr>
        </p:nvSpPr>
        <p:spPr>
          <a:xfrm>
            <a:off x="6631440" y="634946"/>
            <a:ext cx="3113654" cy="1450757"/>
          </a:xfrm>
        </p:spPr>
        <p:txBody>
          <a:bodyPr>
            <a:normAutofit/>
          </a:bodyPr>
          <a:lstStyle/>
          <a:p>
            <a:pPr eaLnBrk="1" hangingPunct="1">
              <a:defRPr/>
            </a:pPr>
            <a:r>
              <a:rPr lang="en-US">
                <a:ea typeface="+mj-ea"/>
              </a:rPr>
              <a:t>Diagnosis of PCP</a:t>
            </a:r>
          </a:p>
        </p:txBody>
      </p:sp>
      <p:pic>
        <p:nvPicPr>
          <p:cNvPr id="7170" name="Picture 2" descr="Microbiological Diagnosis of PJP – PCR and Beta D glucan – Dr. Germophile">
            <a:extLst>
              <a:ext uri="{FF2B5EF4-FFF2-40B4-BE49-F238E27FC236}">
                <a16:creationId xmlns:a16="http://schemas.microsoft.com/office/drawing/2014/main" id="{9F948323-6BAB-4183-AA22-739244A1DFB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645" r="18613" b="1"/>
          <a:stretch/>
        </p:blipFill>
        <p:spPr bwMode="auto">
          <a:xfrm>
            <a:off x="534936" y="640081"/>
            <a:ext cx="5830145" cy="5314406"/>
          </a:xfrm>
          <a:prstGeom prst="rect">
            <a:avLst/>
          </a:prstGeom>
          <a:noFill/>
          <a:extLst>
            <a:ext uri="{909E8E84-426E-40DD-AFC4-6F175D3DCCD1}">
              <a14:hiddenFill xmlns:a14="http://schemas.microsoft.com/office/drawing/2010/main">
                <a:solidFill>
                  <a:srgbClr val="FFFFFF"/>
                </a:solidFill>
              </a14:hiddenFill>
            </a:ext>
          </a:extLst>
        </p:spPr>
      </p:pic>
      <p:cxnSp>
        <p:nvCxnSpPr>
          <p:cNvPr id="138" name="Straight Connector 137">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58995" y="2085703"/>
            <a:ext cx="300894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522243" name="Rectangle 3"/>
          <p:cNvSpPr>
            <a:spLocks noGrp="1" noChangeArrowheads="1"/>
          </p:cNvSpPr>
          <p:nvPr>
            <p:ph idx="1"/>
          </p:nvPr>
        </p:nvSpPr>
        <p:spPr>
          <a:xfrm>
            <a:off x="6631440" y="2198913"/>
            <a:ext cx="3113654" cy="3755565"/>
          </a:xfrm>
        </p:spPr>
        <p:txBody>
          <a:bodyPr>
            <a:normAutofit/>
          </a:bodyPr>
          <a:lstStyle/>
          <a:p>
            <a:pPr eaLnBrk="1" hangingPunct="1">
              <a:buSzTx/>
              <a:buFontTx/>
              <a:buChar char="•"/>
              <a:defRPr/>
            </a:pPr>
            <a:endParaRPr lang="en-US" sz="1700" dirty="0">
              <a:ea typeface="ＭＳ Ｐゴシック" charset="-128"/>
            </a:endParaRPr>
          </a:p>
          <a:p>
            <a:pPr>
              <a:buFontTx/>
              <a:buChar char="•"/>
              <a:defRPr/>
            </a:pPr>
            <a:r>
              <a:rPr lang="en-US" altLang="en-US" sz="1700" dirty="0" err="1"/>
              <a:t>Gomori</a:t>
            </a:r>
            <a:r>
              <a:rPr lang="en-US" altLang="en-US" sz="1700" dirty="0"/>
              <a:t> Methenamine Silver Stain from induced sputum or BAL</a:t>
            </a:r>
            <a:endParaRPr lang="en-US" sz="1700" dirty="0">
              <a:ea typeface="ＭＳ Ｐゴシック" charset="-128"/>
            </a:endParaRPr>
          </a:p>
          <a:p>
            <a:pPr eaLnBrk="1" hangingPunct="1">
              <a:buSzTx/>
              <a:buFontTx/>
              <a:buChar char="•"/>
              <a:defRPr/>
            </a:pPr>
            <a:r>
              <a:rPr lang="en-US" sz="1700" dirty="0">
                <a:ea typeface="ＭＳ Ｐゴシック" charset="-128"/>
              </a:rPr>
              <a:t>PCR </a:t>
            </a:r>
          </a:p>
          <a:p>
            <a:pPr lvl="1" eaLnBrk="1" hangingPunct="1">
              <a:buFontTx/>
              <a:buChar char="•"/>
              <a:defRPr/>
            </a:pPr>
            <a:r>
              <a:rPr lang="en-US" sz="1700" dirty="0">
                <a:ea typeface="ＭＳ Ｐゴシック" charset="-128"/>
              </a:rPr>
              <a:t>From induced sputum and BAL 	</a:t>
            </a:r>
          </a:p>
          <a:p>
            <a:pPr lvl="2" eaLnBrk="1" hangingPunct="1">
              <a:buFontTx/>
              <a:buChar char="•"/>
              <a:defRPr/>
            </a:pPr>
            <a:r>
              <a:rPr lang="en-US" sz="1700" dirty="0">
                <a:ea typeface="ＭＳ Ｐゴシック" charset="-128"/>
              </a:rPr>
              <a:t>sensitivity 81%-100% </a:t>
            </a:r>
          </a:p>
          <a:p>
            <a:pPr lvl="2" eaLnBrk="1" hangingPunct="1">
              <a:buFontTx/>
              <a:buChar char="•"/>
              <a:defRPr/>
            </a:pPr>
            <a:r>
              <a:rPr lang="en-US" sz="1700" dirty="0">
                <a:ea typeface="ＭＳ Ｐゴシック" charset="-128"/>
              </a:rPr>
              <a:t>specificity 86%-100% </a:t>
            </a:r>
          </a:p>
          <a:p>
            <a:pPr lvl="1" eaLnBrk="1" hangingPunct="1">
              <a:buFontTx/>
              <a:buChar char="•"/>
              <a:defRPr/>
            </a:pPr>
            <a:r>
              <a:rPr lang="en-US" sz="1700" dirty="0">
                <a:ea typeface="ＭＳ Ｐゴシック" charset="-128"/>
              </a:rPr>
              <a:t>PCR from oropharyngeal washings and serum </a:t>
            </a:r>
          </a:p>
          <a:p>
            <a:pPr lvl="2" eaLnBrk="1" hangingPunct="1">
              <a:buFontTx/>
              <a:buChar char="•"/>
              <a:defRPr/>
            </a:pPr>
            <a:r>
              <a:rPr lang="en-US" sz="1700" dirty="0">
                <a:ea typeface="ＭＳ Ｐゴシック" charset="-128"/>
              </a:rPr>
              <a:t>not shown to be useful</a:t>
            </a:r>
          </a:p>
          <a:p>
            <a:pPr eaLnBrk="1" hangingPunct="1">
              <a:buFont typeface="Wingdings" charset="2"/>
              <a:buBlip>
                <a:blip r:embed="rId4"/>
              </a:buBlip>
              <a:defRPr/>
            </a:pPr>
            <a:endParaRPr lang="en-US" sz="1700" dirty="0">
              <a:ea typeface="ＭＳ Ｐゴシック" charset="-128"/>
            </a:endParaRPr>
          </a:p>
        </p:txBody>
      </p:sp>
      <p:sp>
        <p:nvSpPr>
          <p:cNvPr id="140" name="Rectangle 139">
            <a:extLst>
              <a:ext uri="{FF2B5EF4-FFF2-40B4-BE49-F238E27FC236}">
                <a16:creationId xmlns:a16="http://schemas.microsoft.com/office/drawing/2014/main" id="{6329CBCE-21AE-419D-AC1F-8ACF510A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6334316"/>
            <a:ext cx="10286988"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2" name="Rectangle 141">
            <a:extLst>
              <a:ext uri="{FF2B5EF4-FFF2-40B4-BE49-F238E27FC236}">
                <a16:creationId xmlns:a16="http://schemas.microsoft.com/office/drawing/2014/main" id="{FF2DA012-1414-493D-888F-5D99D0BDA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0287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63792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Rectangle 2"/>
          <p:cNvSpPr>
            <a:spLocks noGrp="1" noChangeArrowheads="1"/>
          </p:cNvSpPr>
          <p:nvPr>
            <p:ph type="title"/>
          </p:nvPr>
        </p:nvSpPr>
        <p:spPr>
          <a:xfrm>
            <a:off x="925830" y="286605"/>
            <a:ext cx="8486775" cy="1008795"/>
          </a:xfrm>
        </p:spPr>
        <p:txBody>
          <a:bodyPr/>
          <a:lstStyle/>
          <a:p>
            <a:pPr algn="ctr" eaLnBrk="1" hangingPunct="1">
              <a:defRPr/>
            </a:pPr>
            <a:r>
              <a:rPr lang="en-US" sz="3600" dirty="0">
                <a:ea typeface="ＭＳ Ｐゴシック" charset="-128"/>
              </a:rPr>
              <a:t>Additional Diagnostic Tests for PCP</a:t>
            </a:r>
            <a:endParaRPr lang="en-US" sz="3800" b="1" dirty="0">
              <a:ea typeface="+mj-ea"/>
            </a:endParaRPr>
          </a:p>
        </p:txBody>
      </p:sp>
      <p:sp>
        <p:nvSpPr>
          <p:cNvPr id="587779" name="Rectangle 3"/>
          <p:cNvSpPr>
            <a:spLocks noGrp="1" noChangeArrowheads="1"/>
          </p:cNvSpPr>
          <p:nvPr>
            <p:ph idx="1"/>
          </p:nvPr>
        </p:nvSpPr>
        <p:spPr>
          <a:xfrm>
            <a:off x="428625" y="1981200"/>
            <a:ext cx="9258300" cy="4225926"/>
          </a:xfrm>
        </p:spPr>
        <p:txBody>
          <a:bodyPr>
            <a:normAutofit/>
          </a:bodyPr>
          <a:lstStyle/>
          <a:p>
            <a:pPr eaLnBrk="1" hangingPunct="1">
              <a:lnSpc>
                <a:spcPct val="80000"/>
              </a:lnSpc>
              <a:buSzTx/>
              <a:buFontTx/>
              <a:buChar char="•"/>
              <a:defRPr/>
            </a:pPr>
            <a:r>
              <a:rPr lang="en-US" sz="2800" dirty="0">
                <a:ea typeface="+mn-ea"/>
              </a:rPr>
              <a:t>LDH</a:t>
            </a:r>
          </a:p>
          <a:p>
            <a:pPr lvl="1" eaLnBrk="1" hangingPunct="1">
              <a:lnSpc>
                <a:spcPct val="80000"/>
              </a:lnSpc>
              <a:buFontTx/>
              <a:buChar char="•"/>
              <a:defRPr/>
            </a:pPr>
            <a:r>
              <a:rPr lang="en-US" sz="2400" dirty="0">
                <a:ea typeface="ＭＳ Ｐゴシック" charset="-128"/>
              </a:rPr>
              <a:t>Sensitivity 82%-100%; poor specificity</a:t>
            </a:r>
          </a:p>
          <a:p>
            <a:pPr lvl="1" eaLnBrk="1" hangingPunct="1">
              <a:lnSpc>
                <a:spcPct val="80000"/>
              </a:lnSpc>
              <a:buFontTx/>
              <a:buChar char="•"/>
              <a:defRPr/>
            </a:pPr>
            <a:r>
              <a:rPr lang="en-US" sz="2400" dirty="0">
                <a:ea typeface="ＭＳ Ｐゴシック" charset="-128"/>
              </a:rPr>
              <a:t>Useful for estimating prognosis and following response</a:t>
            </a:r>
          </a:p>
          <a:p>
            <a:pPr lvl="2" eaLnBrk="1" hangingPunct="1">
              <a:lnSpc>
                <a:spcPct val="80000"/>
              </a:lnSpc>
              <a:buSzTx/>
              <a:buFontTx/>
              <a:buChar char="•"/>
              <a:defRPr/>
            </a:pPr>
            <a:r>
              <a:rPr lang="en-US" sz="2000" dirty="0">
                <a:ea typeface="ＭＳ Ｐゴシック" charset="-128"/>
              </a:rPr>
              <a:t>Correlation between degree of serum elevation and survival and change in level and clinical response</a:t>
            </a:r>
          </a:p>
          <a:p>
            <a:pPr eaLnBrk="1" hangingPunct="1">
              <a:lnSpc>
                <a:spcPct val="80000"/>
              </a:lnSpc>
              <a:buSzTx/>
              <a:buFontTx/>
              <a:buChar char="•"/>
              <a:defRPr/>
            </a:pPr>
            <a:r>
              <a:rPr lang="en-US" sz="2800" dirty="0">
                <a:ea typeface="+mn-ea"/>
              </a:rPr>
              <a:t>Oxygenation at rest and exercise </a:t>
            </a:r>
          </a:p>
          <a:p>
            <a:pPr lvl="1" eaLnBrk="1" hangingPunct="1">
              <a:lnSpc>
                <a:spcPct val="80000"/>
              </a:lnSpc>
              <a:buFontTx/>
              <a:buChar char="•"/>
              <a:defRPr/>
            </a:pPr>
            <a:r>
              <a:rPr lang="en-US" sz="2400" dirty="0">
                <a:ea typeface="ＭＳ Ｐゴシック" charset="-128"/>
              </a:rPr>
              <a:t>PJP highly unlikely if there is no drop in O2 saturation with exercise</a:t>
            </a:r>
          </a:p>
          <a:p>
            <a:pPr eaLnBrk="1" hangingPunct="1">
              <a:lnSpc>
                <a:spcPct val="80000"/>
              </a:lnSpc>
              <a:buSzTx/>
              <a:buFontTx/>
              <a:buChar char="•"/>
              <a:defRPr/>
            </a:pPr>
            <a:r>
              <a:rPr lang="en-US" sz="2800" dirty="0">
                <a:ea typeface="ＭＳ Ｐゴシック" charset="-128"/>
              </a:rPr>
              <a:t>1,3 ß-D-glucan (</a:t>
            </a:r>
            <a:r>
              <a:rPr lang="en-US" sz="2800" dirty="0" err="1">
                <a:ea typeface="ＭＳ Ｐゴシック" charset="-128"/>
              </a:rPr>
              <a:t>fungitell</a:t>
            </a:r>
            <a:r>
              <a:rPr lang="en-US" sz="2800" dirty="0">
                <a:ea typeface="ＭＳ Ｐゴシック" charset="-128"/>
              </a:rPr>
              <a:t>)</a:t>
            </a:r>
          </a:p>
          <a:p>
            <a:pPr lvl="1" eaLnBrk="1" hangingPunct="1">
              <a:lnSpc>
                <a:spcPct val="80000"/>
              </a:lnSpc>
              <a:buFontTx/>
              <a:buChar char="•"/>
              <a:defRPr/>
            </a:pPr>
            <a:r>
              <a:rPr lang="en-US" sz="2000" dirty="0">
                <a:ea typeface="ＭＳ Ｐゴシック" charset="-128"/>
              </a:rPr>
              <a:t>Sensitivity 92% Specificity 65% </a:t>
            </a:r>
          </a:p>
          <a:p>
            <a:pPr lvl="1" eaLnBrk="1" hangingPunct="1">
              <a:lnSpc>
                <a:spcPct val="80000"/>
              </a:lnSpc>
              <a:buFontTx/>
              <a:buChar char="•"/>
              <a:defRPr/>
            </a:pPr>
            <a:r>
              <a:rPr lang="en-US" sz="2000" dirty="0">
                <a:ea typeface="ＭＳ Ｐゴシック" charset="-128"/>
              </a:rPr>
              <a:t>PPV 85% (95% CI, 79%-90%) and NPV 80% (95% CI, 68%-89%)</a:t>
            </a:r>
          </a:p>
        </p:txBody>
      </p:sp>
    </p:spTree>
    <p:extLst>
      <p:ext uri="{BB962C8B-B14F-4D97-AF65-F5344CB8AC3E}">
        <p14:creationId xmlns:p14="http://schemas.microsoft.com/office/powerpoint/2010/main" val="958232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idx="4294967295"/>
          </p:nvPr>
        </p:nvSpPr>
        <p:spPr>
          <a:xfrm>
            <a:off x="0" y="277813"/>
            <a:ext cx="9258300" cy="638175"/>
          </a:xfrm>
        </p:spPr>
        <p:txBody>
          <a:bodyPr anchorCtr="1"/>
          <a:lstStyle/>
          <a:p>
            <a:pPr eaLnBrk="1" hangingPunct="1">
              <a:defRPr/>
            </a:pPr>
            <a:r>
              <a:rPr lang="en-US" sz="3400" dirty="0">
                <a:ea typeface="+mj-ea"/>
              </a:rPr>
              <a:t>Treatment of PCP</a:t>
            </a:r>
          </a:p>
        </p:txBody>
      </p:sp>
      <p:graphicFrame>
        <p:nvGraphicFramePr>
          <p:cNvPr id="16429" name="Group 45"/>
          <p:cNvGraphicFramePr>
            <a:graphicFrameLocks noGrp="1"/>
          </p:cNvGraphicFramePr>
          <p:nvPr>
            <p:ph idx="4294967295"/>
            <p:extLst>
              <p:ext uri="{D42A27DB-BD31-4B8C-83A1-F6EECF244321}">
                <p14:modId xmlns:p14="http://schemas.microsoft.com/office/powerpoint/2010/main" val="3851968941"/>
              </p:ext>
            </p:extLst>
          </p:nvPr>
        </p:nvGraphicFramePr>
        <p:xfrm>
          <a:off x="419100" y="1066800"/>
          <a:ext cx="9258300" cy="5093423"/>
        </p:xfrm>
        <a:graphic>
          <a:graphicData uri="http://schemas.openxmlformats.org/drawingml/2006/table">
            <a:tbl>
              <a:tblPr>
                <a:tableStyleId>{69CF1AB2-1976-4502-BF36-3FF5EA218861}</a:tableStyleId>
              </a:tblPr>
              <a:tblGrid>
                <a:gridCol w="2314575">
                  <a:extLst>
                    <a:ext uri="{9D8B030D-6E8A-4147-A177-3AD203B41FA5}">
                      <a16:colId xmlns:a16="http://schemas.microsoft.com/office/drawing/2014/main" val="20000"/>
                    </a:ext>
                  </a:extLst>
                </a:gridCol>
                <a:gridCol w="2695575">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2876550">
                  <a:extLst>
                    <a:ext uri="{9D8B030D-6E8A-4147-A177-3AD203B41FA5}">
                      <a16:colId xmlns:a16="http://schemas.microsoft.com/office/drawing/2014/main" val="20003"/>
                    </a:ext>
                  </a:extLst>
                </a:gridCol>
              </a:tblGrid>
              <a:tr h="51601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US" sz="2400" b="0" u="none" strike="noStrike" cap="none" normalizeH="0" baseline="0" dirty="0">
                          <a:ln>
                            <a:noFill/>
                          </a:ln>
                          <a:solidFill>
                            <a:schemeClr val="tx1"/>
                          </a:solidFill>
                          <a:effectLst/>
                        </a:rPr>
                        <a:t> DRUG</a:t>
                      </a:r>
                      <a:endParaRPr kumimoji="0" lang="en-US" sz="2400" b="0" i="0" u="none" strike="noStrike" cap="none" normalizeH="0" baseline="0" dirty="0">
                        <a:ln>
                          <a:noFill/>
                        </a:ln>
                        <a:solidFill>
                          <a:schemeClr val="tx1"/>
                        </a:solidFill>
                        <a:effectLst/>
                        <a:latin typeface="+mn-lt"/>
                        <a:ea typeface="ＭＳ Ｐゴシック" charset="-128"/>
                      </a:endParaRPr>
                    </a:p>
                  </a:txBody>
                  <a:tcPr marL="102870" marR="102870" marT="45677" marB="45677"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US" sz="2400" b="0" u="none" strike="noStrike" cap="none" normalizeH="0" baseline="0" dirty="0">
                          <a:ln>
                            <a:noFill/>
                          </a:ln>
                          <a:solidFill>
                            <a:schemeClr val="tx1"/>
                          </a:solidFill>
                          <a:effectLst/>
                        </a:rPr>
                        <a:t>Dose</a:t>
                      </a:r>
                      <a:endParaRPr kumimoji="0" lang="en-US" sz="2400" b="0" i="0" u="none" strike="noStrike" cap="none" normalizeH="0" baseline="0" dirty="0">
                        <a:ln>
                          <a:noFill/>
                        </a:ln>
                        <a:solidFill>
                          <a:schemeClr val="tx1"/>
                        </a:solidFill>
                        <a:effectLst/>
                        <a:latin typeface="+mn-lt"/>
                        <a:ea typeface="ＭＳ Ｐゴシック" charset="-128"/>
                      </a:endParaRPr>
                    </a:p>
                  </a:txBody>
                  <a:tcPr marL="102870" marR="102870" marT="45677" marB="45677"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US" sz="2400" b="0" u="none" strike="noStrike" cap="none" normalizeH="0" baseline="0" dirty="0">
                          <a:ln>
                            <a:noFill/>
                          </a:ln>
                          <a:solidFill>
                            <a:schemeClr val="tx1"/>
                          </a:solidFill>
                          <a:effectLst/>
                        </a:rPr>
                        <a:t>Route</a:t>
                      </a:r>
                      <a:endParaRPr kumimoji="0" lang="en-US" sz="2400" b="0" i="0" u="none" strike="noStrike" cap="none" normalizeH="0" baseline="0" dirty="0">
                        <a:ln>
                          <a:noFill/>
                        </a:ln>
                        <a:solidFill>
                          <a:schemeClr val="tx1"/>
                        </a:solidFill>
                        <a:effectLst/>
                        <a:latin typeface="+mn-lt"/>
                        <a:ea typeface="ＭＳ Ｐゴシック" charset="-128"/>
                      </a:endParaRPr>
                    </a:p>
                  </a:txBody>
                  <a:tcPr marL="102870" marR="102870" marT="45677" marB="45677"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US" sz="2400" b="0" u="none" strike="noStrike" cap="none" normalizeH="0" baseline="0" dirty="0">
                          <a:ln>
                            <a:noFill/>
                          </a:ln>
                          <a:solidFill>
                            <a:schemeClr val="tx1"/>
                          </a:solidFill>
                          <a:effectLst/>
                        </a:rPr>
                        <a:t>Comments</a:t>
                      </a:r>
                      <a:endParaRPr kumimoji="0" lang="en-US" sz="2400" b="0" i="0" u="none" strike="noStrike" cap="none" normalizeH="0" baseline="0" dirty="0">
                        <a:ln>
                          <a:noFill/>
                        </a:ln>
                        <a:solidFill>
                          <a:schemeClr val="tx1"/>
                        </a:solidFill>
                        <a:effectLst/>
                        <a:latin typeface="+mn-lt"/>
                        <a:ea typeface="ＭＳ Ｐゴシック" charset="-128"/>
                      </a:endParaRPr>
                    </a:p>
                  </a:txBody>
                  <a:tcPr marL="102870" marR="102870" marT="45677" marB="45677" horzOverflow="overflow"/>
                </a:tc>
                <a:extLst>
                  <a:ext uri="{0D108BD9-81ED-4DB2-BD59-A6C34878D82A}">
                    <a16:rowId xmlns:a16="http://schemas.microsoft.com/office/drawing/2014/main" val="10000"/>
                  </a:ext>
                </a:extLst>
              </a:tr>
              <a:tr h="888298">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US" sz="1600" b="0" u="none" strike="noStrike" cap="none" normalizeH="0" baseline="0" dirty="0">
                          <a:ln>
                            <a:noFill/>
                          </a:ln>
                          <a:solidFill>
                            <a:schemeClr val="tx1"/>
                          </a:solidFill>
                          <a:effectLst/>
                        </a:rPr>
                        <a:t> TMP / SMX</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US" sz="1600" b="0" u="none" strike="noStrike" cap="none" normalizeH="0" baseline="0" dirty="0">
                          <a:ln>
                            <a:noFill/>
                          </a:ln>
                          <a:solidFill>
                            <a:schemeClr val="tx1"/>
                          </a:solidFill>
                          <a:effectLst/>
                        </a:rPr>
                        <a:t>(Bactrim)</a:t>
                      </a:r>
                      <a:endParaRPr kumimoji="0" lang="en-US" sz="1600" b="0" i="0" u="none" strike="noStrike" cap="none" normalizeH="0" baseline="0" dirty="0">
                        <a:ln>
                          <a:noFill/>
                        </a:ln>
                        <a:solidFill>
                          <a:schemeClr val="tx1"/>
                        </a:solidFill>
                        <a:effectLst/>
                        <a:latin typeface="+mn-lt"/>
                        <a:ea typeface="ＭＳ Ｐゴシック" charset="-128"/>
                      </a:endParaRPr>
                    </a:p>
                  </a:txBody>
                  <a:tcPr marL="102870" marR="102870" marT="45677" marB="45677"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US" sz="1600" b="0" u="none" strike="noStrike" cap="none" normalizeH="0" baseline="0" dirty="0">
                          <a:ln>
                            <a:noFill/>
                          </a:ln>
                          <a:solidFill>
                            <a:schemeClr val="tx1"/>
                          </a:solidFill>
                          <a:effectLst/>
                        </a:rPr>
                        <a:t>15-20 mg/kg/d</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US" sz="1600" b="0" u="none" strike="noStrike" cap="none" normalizeH="0" baseline="0" dirty="0">
                          <a:ln>
                            <a:noFill/>
                          </a:ln>
                          <a:solidFill>
                            <a:schemeClr val="tx1"/>
                          </a:solidFill>
                          <a:effectLst/>
                        </a:rPr>
                        <a:t>TMP component</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US" sz="1600" b="0" u="none" strike="noStrike" cap="none" normalizeH="0" baseline="0" dirty="0">
                          <a:ln>
                            <a:noFill/>
                          </a:ln>
                          <a:solidFill>
                            <a:schemeClr val="tx1"/>
                          </a:solidFill>
                          <a:effectLst/>
                        </a:rPr>
                        <a:t>Divided q 8hr</a:t>
                      </a:r>
                      <a:endParaRPr kumimoji="0" lang="en-US" sz="1600" b="0" i="0" u="none" strike="noStrike" cap="none" normalizeH="0" baseline="0" dirty="0">
                        <a:ln>
                          <a:noFill/>
                        </a:ln>
                        <a:solidFill>
                          <a:schemeClr val="tx1"/>
                        </a:solidFill>
                        <a:effectLst/>
                        <a:latin typeface="+mn-lt"/>
                        <a:ea typeface="ＭＳ Ｐゴシック" charset="-128"/>
                      </a:endParaRPr>
                    </a:p>
                  </a:txBody>
                  <a:tcPr marL="102870" marR="102870" marT="45677" marB="45677"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US" sz="1600" b="0" u="none" strike="noStrike" cap="none" normalizeH="0" baseline="0" dirty="0">
                          <a:ln>
                            <a:noFill/>
                          </a:ln>
                          <a:solidFill>
                            <a:schemeClr val="tx1"/>
                          </a:solidFill>
                          <a:effectLst/>
                        </a:rPr>
                        <a:t>PO/ IV</a:t>
                      </a:r>
                      <a:endParaRPr kumimoji="0" lang="en-US" sz="1600" b="0" i="0" u="none" strike="noStrike" cap="none" normalizeH="0" baseline="0" dirty="0">
                        <a:ln>
                          <a:noFill/>
                        </a:ln>
                        <a:solidFill>
                          <a:schemeClr val="tx1"/>
                        </a:solidFill>
                        <a:effectLst/>
                        <a:latin typeface="+mn-lt"/>
                        <a:ea typeface="ＭＳ Ｐゴシック" charset="-128"/>
                      </a:endParaRPr>
                    </a:p>
                  </a:txBody>
                  <a:tcPr marL="102870" marR="102870" marT="45677" marB="45677"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US" sz="1600" b="0" u="none" strike="noStrike" cap="none" normalizeH="0" baseline="0" dirty="0">
                          <a:ln>
                            <a:noFill/>
                          </a:ln>
                          <a:solidFill>
                            <a:schemeClr val="tx1"/>
                          </a:solidFill>
                          <a:effectLst/>
                        </a:rPr>
                        <a:t>Treatment of </a:t>
                      </a:r>
                      <a:r>
                        <a:rPr kumimoji="0" lang="en-US" sz="1600" b="0" u="none" strike="noStrike" cap="none" normalizeH="0" baseline="0" dirty="0" err="1">
                          <a:ln>
                            <a:noFill/>
                          </a:ln>
                          <a:solidFill>
                            <a:schemeClr val="tx1"/>
                          </a:solidFill>
                          <a:effectLst/>
                        </a:rPr>
                        <a:t>Choic</a:t>
                      </a:r>
                      <a:endParaRPr kumimoji="0" lang="en-US" sz="1600" b="0" i="0" u="none" strike="noStrike" cap="none" normalizeH="0" baseline="0" dirty="0">
                        <a:ln>
                          <a:noFill/>
                        </a:ln>
                        <a:solidFill>
                          <a:schemeClr val="tx1"/>
                        </a:solidFill>
                        <a:effectLst/>
                        <a:latin typeface="+mn-lt"/>
                        <a:ea typeface="ＭＳ Ｐゴシック" charset="-128"/>
                      </a:endParaRPr>
                    </a:p>
                  </a:txBody>
                  <a:tcPr marL="102870" marR="102870" marT="45677" marB="45677" horzOverflow="overflow"/>
                </a:tc>
                <a:extLst>
                  <a:ext uri="{0D108BD9-81ED-4DB2-BD59-A6C34878D82A}">
                    <a16:rowId xmlns:a16="http://schemas.microsoft.com/office/drawing/2014/main" val="10001"/>
                  </a:ext>
                </a:extLst>
              </a:tr>
              <a:tr h="1204177">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US" sz="1600" b="0" u="none" strike="noStrike" cap="none" normalizeH="0" baseline="0" dirty="0" err="1">
                          <a:ln>
                            <a:noFill/>
                          </a:ln>
                          <a:solidFill>
                            <a:schemeClr val="tx1"/>
                          </a:solidFill>
                          <a:effectLst/>
                        </a:rPr>
                        <a:t>Primaquin</a:t>
                      </a:r>
                      <a:r>
                        <a:rPr kumimoji="0" lang="en-US" sz="1600" b="0" u="none" strike="noStrike" cap="none" normalizeH="0" baseline="0" dirty="0">
                          <a:ln>
                            <a:noFill/>
                          </a:ln>
                          <a:solidFill>
                            <a:schemeClr val="tx1"/>
                          </a:solidFill>
                          <a:effectLst/>
                        </a:rPr>
                        <a:t> +</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US" sz="1600" b="0" u="none" strike="noStrike" cap="none" normalizeH="0" baseline="0" dirty="0">
                          <a:ln>
                            <a:noFill/>
                          </a:ln>
                          <a:solidFill>
                            <a:schemeClr val="tx1"/>
                          </a:solidFill>
                          <a:effectLst/>
                        </a:rPr>
                        <a:t>Clindamycin</a:t>
                      </a:r>
                      <a:endParaRPr kumimoji="0" lang="en-US" sz="1600" b="0" i="0" u="none" strike="noStrike" cap="none" normalizeH="0" baseline="0" dirty="0">
                        <a:ln>
                          <a:noFill/>
                        </a:ln>
                        <a:solidFill>
                          <a:schemeClr val="tx1"/>
                        </a:solidFill>
                        <a:effectLst/>
                        <a:latin typeface="+mn-lt"/>
                        <a:ea typeface="ＭＳ Ｐゴシック" charset="-128"/>
                      </a:endParaRPr>
                    </a:p>
                  </a:txBody>
                  <a:tcPr marL="102870" marR="102870" marT="45677" marB="45677"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US" sz="1600" b="0" u="none" strike="noStrike" cap="none" normalizeH="0" baseline="0" dirty="0">
                          <a:ln>
                            <a:noFill/>
                          </a:ln>
                          <a:solidFill>
                            <a:schemeClr val="tx1"/>
                          </a:solidFill>
                          <a:effectLst/>
                        </a:rPr>
                        <a:t>30 mg PO once daily</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US" sz="1600" b="0" u="none" strike="noStrike" cap="none" normalizeH="0" baseline="0" dirty="0">
                          <a:ln>
                            <a:noFill/>
                          </a:ln>
                          <a:solidFill>
                            <a:schemeClr val="tx1"/>
                          </a:solidFill>
                          <a:effectLst/>
                        </a:rPr>
                        <a:t>+ 600-900 IV q  8</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US" sz="1600" b="0" u="none" strike="noStrike" cap="none" normalizeH="0" baseline="0" dirty="0">
                          <a:ln>
                            <a:noFill/>
                          </a:ln>
                          <a:solidFill>
                            <a:schemeClr val="tx1"/>
                          </a:solidFill>
                          <a:effectLst/>
                        </a:rPr>
                        <a:t>(600mg po TID if less severe)</a:t>
                      </a:r>
                      <a:endParaRPr kumimoji="0" lang="en-US" sz="1600" b="0" i="0" u="none" strike="noStrike" cap="none" normalizeH="0" baseline="0" dirty="0">
                        <a:ln>
                          <a:noFill/>
                        </a:ln>
                        <a:solidFill>
                          <a:schemeClr val="tx1"/>
                        </a:solidFill>
                        <a:effectLst/>
                        <a:latin typeface="+mn-lt"/>
                        <a:ea typeface="ＭＳ Ｐゴシック" charset="-128"/>
                      </a:endParaRPr>
                    </a:p>
                  </a:txBody>
                  <a:tcPr marL="102870" marR="102870" marT="45677" marB="45677"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US" sz="1600" b="0" u="none" strike="noStrike" cap="none" normalizeH="0" baseline="0" dirty="0">
                          <a:ln>
                            <a:noFill/>
                          </a:ln>
                          <a:solidFill>
                            <a:schemeClr val="tx1"/>
                          </a:solidFill>
                          <a:effectLst/>
                        </a:rPr>
                        <a:t>PO/IV</a:t>
                      </a:r>
                      <a:endParaRPr kumimoji="0" lang="en-US" sz="1600" b="0" i="0" u="none" strike="noStrike" cap="none" normalizeH="0" baseline="0" dirty="0">
                        <a:ln>
                          <a:noFill/>
                        </a:ln>
                        <a:solidFill>
                          <a:schemeClr val="tx1"/>
                        </a:solidFill>
                        <a:effectLst/>
                        <a:latin typeface="+mn-lt"/>
                        <a:ea typeface="ＭＳ Ｐゴシック" charset="-128"/>
                      </a:endParaRPr>
                    </a:p>
                  </a:txBody>
                  <a:tcPr marL="102870" marR="102870" marT="45677" marB="45677"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US" sz="1600" b="0" u="none" strike="noStrike" cap="none" normalizeH="0" baseline="0" dirty="0">
                          <a:ln>
                            <a:noFill/>
                          </a:ln>
                          <a:solidFill>
                            <a:schemeClr val="tx1"/>
                          </a:solidFill>
                          <a:effectLst/>
                        </a:rPr>
                        <a:t>Alternate</a:t>
                      </a:r>
                      <a:endParaRPr kumimoji="0" lang="en-US" sz="1600" b="0" i="0" u="none" strike="noStrike" cap="none" normalizeH="0" baseline="0" dirty="0">
                        <a:ln>
                          <a:noFill/>
                        </a:ln>
                        <a:solidFill>
                          <a:schemeClr val="tx1"/>
                        </a:solidFill>
                        <a:effectLst/>
                        <a:latin typeface="+mn-lt"/>
                        <a:ea typeface="ＭＳ Ｐゴシック" charset="-128"/>
                      </a:endParaRPr>
                    </a:p>
                  </a:txBody>
                  <a:tcPr marL="102870" marR="102870" marT="45677" marB="45677" horzOverflow="overflow"/>
                </a:tc>
                <a:extLst>
                  <a:ext uri="{0D108BD9-81ED-4DB2-BD59-A6C34878D82A}">
                    <a16:rowId xmlns:a16="http://schemas.microsoft.com/office/drawing/2014/main" val="10002"/>
                  </a:ext>
                </a:extLst>
              </a:tr>
              <a:tr h="888298">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defRPr/>
                      </a:pPr>
                      <a:r>
                        <a:rPr kumimoji="0" lang="en-US" sz="1600" b="0" u="none" strike="noStrike" cap="none" normalizeH="0" baseline="0" dirty="0">
                          <a:ln>
                            <a:noFill/>
                          </a:ln>
                          <a:solidFill>
                            <a:schemeClr val="tx1"/>
                          </a:solidFill>
                          <a:effectLst/>
                        </a:rPr>
                        <a:t>Pentamidine</a:t>
                      </a:r>
                      <a:endParaRPr kumimoji="0" lang="en-US" sz="1600" b="0" i="0" u="none" strike="noStrike" cap="none" normalizeH="0" baseline="0" dirty="0">
                        <a:ln>
                          <a:noFill/>
                        </a:ln>
                        <a:solidFill>
                          <a:schemeClr val="tx1"/>
                        </a:solidFill>
                        <a:effectLst/>
                        <a:latin typeface="+mn-lt"/>
                        <a:ea typeface="ＭＳ Ｐゴシック" charset="-128"/>
                      </a:endParaRPr>
                    </a:p>
                  </a:txBody>
                  <a:tcPr marL="102870" marR="102870" marT="45677" marB="45677"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US" sz="1600" b="0" u="none" strike="noStrike" cap="none" normalizeH="0" baseline="0" dirty="0">
                          <a:ln>
                            <a:noFill/>
                          </a:ln>
                          <a:solidFill>
                            <a:schemeClr val="tx1"/>
                          </a:solidFill>
                          <a:effectLst/>
                        </a:rPr>
                        <a:t>4mg/kg  or</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US" sz="1600" b="0" u="none" strike="noStrike" cap="none" normalizeH="0" baseline="0" dirty="0">
                          <a:ln>
                            <a:noFill/>
                          </a:ln>
                          <a:solidFill>
                            <a:schemeClr val="tx1"/>
                          </a:solidFill>
                          <a:effectLst/>
                        </a:rPr>
                        <a:t>600mg </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endParaRPr kumimoji="0" lang="en-US" sz="1600" b="0" i="0" u="none" strike="noStrike" cap="none" normalizeH="0" baseline="0" dirty="0">
                        <a:ln>
                          <a:noFill/>
                        </a:ln>
                        <a:solidFill>
                          <a:schemeClr val="tx1"/>
                        </a:solidFill>
                        <a:effectLst/>
                        <a:latin typeface="+mn-lt"/>
                        <a:ea typeface="ＭＳ Ｐゴシック" charset="-128"/>
                      </a:endParaRPr>
                    </a:p>
                  </a:txBody>
                  <a:tcPr marL="102870" marR="102870" marT="45677" marB="45677"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US" sz="1600" b="0" u="none" strike="noStrike" cap="none" normalizeH="0" baseline="0" dirty="0">
                          <a:ln>
                            <a:noFill/>
                          </a:ln>
                          <a:solidFill>
                            <a:schemeClr val="tx1"/>
                          </a:solidFill>
                          <a:effectLst/>
                        </a:rPr>
                        <a:t>IV</a:t>
                      </a:r>
                      <a:endParaRPr kumimoji="0" lang="en-US" sz="1600" b="0" i="0" u="none" strike="noStrike" cap="none" normalizeH="0" baseline="0" dirty="0">
                        <a:ln>
                          <a:noFill/>
                        </a:ln>
                        <a:solidFill>
                          <a:schemeClr val="tx1"/>
                        </a:solidFill>
                        <a:effectLst/>
                        <a:latin typeface="+mn-lt"/>
                        <a:ea typeface="ＭＳ Ｐゴシック" charset="-128"/>
                      </a:endParaRPr>
                    </a:p>
                  </a:txBody>
                  <a:tcPr marL="102870" marR="102870" marT="45677" marB="45677"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US" sz="1600" b="0" u="none" strike="noStrike" cap="none" normalizeH="0" baseline="0" dirty="0">
                          <a:ln>
                            <a:noFill/>
                          </a:ln>
                          <a:solidFill>
                            <a:schemeClr val="tx1"/>
                          </a:solidFill>
                          <a:effectLst/>
                        </a:rPr>
                        <a:t>Alternate</a:t>
                      </a:r>
                      <a:endParaRPr kumimoji="0" lang="en-US" sz="1600" b="0" i="0" u="none" strike="noStrike" cap="none" normalizeH="0" baseline="0" dirty="0">
                        <a:ln>
                          <a:noFill/>
                        </a:ln>
                        <a:solidFill>
                          <a:schemeClr val="tx1"/>
                        </a:solidFill>
                        <a:effectLst/>
                        <a:latin typeface="+mn-lt"/>
                        <a:ea typeface="ＭＳ Ｐゴシック" charset="-128"/>
                      </a:endParaRPr>
                    </a:p>
                  </a:txBody>
                  <a:tcPr marL="102870" marR="102870" marT="45677" marB="45677" horzOverflow="overflow"/>
                </a:tc>
                <a:extLst>
                  <a:ext uri="{0D108BD9-81ED-4DB2-BD59-A6C34878D82A}">
                    <a16:rowId xmlns:a16="http://schemas.microsoft.com/office/drawing/2014/main" val="10003"/>
                  </a:ext>
                </a:extLst>
              </a:tr>
              <a:tr h="590805">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US" sz="1600" b="0" u="none" strike="noStrike" cap="none" normalizeH="0" baseline="0" dirty="0">
                          <a:ln>
                            <a:noFill/>
                          </a:ln>
                          <a:solidFill>
                            <a:schemeClr val="tx1"/>
                          </a:solidFill>
                          <a:effectLst/>
                        </a:rPr>
                        <a:t> Atovaquone</a:t>
                      </a:r>
                      <a:endParaRPr kumimoji="0" lang="en-US" sz="1600" b="0" i="0" u="none" strike="noStrike" cap="none" normalizeH="0" baseline="0" dirty="0">
                        <a:ln>
                          <a:noFill/>
                        </a:ln>
                        <a:solidFill>
                          <a:schemeClr val="tx1"/>
                        </a:solidFill>
                        <a:effectLst/>
                        <a:latin typeface="+mn-lt"/>
                        <a:ea typeface="ＭＳ Ｐゴシック" charset="-128"/>
                      </a:endParaRPr>
                    </a:p>
                  </a:txBody>
                  <a:tcPr marL="102870" marR="102870" marT="45677" marB="45677"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US" sz="1600" b="0" u="none" strike="noStrike" cap="none" normalizeH="0" baseline="0" dirty="0">
                          <a:ln>
                            <a:noFill/>
                          </a:ln>
                          <a:solidFill>
                            <a:schemeClr val="tx1"/>
                          </a:solidFill>
                          <a:effectLst/>
                        </a:rPr>
                        <a:t>750 mg  BID</a:t>
                      </a:r>
                      <a:endParaRPr kumimoji="0" lang="en-US" sz="1600" b="0" i="0" u="none" strike="noStrike" cap="none" normalizeH="0" baseline="0" dirty="0">
                        <a:ln>
                          <a:noFill/>
                        </a:ln>
                        <a:solidFill>
                          <a:schemeClr val="tx1"/>
                        </a:solidFill>
                        <a:effectLst/>
                        <a:latin typeface="+mn-lt"/>
                        <a:ea typeface="ＭＳ Ｐゴシック" charset="-128"/>
                      </a:endParaRPr>
                    </a:p>
                  </a:txBody>
                  <a:tcPr marL="102870" marR="102870" marT="45677" marB="45677"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US" sz="1600" b="0" u="none" strike="noStrike" cap="none" normalizeH="0" baseline="0" dirty="0">
                          <a:ln>
                            <a:noFill/>
                          </a:ln>
                          <a:solidFill>
                            <a:schemeClr val="tx1"/>
                          </a:solidFill>
                          <a:effectLst/>
                        </a:rPr>
                        <a:t>PO</a:t>
                      </a:r>
                      <a:endParaRPr kumimoji="0" lang="en-US" sz="1600" b="0" i="0" u="none" strike="noStrike" cap="none" normalizeH="0" baseline="0" dirty="0">
                        <a:ln>
                          <a:noFill/>
                        </a:ln>
                        <a:solidFill>
                          <a:schemeClr val="tx1"/>
                        </a:solidFill>
                        <a:effectLst/>
                        <a:latin typeface="+mn-lt"/>
                        <a:ea typeface="ＭＳ Ｐゴシック" charset="-128"/>
                      </a:endParaRPr>
                    </a:p>
                  </a:txBody>
                  <a:tcPr marL="102870" marR="102870" marT="45677" marB="45677"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US" sz="1600" b="0" u="none" strike="noStrike" cap="none" normalizeH="0" baseline="0" dirty="0">
                          <a:ln>
                            <a:noFill/>
                          </a:ln>
                          <a:solidFill>
                            <a:schemeClr val="tx1"/>
                          </a:solidFill>
                          <a:effectLst/>
                        </a:rPr>
                        <a:t>Alternate (less severe)</a:t>
                      </a:r>
                      <a:endParaRPr kumimoji="0" lang="en-US" sz="1600" b="0" i="0" u="none" strike="noStrike" cap="none" normalizeH="0" baseline="0" dirty="0">
                        <a:ln>
                          <a:noFill/>
                        </a:ln>
                        <a:solidFill>
                          <a:schemeClr val="tx1"/>
                        </a:solidFill>
                        <a:effectLst/>
                        <a:latin typeface="+mn-lt"/>
                        <a:ea typeface="ＭＳ Ｐゴシック" charset="-128"/>
                      </a:endParaRPr>
                    </a:p>
                  </a:txBody>
                  <a:tcPr marL="102870" marR="102870" marT="45677" marB="45677" horzOverflow="overflow"/>
                </a:tc>
                <a:extLst>
                  <a:ext uri="{0D108BD9-81ED-4DB2-BD59-A6C34878D82A}">
                    <a16:rowId xmlns:a16="http://schemas.microsoft.com/office/drawing/2014/main" val="10004"/>
                  </a:ext>
                </a:extLst>
              </a:tr>
              <a:tr h="941606">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US" sz="1600" b="0" u="none" strike="noStrike" cap="none" normalizeH="0" baseline="0" dirty="0" err="1">
                          <a:ln>
                            <a:noFill/>
                          </a:ln>
                          <a:solidFill>
                            <a:schemeClr val="tx1"/>
                          </a:solidFill>
                          <a:effectLst/>
                        </a:rPr>
                        <a:t>Dapsone</a:t>
                      </a:r>
                      <a:r>
                        <a:rPr kumimoji="0" lang="en-US" sz="1600" b="0" u="none" strike="noStrike" cap="none" normalizeH="0" baseline="0" dirty="0">
                          <a:ln>
                            <a:noFill/>
                          </a:ln>
                          <a:solidFill>
                            <a:schemeClr val="tx1"/>
                          </a:solidFill>
                          <a:effectLst/>
                        </a:rPr>
                        <a:t>/TMP</a:t>
                      </a:r>
                      <a:endParaRPr kumimoji="0" lang="en-US" sz="1600" b="0" i="0" u="none" strike="noStrike" cap="none" normalizeH="0" baseline="0" dirty="0">
                        <a:ln>
                          <a:noFill/>
                        </a:ln>
                        <a:solidFill>
                          <a:schemeClr val="tx1"/>
                        </a:solidFill>
                        <a:effectLst/>
                        <a:latin typeface="+mn-lt"/>
                        <a:ea typeface="ＭＳ Ｐゴシック" charset="-128"/>
                      </a:endParaRPr>
                    </a:p>
                  </a:txBody>
                  <a:tcPr marL="102870" marR="102870" marT="45677" marB="45677"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US" sz="1600" b="0" u="none" strike="noStrike" cap="none" normalizeH="0" baseline="0" dirty="0">
                          <a:ln>
                            <a:noFill/>
                          </a:ln>
                          <a:solidFill>
                            <a:schemeClr val="tx1"/>
                          </a:solidFill>
                          <a:effectLst/>
                        </a:rPr>
                        <a:t>100mg + TMP 15mg/kg/day</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US" sz="1600" b="0" u="none" strike="noStrike" cap="none" normalizeH="0" baseline="0" dirty="0">
                          <a:ln>
                            <a:noFill/>
                          </a:ln>
                          <a:solidFill>
                            <a:schemeClr val="tx1"/>
                          </a:solidFill>
                          <a:effectLst/>
                        </a:rPr>
                        <a:t>3 divided doses</a:t>
                      </a:r>
                      <a:endParaRPr kumimoji="0" lang="en-US" sz="1600" b="0" i="0" u="none" strike="noStrike" cap="none" normalizeH="0" baseline="0" dirty="0">
                        <a:ln>
                          <a:noFill/>
                        </a:ln>
                        <a:solidFill>
                          <a:schemeClr val="tx1"/>
                        </a:solidFill>
                        <a:effectLst/>
                        <a:latin typeface="+mn-lt"/>
                        <a:ea typeface="ＭＳ Ｐゴシック" charset="-128"/>
                      </a:endParaRPr>
                    </a:p>
                  </a:txBody>
                  <a:tcPr marL="102870" marR="102870" marT="45677" marB="45677"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US" sz="1600" b="0" u="none" strike="noStrike" cap="none" normalizeH="0" baseline="0" dirty="0">
                          <a:ln>
                            <a:noFill/>
                          </a:ln>
                          <a:solidFill>
                            <a:schemeClr val="tx1"/>
                          </a:solidFill>
                          <a:effectLst/>
                        </a:rPr>
                        <a:t>PO</a:t>
                      </a:r>
                      <a:endParaRPr kumimoji="0" lang="en-US" sz="1600" b="0" i="0" u="none" strike="noStrike" cap="none" normalizeH="0" baseline="0" dirty="0">
                        <a:ln>
                          <a:noFill/>
                        </a:ln>
                        <a:solidFill>
                          <a:schemeClr val="tx1"/>
                        </a:solidFill>
                        <a:effectLst/>
                        <a:latin typeface="+mn-lt"/>
                        <a:ea typeface="ＭＳ Ｐゴシック" charset="-128"/>
                      </a:endParaRPr>
                    </a:p>
                  </a:txBody>
                  <a:tcPr marL="102870" marR="102870" marT="45677" marB="45677"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US" sz="1600" b="0" u="none" strike="noStrike" cap="none" normalizeH="0" baseline="0" dirty="0">
                          <a:ln>
                            <a:noFill/>
                          </a:ln>
                          <a:solidFill>
                            <a:schemeClr val="tx1"/>
                          </a:solidFill>
                          <a:effectLst/>
                        </a:rPr>
                        <a:t>Alternative (less severe)</a:t>
                      </a:r>
                      <a:endParaRPr kumimoji="0" lang="en-US" sz="1600" b="0" i="0" u="none" strike="noStrike" cap="none" normalizeH="0" baseline="0" dirty="0">
                        <a:ln>
                          <a:noFill/>
                        </a:ln>
                        <a:solidFill>
                          <a:schemeClr val="tx1"/>
                        </a:solidFill>
                        <a:effectLst/>
                        <a:latin typeface="+mn-lt"/>
                        <a:ea typeface="ＭＳ Ｐゴシック" charset="-128"/>
                      </a:endParaRPr>
                    </a:p>
                  </a:txBody>
                  <a:tcPr marL="102870" marR="102870" marT="45677" marB="45677" horzOverflow="overflow"/>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537902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830" y="286605"/>
            <a:ext cx="8486775" cy="1084995"/>
          </a:xfrm>
        </p:spPr>
        <p:txBody>
          <a:bodyPr/>
          <a:lstStyle/>
          <a:p>
            <a:pPr algn="ctr">
              <a:defRPr/>
            </a:pPr>
            <a:r>
              <a:rPr lang="en-US" dirty="0">
                <a:ea typeface="ＭＳ Ｐゴシック" charset="-128"/>
              </a:rPr>
              <a:t>Treatment of PCP</a:t>
            </a:r>
          </a:p>
        </p:txBody>
      </p:sp>
      <p:sp>
        <p:nvSpPr>
          <p:cNvPr id="3" name="Content Placeholder 2"/>
          <p:cNvSpPr>
            <a:spLocks noGrp="1"/>
          </p:cNvSpPr>
          <p:nvPr>
            <p:ph idx="1"/>
          </p:nvPr>
        </p:nvSpPr>
        <p:spPr>
          <a:xfrm>
            <a:off x="514350" y="1828800"/>
            <a:ext cx="9258300" cy="4572000"/>
          </a:xfrm>
        </p:spPr>
        <p:txBody>
          <a:bodyPr/>
          <a:lstStyle/>
          <a:p>
            <a:pPr>
              <a:defRPr/>
            </a:pPr>
            <a:r>
              <a:rPr lang="en-US" sz="2400" dirty="0">
                <a:ea typeface="+mn-ea"/>
              </a:rPr>
              <a:t>Treat for 21 days</a:t>
            </a:r>
          </a:p>
          <a:p>
            <a:pPr lvl="1">
              <a:defRPr/>
            </a:pPr>
            <a:r>
              <a:rPr lang="en-US" sz="2000" dirty="0">
                <a:ea typeface="+mn-ea"/>
              </a:rPr>
              <a:t>Continue initial regimen for 4-8 days before determining treatment failure as sometimes patients will deteriorate before improving</a:t>
            </a:r>
          </a:p>
          <a:p>
            <a:pPr>
              <a:defRPr/>
            </a:pPr>
            <a:r>
              <a:rPr lang="en-US" sz="2400" dirty="0">
                <a:ea typeface="+mn-ea"/>
              </a:rPr>
              <a:t>Alternative second line agents: </a:t>
            </a:r>
          </a:p>
          <a:p>
            <a:pPr lvl="1">
              <a:defRPr/>
            </a:pPr>
            <a:r>
              <a:rPr lang="en-US" sz="2000" dirty="0" err="1">
                <a:ea typeface="ＭＳ Ｐゴシック" charset="-128"/>
              </a:rPr>
              <a:t>Pentamidine</a:t>
            </a:r>
            <a:r>
              <a:rPr lang="en-US" sz="2000" dirty="0">
                <a:ea typeface="ＭＳ Ｐゴシック" charset="-128"/>
              </a:rPr>
              <a:t> side effects: renal, cardiac (torsades  or ventricular arrhythmias), GI (pancreatitis), hypoglycemia</a:t>
            </a:r>
          </a:p>
          <a:p>
            <a:pPr lvl="1">
              <a:defRPr/>
            </a:pPr>
            <a:r>
              <a:rPr lang="en-US" sz="2000" dirty="0">
                <a:ea typeface="ＭＳ Ｐゴシック" charset="-128"/>
              </a:rPr>
              <a:t>Primaquine/dapsone: methemoglobinemia and hemolysis (G6PD deficiency)</a:t>
            </a:r>
            <a:endParaRPr lang="en-US" sz="2000" b="1" dirty="0">
              <a:ea typeface="ＭＳ Ｐゴシック" charset="-128"/>
            </a:endParaRPr>
          </a:p>
          <a:p>
            <a:pPr marL="0" lvl="1" indent="0">
              <a:buClr>
                <a:schemeClr val="hlink"/>
              </a:buClr>
              <a:buSzPct val="90000"/>
              <a:buNone/>
              <a:defRPr/>
            </a:pPr>
            <a:endParaRPr lang="en-US" sz="2000" dirty="0">
              <a:ea typeface="ＭＳ Ｐゴシック" charset="-128"/>
            </a:endParaRPr>
          </a:p>
          <a:p>
            <a:pPr marL="0" lvl="1" indent="0">
              <a:buClr>
                <a:schemeClr val="hlink"/>
              </a:buClr>
              <a:buSzPct val="90000"/>
              <a:buNone/>
              <a:defRPr/>
            </a:pPr>
            <a:r>
              <a:rPr lang="en-US" sz="2000" dirty="0">
                <a:ea typeface="ＭＳ Ｐゴシック" charset="-128"/>
              </a:rPr>
              <a:t>**HIV treatment should be initiated within 2 weeks</a:t>
            </a:r>
          </a:p>
          <a:p>
            <a:pPr marL="342900" lvl="1" indent="-342900">
              <a:buClr>
                <a:schemeClr val="hlink"/>
              </a:buClr>
              <a:buSzPct val="90000"/>
              <a:buFontTx/>
              <a:buBlip>
                <a:blip r:embed="rId3"/>
              </a:buBlip>
              <a:defRPr/>
            </a:pPr>
            <a:endParaRPr lang="en-US" sz="2400" dirty="0">
              <a:ea typeface="ＭＳ Ｐゴシック" charset="-128"/>
            </a:endParaRPr>
          </a:p>
        </p:txBody>
      </p:sp>
    </p:spTree>
    <p:extLst>
      <p:ext uri="{BB962C8B-B14F-4D97-AF65-F5344CB8AC3E}">
        <p14:creationId xmlns:p14="http://schemas.microsoft.com/office/powerpoint/2010/main" val="51246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0" y="277813"/>
            <a:ext cx="9258300" cy="714375"/>
          </a:xfrm>
        </p:spPr>
        <p:txBody>
          <a:bodyPr anchorCtr="1"/>
          <a:lstStyle/>
          <a:p>
            <a:pPr eaLnBrk="1" hangingPunct="1">
              <a:defRPr/>
            </a:pPr>
            <a:r>
              <a:rPr lang="en-US" sz="3800" dirty="0">
                <a:ea typeface="+mj-ea"/>
              </a:rPr>
              <a:t>Role of Steroids in PCP</a:t>
            </a:r>
          </a:p>
        </p:txBody>
      </p:sp>
      <p:sp>
        <p:nvSpPr>
          <p:cNvPr id="118787" name="Rectangle 3"/>
          <p:cNvSpPr>
            <a:spLocks noGrp="1" noChangeArrowheads="1"/>
          </p:cNvSpPr>
          <p:nvPr>
            <p:ph type="body" idx="4294967295"/>
          </p:nvPr>
        </p:nvSpPr>
        <p:spPr>
          <a:xfrm>
            <a:off x="723900" y="1600200"/>
            <a:ext cx="8534400" cy="4114800"/>
          </a:xfrm>
        </p:spPr>
        <p:txBody>
          <a:bodyPr>
            <a:normAutofit/>
          </a:bodyPr>
          <a:lstStyle/>
          <a:p>
            <a:pPr>
              <a:lnSpc>
                <a:spcPct val="90000"/>
              </a:lnSpc>
              <a:defRPr/>
            </a:pPr>
            <a:r>
              <a:rPr lang="en-US" sz="2200" dirty="0">
                <a:ea typeface="ＭＳ Ｐゴシック" charset="-128"/>
              </a:rPr>
              <a:t>Indicated for Pa 0</a:t>
            </a:r>
            <a:r>
              <a:rPr lang="en-US" sz="2200" baseline="-25000" dirty="0">
                <a:ea typeface="ＭＳ Ｐゴシック" charset="-128"/>
              </a:rPr>
              <a:t>2</a:t>
            </a:r>
            <a:r>
              <a:rPr lang="en-US" sz="2200" dirty="0">
                <a:ea typeface="ＭＳ Ｐゴシック" charset="-128"/>
              </a:rPr>
              <a:t> &lt;70 or A-a grad &gt;35 mm Hg </a:t>
            </a:r>
          </a:p>
          <a:p>
            <a:pPr>
              <a:lnSpc>
                <a:spcPct val="90000"/>
              </a:lnSpc>
              <a:defRPr/>
            </a:pPr>
            <a:r>
              <a:rPr lang="en-US" sz="2200" dirty="0">
                <a:ea typeface="ＭＳ Ｐゴシック" charset="-128"/>
              </a:rPr>
              <a:t>Also consider with progression of the disease even if they do not meet the above criteria </a:t>
            </a:r>
          </a:p>
          <a:p>
            <a:pPr lvl="1">
              <a:lnSpc>
                <a:spcPct val="90000"/>
              </a:lnSpc>
              <a:defRPr/>
            </a:pPr>
            <a:r>
              <a:rPr lang="en-US" sz="1800" dirty="0">
                <a:ea typeface="ＭＳ Ｐゴシック" charset="-128"/>
              </a:rPr>
              <a:t>Prednisone :</a:t>
            </a:r>
          </a:p>
          <a:p>
            <a:pPr lvl="2">
              <a:lnSpc>
                <a:spcPct val="90000"/>
              </a:lnSpc>
              <a:defRPr/>
            </a:pPr>
            <a:r>
              <a:rPr lang="en-US" sz="1600" dirty="0">
                <a:ea typeface="ＭＳ Ｐゴシック" charset="-128"/>
              </a:rPr>
              <a:t>40 mg PO bid x 5 days (d 1-5)</a:t>
            </a:r>
          </a:p>
          <a:p>
            <a:pPr lvl="2">
              <a:lnSpc>
                <a:spcPct val="90000"/>
              </a:lnSpc>
              <a:defRPr/>
            </a:pPr>
            <a:r>
              <a:rPr lang="en-US" sz="1600" dirty="0">
                <a:ea typeface="ＭＳ Ｐゴシック" charset="-128"/>
              </a:rPr>
              <a:t>40 mg PO QD x 5 days  (d 6-10)</a:t>
            </a:r>
          </a:p>
          <a:p>
            <a:pPr lvl="2">
              <a:lnSpc>
                <a:spcPct val="90000"/>
              </a:lnSpc>
              <a:defRPr/>
            </a:pPr>
            <a:r>
              <a:rPr lang="en-US" sz="1600" dirty="0">
                <a:ea typeface="ＭＳ Ｐゴシック" charset="-128"/>
              </a:rPr>
              <a:t>20 mg PO daily x 11days (d 11-21)</a:t>
            </a:r>
          </a:p>
          <a:p>
            <a:pPr>
              <a:lnSpc>
                <a:spcPct val="90000"/>
              </a:lnSpc>
              <a:defRPr/>
            </a:pPr>
            <a:r>
              <a:rPr lang="en-US" sz="2200" dirty="0">
                <a:ea typeface="ＭＳ Ｐゴシック" charset="-128"/>
              </a:rPr>
              <a:t>Caution: Other OIs can initially respond to steroids (i.e. TB, Histo)</a:t>
            </a:r>
          </a:p>
          <a:p>
            <a:pPr lvl="1" eaLnBrk="1" hangingPunct="1">
              <a:lnSpc>
                <a:spcPct val="90000"/>
              </a:lnSpc>
              <a:defRPr/>
            </a:pPr>
            <a:r>
              <a:rPr lang="en-US" sz="2000" dirty="0">
                <a:ea typeface="ＭＳ Ｐゴシック" charset="-128"/>
              </a:rPr>
              <a:t>As a general rule, if patients receive steroids, the diagnosis should be confirmed with induced sputum/bronchoscopy</a:t>
            </a:r>
            <a:endParaRPr lang="en-US" sz="2000" b="1" dirty="0">
              <a:ea typeface="ＭＳ Ｐゴシック" charset="-128"/>
            </a:endParaRPr>
          </a:p>
          <a:p>
            <a:pPr marL="0" indent="0" eaLnBrk="1" hangingPunct="1">
              <a:lnSpc>
                <a:spcPct val="90000"/>
              </a:lnSpc>
              <a:buFont typeface="Wingdings" charset="2"/>
              <a:buNone/>
              <a:defRPr/>
            </a:pPr>
            <a:endParaRPr lang="en-US" sz="2200" b="1" dirty="0">
              <a:ea typeface="ＭＳ Ｐゴシック" charset="-128"/>
            </a:endParaRPr>
          </a:p>
          <a:p>
            <a:pPr eaLnBrk="1" hangingPunct="1">
              <a:lnSpc>
                <a:spcPct val="80000"/>
              </a:lnSpc>
              <a:buFont typeface="Wingdings" charset="2"/>
              <a:buBlip>
                <a:blip r:embed="rId3"/>
              </a:buBlip>
              <a:defRPr/>
            </a:pPr>
            <a:endParaRPr lang="en-US" sz="2000" b="1" dirty="0">
              <a:ea typeface="ＭＳ Ｐゴシック" charset="-128"/>
            </a:endParaRPr>
          </a:p>
        </p:txBody>
      </p:sp>
    </p:spTree>
    <p:extLst>
      <p:ext uri="{BB962C8B-B14F-4D97-AF65-F5344CB8AC3E}">
        <p14:creationId xmlns:p14="http://schemas.microsoft.com/office/powerpoint/2010/main" val="3216023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Other Opportunistic Infections in HIV</a:t>
            </a:r>
          </a:p>
        </p:txBody>
      </p:sp>
      <p:sp>
        <p:nvSpPr>
          <p:cNvPr id="3" name="Content Placeholder 2"/>
          <p:cNvSpPr>
            <a:spLocks noGrp="1"/>
          </p:cNvSpPr>
          <p:nvPr>
            <p:ph idx="1"/>
          </p:nvPr>
        </p:nvSpPr>
        <p:spPr>
          <a:xfrm>
            <a:off x="925829" y="1845734"/>
            <a:ext cx="4522471" cy="1450757"/>
          </a:xfrm>
        </p:spPr>
        <p:txBody>
          <a:bodyPr>
            <a:normAutofit fontScale="77500" lnSpcReduction="20000"/>
          </a:bodyPr>
          <a:lstStyle/>
          <a:p>
            <a:r>
              <a:rPr lang="en-US" dirty="0"/>
              <a:t>Other common OIs</a:t>
            </a:r>
          </a:p>
          <a:p>
            <a:pPr lvl="1"/>
            <a:r>
              <a:rPr lang="en-US" dirty="0"/>
              <a:t>Esophageal candidiasis</a:t>
            </a:r>
          </a:p>
          <a:p>
            <a:pPr lvl="1"/>
            <a:r>
              <a:rPr lang="en-US" dirty="0" err="1"/>
              <a:t>Cryptococcal</a:t>
            </a:r>
            <a:r>
              <a:rPr lang="en-US" dirty="0"/>
              <a:t> meningitis</a:t>
            </a:r>
          </a:p>
          <a:p>
            <a:pPr lvl="1"/>
            <a:r>
              <a:rPr lang="en-US" dirty="0"/>
              <a:t>CNS toxoplasmosis</a:t>
            </a:r>
          </a:p>
          <a:p>
            <a:pPr lvl="1"/>
            <a:r>
              <a:rPr lang="en-US" dirty="0"/>
              <a:t>Disseminated </a:t>
            </a:r>
            <a:r>
              <a:rPr lang="en-US" i="1" dirty="0"/>
              <a:t>Mycobacterium avium </a:t>
            </a:r>
            <a:r>
              <a:rPr lang="en-US" dirty="0"/>
              <a:t>infection</a:t>
            </a:r>
            <a:r>
              <a:rPr lang="en-US" i="1" dirty="0"/>
              <a:t> </a:t>
            </a:r>
            <a:r>
              <a:rPr lang="en-US" dirty="0"/>
              <a:t>and TB </a:t>
            </a:r>
          </a:p>
          <a:p>
            <a:pPr lvl="1"/>
            <a:r>
              <a:rPr lang="en-US" dirty="0"/>
              <a:t>CMV retinitis/esophagitis/colitis</a:t>
            </a:r>
          </a:p>
          <a:p>
            <a:pPr lvl="1"/>
            <a:endParaRPr lang="en-US" dirty="0"/>
          </a:p>
          <a:p>
            <a:pPr lvl="1"/>
            <a:endParaRPr lang="en-US" dirty="0"/>
          </a:p>
        </p:txBody>
      </p:sp>
      <p:pic>
        <p:nvPicPr>
          <p:cNvPr id="6146" name="Picture 2" descr="Word cloud containing the names of various opportunistic infections.">
            <a:extLst>
              <a:ext uri="{FF2B5EF4-FFF2-40B4-BE49-F238E27FC236}">
                <a16:creationId xmlns:a16="http://schemas.microsoft.com/office/drawing/2014/main" id="{F2433BB7-183F-4433-A010-393D8745AD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3296491"/>
            <a:ext cx="6667500" cy="29337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104FAA6B-46C8-4396-BF9E-32458E760236}"/>
              </a:ext>
            </a:extLst>
          </p:cNvPr>
          <p:cNvSpPr txBox="1">
            <a:spLocks/>
          </p:cNvSpPr>
          <p:nvPr/>
        </p:nvSpPr>
        <p:spPr>
          <a:xfrm>
            <a:off x="5878829" y="1828800"/>
            <a:ext cx="4293871" cy="1450757"/>
          </a:xfrm>
          <a:prstGeom prst="rect">
            <a:avLst/>
          </a:prstGeom>
        </p:spPr>
        <p:txBody>
          <a:bodyPr vert="horz" lIns="0" tIns="45720" rIns="0" bIns="45720" rtlCol="0">
            <a:normAutofit fontScale="850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For other OI’s: </a:t>
            </a:r>
          </a:p>
          <a:p>
            <a:r>
              <a:rPr lang="en-US" sz="2000" dirty="0"/>
              <a:t>https://hivinfo.nih.gov/understanding-hiv/fact-sheets/what-opportunistic-infection</a:t>
            </a:r>
          </a:p>
          <a:p>
            <a:r>
              <a:rPr lang="en-US" dirty="0"/>
              <a:t> </a:t>
            </a:r>
          </a:p>
        </p:txBody>
      </p:sp>
    </p:spTree>
    <p:extLst>
      <p:ext uri="{BB962C8B-B14F-4D97-AF65-F5344CB8AC3E}">
        <p14:creationId xmlns:p14="http://schemas.microsoft.com/office/powerpoint/2010/main" val="16546118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idx="4294967295"/>
          </p:nvPr>
        </p:nvSpPr>
        <p:spPr>
          <a:xfrm>
            <a:off x="0" y="533400"/>
            <a:ext cx="10287000" cy="1143000"/>
          </a:xfrm>
        </p:spPr>
        <p:txBody>
          <a:bodyPr/>
          <a:lstStyle/>
          <a:p>
            <a:pPr algn="ctr" eaLnBrk="1" hangingPunct="1"/>
            <a:r>
              <a:rPr lang="en-US" dirty="0">
                <a:ea typeface="ＭＳ Ｐゴシック" pitchFamily="34" charset="-128"/>
              </a:rPr>
              <a:t>Case 2</a:t>
            </a:r>
          </a:p>
        </p:txBody>
      </p:sp>
      <p:sp>
        <p:nvSpPr>
          <p:cNvPr id="65539" name="Rectangle 3"/>
          <p:cNvSpPr>
            <a:spLocks noGrp="1" noChangeArrowheads="1"/>
          </p:cNvSpPr>
          <p:nvPr>
            <p:ph idx="4294967295"/>
          </p:nvPr>
        </p:nvSpPr>
        <p:spPr>
          <a:xfrm>
            <a:off x="1285875" y="1981200"/>
            <a:ext cx="9001125" cy="4525963"/>
          </a:xfrm>
        </p:spPr>
        <p:txBody>
          <a:bodyPr/>
          <a:lstStyle/>
          <a:p>
            <a:pPr marL="0" indent="0" eaLnBrk="1" hangingPunct="1">
              <a:lnSpc>
                <a:spcPct val="90000"/>
              </a:lnSpc>
              <a:buNone/>
            </a:pPr>
            <a:r>
              <a:rPr lang="en-US" sz="2800" dirty="0">
                <a:ea typeface="ＭＳ Ｐゴシック" pitchFamily="34" charset="-128"/>
              </a:rPr>
              <a:t>CC:  skin lesion</a:t>
            </a:r>
          </a:p>
          <a:p>
            <a:pPr marL="0" indent="0">
              <a:lnSpc>
                <a:spcPct val="90000"/>
              </a:lnSpc>
              <a:buNone/>
            </a:pPr>
            <a:r>
              <a:rPr lang="en-US" sz="2800" dirty="0">
                <a:ea typeface="ＭＳ Ｐゴシック" pitchFamily="34" charset="-128"/>
              </a:rPr>
              <a:t>HPI: 60-year-old male with </a:t>
            </a:r>
          </a:p>
          <a:p>
            <a:pPr eaLnBrk="1" hangingPunct="1">
              <a:lnSpc>
                <a:spcPct val="90000"/>
              </a:lnSpc>
            </a:pPr>
            <a:r>
              <a:rPr lang="en-US" sz="2800" dirty="0">
                <a:ea typeface="ＭＳ Ｐゴシック" pitchFamily="34" charset="-128"/>
              </a:rPr>
              <a:t>Nodular lesion on forearm for weeks</a:t>
            </a:r>
          </a:p>
          <a:p>
            <a:pPr lvl="1" eaLnBrk="1" hangingPunct="1">
              <a:lnSpc>
                <a:spcPct val="90000"/>
              </a:lnSpc>
            </a:pPr>
            <a:r>
              <a:rPr lang="en-US" sz="2400" dirty="0">
                <a:ea typeface="ＭＳ Ｐゴシック" pitchFamily="34" charset="-128"/>
              </a:rPr>
              <a:t>New this week is ulcerating with surrounding erythema</a:t>
            </a:r>
          </a:p>
          <a:p>
            <a:pPr lvl="1" eaLnBrk="1" hangingPunct="1">
              <a:lnSpc>
                <a:spcPct val="90000"/>
              </a:lnSpc>
            </a:pPr>
            <a:r>
              <a:rPr lang="en-US" sz="2400" dirty="0">
                <a:ea typeface="ＭＳ Ｐゴシック" pitchFamily="34" charset="-128"/>
              </a:rPr>
              <a:t>2 new small nodules proximal to the lesion on the forearm</a:t>
            </a:r>
          </a:p>
          <a:p>
            <a:pPr eaLnBrk="1" hangingPunct="1">
              <a:lnSpc>
                <a:spcPct val="90000"/>
              </a:lnSpc>
            </a:pPr>
            <a:r>
              <a:rPr lang="en-US" sz="2800" dirty="0">
                <a:ea typeface="ＭＳ Ｐゴシック" pitchFamily="34" charset="-128"/>
              </a:rPr>
              <a:t>Cephalexin was started by PCP</a:t>
            </a:r>
          </a:p>
          <a:p>
            <a:pPr lvl="1" eaLnBrk="1" hangingPunct="1">
              <a:lnSpc>
                <a:spcPct val="90000"/>
              </a:lnSpc>
            </a:pPr>
            <a:r>
              <a:rPr lang="en-US" sz="2400" dirty="0">
                <a:ea typeface="ＭＳ Ｐゴシック" pitchFamily="34" charset="-128"/>
              </a:rPr>
              <a:t>2 days later </a:t>
            </a:r>
          </a:p>
          <a:p>
            <a:pPr lvl="2" eaLnBrk="1" hangingPunct="1">
              <a:lnSpc>
                <a:spcPct val="90000"/>
              </a:lnSpc>
            </a:pPr>
            <a:r>
              <a:rPr lang="en-US" sz="2000" dirty="0">
                <a:ea typeface="ＭＳ Ｐゴシック" pitchFamily="34" charset="-128"/>
              </a:rPr>
              <a:t>Still expanding and more painful</a:t>
            </a:r>
          </a:p>
          <a:p>
            <a:pPr lvl="2" eaLnBrk="1" hangingPunct="1">
              <a:lnSpc>
                <a:spcPct val="90000"/>
              </a:lnSpc>
            </a:pPr>
            <a:r>
              <a:rPr lang="en-US" sz="2000" dirty="0">
                <a:ea typeface="ＭＳ Ｐゴシック" pitchFamily="34" charset="-128"/>
              </a:rPr>
              <a:t>Swelling extended to above the elbow</a:t>
            </a:r>
          </a:p>
        </p:txBody>
      </p:sp>
    </p:spTree>
    <p:extLst>
      <p:ext uri="{BB962C8B-B14F-4D97-AF65-F5344CB8AC3E}">
        <p14:creationId xmlns:p14="http://schemas.microsoft.com/office/powerpoint/2010/main" val="2904081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830" y="286605"/>
            <a:ext cx="8486775" cy="1008795"/>
          </a:xfrm>
        </p:spPr>
        <p:txBody>
          <a:bodyPr/>
          <a:lstStyle/>
          <a:p>
            <a:pPr algn="ctr"/>
            <a:r>
              <a:rPr lang="en-US" dirty="0"/>
              <a:t>Overview</a:t>
            </a:r>
          </a:p>
        </p:txBody>
      </p:sp>
      <p:sp>
        <p:nvSpPr>
          <p:cNvPr id="3" name="Content Placeholder 2"/>
          <p:cNvSpPr>
            <a:spLocks noGrp="1"/>
          </p:cNvSpPr>
          <p:nvPr>
            <p:ph idx="1"/>
          </p:nvPr>
        </p:nvSpPr>
        <p:spPr>
          <a:xfrm>
            <a:off x="514350" y="2286000"/>
            <a:ext cx="9258300" cy="4038600"/>
          </a:xfrm>
        </p:spPr>
        <p:txBody>
          <a:bodyPr>
            <a:normAutofit/>
          </a:bodyPr>
          <a:lstStyle/>
          <a:p>
            <a:r>
              <a:rPr lang="en-US" dirty="0"/>
              <a:t>Review: types of immunity</a:t>
            </a:r>
          </a:p>
          <a:p>
            <a:r>
              <a:rPr lang="en-US" dirty="0"/>
              <a:t>Application: clinical cases</a:t>
            </a:r>
          </a:p>
          <a:p>
            <a:pPr lvl="1"/>
            <a:r>
              <a:rPr lang="en-US" dirty="0"/>
              <a:t>Type of immune deficiency, pathogen risk, differential diagnosis, treatment</a:t>
            </a:r>
          </a:p>
          <a:p>
            <a:r>
              <a:rPr lang="en-US" dirty="0"/>
              <a:t>Timing and type of infection in solid organ transplant</a:t>
            </a:r>
          </a:p>
          <a:p>
            <a:r>
              <a:rPr lang="en-US" dirty="0"/>
              <a:t>Timing and type of infection in stem-cell transplant</a:t>
            </a:r>
          </a:p>
        </p:txBody>
      </p:sp>
    </p:spTree>
    <p:extLst>
      <p:ext uri="{BB962C8B-B14F-4D97-AF65-F5344CB8AC3E}">
        <p14:creationId xmlns:p14="http://schemas.microsoft.com/office/powerpoint/2010/main" val="847178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a:xfrm>
            <a:off x="0" y="274638"/>
            <a:ext cx="10287000" cy="1143000"/>
          </a:xfrm>
        </p:spPr>
        <p:txBody>
          <a:bodyPr/>
          <a:lstStyle/>
          <a:p>
            <a:pPr algn="ctr" eaLnBrk="1" hangingPunct="1"/>
            <a:r>
              <a:rPr lang="en-US" dirty="0">
                <a:ea typeface="ＭＳ Ｐゴシック" pitchFamily="34" charset="-128"/>
              </a:rPr>
              <a:t>Case History</a:t>
            </a:r>
          </a:p>
        </p:txBody>
      </p:sp>
      <p:pic>
        <p:nvPicPr>
          <p:cNvPr id="66563" name="Picture 4" descr="HOLC01-20031017-01-ARMLE-01-PHF-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81" y="1905001"/>
            <a:ext cx="7899202" cy="3686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descr="HOLC01-20031017-01-ARMLE-02-PHF-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6362" y="1423988"/>
            <a:ext cx="5529263" cy="464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767863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925830" y="286605"/>
            <a:ext cx="8486775" cy="932595"/>
          </a:xfrm>
        </p:spPr>
        <p:txBody>
          <a:bodyPr/>
          <a:lstStyle/>
          <a:p>
            <a:pPr algn="ctr"/>
            <a:r>
              <a:rPr lang="en-US" sz="3200" dirty="0">
                <a:ea typeface="ＭＳ Ｐゴシック" pitchFamily="34" charset="-128"/>
              </a:rPr>
              <a:t>What other history do you need?</a:t>
            </a:r>
          </a:p>
        </p:txBody>
      </p:sp>
      <p:sp>
        <p:nvSpPr>
          <p:cNvPr id="2" name="Content Placeholder 1"/>
          <p:cNvSpPr>
            <a:spLocks noGrp="1"/>
          </p:cNvSpPr>
          <p:nvPr>
            <p:ph idx="1"/>
          </p:nvPr>
        </p:nvSpPr>
        <p:spPr/>
        <p:txBody>
          <a:bodyPr>
            <a:normAutofit fontScale="92500" lnSpcReduction="10000"/>
          </a:bodyPr>
          <a:lstStyle/>
          <a:p>
            <a:pPr eaLnBrk="1" hangingPunct="1">
              <a:lnSpc>
                <a:spcPct val="90000"/>
              </a:lnSpc>
            </a:pPr>
            <a:r>
              <a:rPr lang="en-US" sz="3000" dirty="0" err="1">
                <a:ea typeface="ＭＳ Ｐゴシック" pitchFamily="34" charset="-128"/>
              </a:rPr>
              <a:t>PMHx</a:t>
            </a:r>
            <a:r>
              <a:rPr lang="en-US" sz="3000" dirty="0">
                <a:ea typeface="ＭＳ Ｐゴシック" pitchFamily="34" charset="-128"/>
              </a:rPr>
              <a:t>: polymyalgia </a:t>
            </a:r>
            <a:r>
              <a:rPr lang="en-US" sz="3000" dirty="0" err="1">
                <a:ea typeface="ＭＳ Ｐゴシック" pitchFamily="34" charset="-128"/>
              </a:rPr>
              <a:t>rheumatica</a:t>
            </a:r>
            <a:r>
              <a:rPr lang="en-US" sz="3000" dirty="0">
                <a:ea typeface="ＭＳ Ｐゴシック" pitchFamily="34" charset="-128"/>
              </a:rPr>
              <a:t>; on prednisone 40 mg daily for 3 months; no prior history of frequent infections</a:t>
            </a:r>
          </a:p>
          <a:p>
            <a:pPr eaLnBrk="1" hangingPunct="1">
              <a:lnSpc>
                <a:spcPct val="90000"/>
              </a:lnSpc>
            </a:pPr>
            <a:r>
              <a:rPr lang="en-US" sz="3000" dirty="0">
                <a:ea typeface="ＭＳ Ｐゴシック" pitchFamily="34" charset="-128"/>
              </a:rPr>
              <a:t>Social: Married, lives w/wife – they spend winters in Florida.  No other recent travel. No </a:t>
            </a:r>
            <a:r>
              <a:rPr lang="en-US" sz="3000" dirty="0" err="1">
                <a:ea typeface="ＭＳ Ｐゴシック" pitchFamily="34" charset="-128"/>
              </a:rPr>
              <a:t>tob</a:t>
            </a:r>
            <a:r>
              <a:rPr lang="en-US" sz="3000" dirty="0">
                <a:ea typeface="ＭＳ Ｐゴシック" pitchFamily="34" charset="-128"/>
              </a:rPr>
              <a:t>/ETOH/drug use. Retired from sales </a:t>
            </a:r>
          </a:p>
          <a:p>
            <a:pPr eaLnBrk="1" hangingPunct="1">
              <a:lnSpc>
                <a:spcPct val="90000"/>
              </a:lnSpc>
            </a:pPr>
            <a:r>
              <a:rPr lang="en-US" sz="3000" dirty="0">
                <a:ea typeface="ＭＳ Ｐゴシック" pitchFamily="34" charset="-128"/>
              </a:rPr>
              <a:t>Exposures:</a:t>
            </a:r>
          </a:p>
          <a:p>
            <a:pPr lvl="1" eaLnBrk="1" hangingPunct="1">
              <a:lnSpc>
                <a:spcPct val="90000"/>
              </a:lnSpc>
            </a:pPr>
            <a:r>
              <a:rPr lang="en-US" sz="2400" dirty="0">
                <a:ea typeface="ＭＳ Ｐゴシック" pitchFamily="34" charset="-128"/>
              </a:rPr>
              <a:t>Gardens frequently; scraped arm on metal in an area of overgrown weeds 1 month ago; no rose bushes in area, occasionally sees rabbits but no direct contact.  No fresh/salt water exposures, no HIV risk factors</a:t>
            </a:r>
          </a:p>
          <a:p>
            <a:endParaRPr lang="en-US" dirty="0"/>
          </a:p>
        </p:txBody>
      </p:sp>
    </p:spTree>
    <p:extLst>
      <p:ext uri="{BB962C8B-B14F-4D97-AF65-F5344CB8AC3E}">
        <p14:creationId xmlns:p14="http://schemas.microsoft.com/office/powerpoint/2010/main" val="2900550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Differential diagnosis</a:t>
            </a:r>
          </a:p>
        </p:txBody>
      </p:sp>
      <p:sp>
        <p:nvSpPr>
          <p:cNvPr id="3" name="Content Placeholder 2"/>
          <p:cNvSpPr>
            <a:spLocks noGrp="1"/>
          </p:cNvSpPr>
          <p:nvPr>
            <p:ph idx="1"/>
          </p:nvPr>
        </p:nvSpPr>
        <p:spPr>
          <a:xfrm>
            <a:off x="1028700" y="1905000"/>
            <a:ext cx="8743950" cy="4221164"/>
          </a:xfrm>
        </p:spPr>
        <p:txBody>
          <a:bodyPr/>
          <a:lstStyle/>
          <a:p>
            <a:r>
              <a:rPr lang="en-US" sz="2400" dirty="0"/>
              <a:t>Infectious disease</a:t>
            </a:r>
          </a:p>
          <a:p>
            <a:pPr lvl="1"/>
            <a:r>
              <a:rPr lang="en-US" sz="2400" dirty="0"/>
              <a:t>Viral:</a:t>
            </a:r>
          </a:p>
          <a:p>
            <a:pPr lvl="1"/>
            <a:r>
              <a:rPr lang="en-US" sz="2400" dirty="0"/>
              <a:t>Fungal:</a:t>
            </a:r>
          </a:p>
          <a:p>
            <a:pPr lvl="1"/>
            <a:r>
              <a:rPr lang="en-US" sz="2400" dirty="0"/>
              <a:t>Bacterial:  </a:t>
            </a:r>
          </a:p>
          <a:p>
            <a:pPr lvl="1"/>
            <a:r>
              <a:rPr lang="en-US" sz="2400" dirty="0"/>
              <a:t>Parasitic:  </a:t>
            </a:r>
          </a:p>
          <a:p>
            <a:r>
              <a:rPr lang="en-US" sz="2400" dirty="0"/>
              <a:t>Trauma</a:t>
            </a:r>
          </a:p>
          <a:p>
            <a:r>
              <a:rPr lang="en-US" sz="2400" dirty="0"/>
              <a:t>Hematologic/</a:t>
            </a:r>
            <a:r>
              <a:rPr lang="en-US" sz="2400" dirty="0" err="1"/>
              <a:t>onc</a:t>
            </a:r>
            <a:endParaRPr lang="en-US" sz="2400" dirty="0"/>
          </a:p>
        </p:txBody>
      </p:sp>
    </p:spTree>
    <p:extLst>
      <p:ext uri="{BB962C8B-B14F-4D97-AF65-F5344CB8AC3E}">
        <p14:creationId xmlns:p14="http://schemas.microsoft.com/office/powerpoint/2010/main" val="9202925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Differential diagnosis examples</a:t>
            </a:r>
          </a:p>
        </p:txBody>
      </p:sp>
      <p:sp>
        <p:nvSpPr>
          <p:cNvPr id="3" name="Content Placeholder 2"/>
          <p:cNvSpPr>
            <a:spLocks noGrp="1"/>
          </p:cNvSpPr>
          <p:nvPr>
            <p:ph idx="1"/>
          </p:nvPr>
        </p:nvSpPr>
        <p:spPr>
          <a:xfrm>
            <a:off x="1114425" y="1981200"/>
            <a:ext cx="8743950" cy="4572000"/>
          </a:xfrm>
        </p:spPr>
        <p:txBody>
          <a:bodyPr/>
          <a:lstStyle/>
          <a:p>
            <a:r>
              <a:rPr lang="en-US" sz="1800" dirty="0"/>
              <a:t>Infectious disease</a:t>
            </a:r>
          </a:p>
          <a:p>
            <a:pPr lvl="1"/>
            <a:r>
              <a:rPr lang="en-US" sz="1800" dirty="0"/>
              <a:t>Viral: </a:t>
            </a:r>
          </a:p>
          <a:p>
            <a:pPr lvl="2"/>
            <a:r>
              <a:rPr lang="en-US" dirty="0"/>
              <a:t>Monkeypox </a:t>
            </a:r>
          </a:p>
          <a:p>
            <a:pPr lvl="1"/>
            <a:r>
              <a:rPr lang="en-US" sz="1800" dirty="0"/>
              <a:t>Fungal: </a:t>
            </a:r>
          </a:p>
          <a:p>
            <a:pPr lvl="2"/>
            <a:r>
              <a:rPr lang="en-US" sz="1400" i="1" dirty="0" err="1">
                <a:ea typeface="ＭＳ Ｐゴシック" pitchFamily="34" charset="-128"/>
              </a:rPr>
              <a:t>Sporothrix</a:t>
            </a:r>
            <a:r>
              <a:rPr lang="en-US" sz="1400" i="1" dirty="0">
                <a:ea typeface="ＭＳ Ｐゴシック" pitchFamily="34" charset="-128"/>
              </a:rPr>
              <a:t> </a:t>
            </a:r>
            <a:r>
              <a:rPr lang="en-US" sz="1400" i="1" dirty="0" err="1">
                <a:ea typeface="ＭＳ Ｐゴシック" pitchFamily="34" charset="-128"/>
              </a:rPr>
              <a:t>schenckii</a:t>
            </a:r>
            <a:r>
              <a:rPr lang="en-US" sz="1400" dirty="0">
                <a:ea typeface="ＭＳ Ｐゴシック" pitchFamily="34" charset="-128"/>
              </a:rPr>
              <a:t>, </a:t>
            </a:r>
            <a:r>
              <a:rPr lang="en-US" sz="1400" dirty="0" err="1">
                <a:ea typeface="ＭＳ Ｐゴシック" pitchFamily="34" charset="-128"/>
              </a:rPr>
              <a:t>Coccidiomycoses</a:t>
            </a:r>
            <a:r>
              <a:rPr lang="en-US" sz="1400" dirty="0">
                <a:ea typeface="ＭＳ Ｐゴシック" pitchFamily="34" charset="-128"/>
              </a:rPr>
              <a:t>, </a:t>
            </a:r>
            <a:r>
              <a:rPr lang="en-US" sz="1400" i="1" dirty="0" err="1">
                <a:ea typeface="ＭＳ Ｐゴシック" pitchFamily="34" charset="-128"/>
              </a:rPr>
              <a:t>Cryptocococcus</a:t>
            </a:r>
            <a:r>
              <a:rPr lang="en-US" sz="1400" i="1" dirty="0">
                <a:ea typeface="ＭＳ Ｐゴシック" pitchFamily="34" charset="-128"/>
              </a:rPr>
              <a:t> neoformans</a:t>
            </a:r>
            <a:r>
              <a:rPr lang="en-US" sz="1400" dirty="0">
                <a:ea typeface="ＭＳ Ｐゴシック" pitchFamily="34" charset="-128"/>
              </a:rPr>
              <a:t>, Histoplasmosis, Blastomycosis</a:t>
            </a:r>
            <a:endParaRPr lang="en-US" sz="1400" dirty="0"/>
          </a:p>
          <a:p>
            <a:pPr lvl="1"/>
            <a:r>
              <a:rPr lang="en-US" sz="1800" dirty="0"/>
              <a:t>Bacterial:  </a:t>
            </a:r>
          </a:p>
          <a:p>
            <a:pPr lvl="2"/>
            <a:r>
              <a:rPr lang="en-US" sz="1400" i="1" dirty="0" err="1">
                <a:ea typeface="ＭＳ Ｐゴシック" pitchFamily="34" charset="-128"/>
              </a:rPr>
              <a:t>Francisella</a:t>
            </a:r>
            <a:r>
              <a:rPr lang="en-US" sz="1400" i="1" dirty="0">
                <a:ea typeface="ＭＳ Ｐゴシック" pitchFamily="34" charset="-128"/>
              </a:rPr>
              <a:t> </a:t>
            </a:r>
            <a:r>
              <a:rPr lang="en-US" sz="1400" i="1" dirty="0" err="1">
                <a:ea typeface="ＭＳ Ｐゴシック" pitchFamily="34" charset="-128"/>
              </a:rPr>
              <a:t>tularensis</a:t>
            </a:r>
            <a:r>
              <a:rPr lang="en-US" sz="1400" i="1" dirty="0">
                <a:ea typeface="ＭＳ Ｐゴシック" pitchFamily="34" charset="-128"/>
              </a:rPr>
              <a:t> </a:t>
            </a:r>
            <a:r>
              <a:rPr lang="en-US" sz="1400" dirty="0">
                <a:ea typeface="ＭＳ Ｐゴシック" pitchFamily="34" charset="-128"/>
              </a:rPr>
              <a:t>(</a:t>
            </a:r>
            <a:r>
              <a:rPr lang="en-US" sz="1400" dirty="0" err="1">
                <a:ea typeface="ＭＳ Ｐゴシック" pitchFamily="34" charset="-128"/>
              </a:rPr>
              <a:t>ulceroglandular</a:t>
            </a:r>
            <a:r>
              <a:rPr lang="en-US" sz="1400" dirty="0">
                <a:ea typeface="ＭＳ Ｐゴシック" pitchFamily="34" charset="-128"/>
              </a:rPr>
              <a:t> type) </a:t>
            </a:r>
            <a:r>
              <a:rPr lang="en-US" sz="1400" i="1" dirty="0" err="1">
                <a:ea typeface="ＭＳ Ｐゴシック" pitchFamily="34" charset="-128"/>
              </a:rPr>
              <a:t>Nocardia</a:t>
            </a:r>
            <a:r>
              <a:rPr lang="en-US" sz="1400" i="1" dirty="0">
                <a:ea typeface="ＭＳ Ｐゴシック" pitchFamily="34" charset="-128"/>
              </a:rPr>
              <a:t> </a:t>
            </a:r>
            <a:r>
              <a:rPr lang="en-US" sz="1400" i="1" dirty="0" err="1">
                <a:ea typeface="ＭＳ Ｐゴシック" pitchFamily="34" charset="-128"/>
              </a:rPr>
              <a:t>brasiliensis</a:t>
            </a:r>
            <a:r>
              <a:rPr lang="en-US" sz="1400" i="1" dirty="0">
                <a:ea typeface="ＭＳ Ｐゴシック" pitchFamily="34" charset="-128"/>
              </a:rPr>
              <a:t>, </a:t>
            </a:r>
            <a:r>
              <a:rPr lang="en-US" sz="1400" i="1" dirty="0" err="1">
                <a:ea typeface="ＭＳ Ｐゴシック" pitchFamily="34" charset="-128"/>
              </a:rPr>
              <a:t>Bartonella</a:t>
            </a:r>
            <a:r>
              <a:rPr lang="en-US" sz="1400" i="1" dirty="0">
                <a:ea typeface="ＭＳ Ｐゴシック" pitchFamily="34" charset="-128"/>
              </a:rPr>
              <a:t> </a:t>
            </a:r>
            <a:r>
              <a:rPr lang="en-US" sz="1400" i="1" dirty="0" err="1">
                <a:ea typeface="ＭＳ Ｐゴシック" pitchFamily="34" charset="-128"/>
              </a:rPr>
              <a:t>henslae</a:t>
            </a:r>
            <a:endParaRPr lang="en-US" sz="1400" i="1" dirty="0">
              <a:ea typeface="ＭＳ Ｐゴシック" pitchFamily="34" charset="-128"/>
            </a:endParaRPr>
          </a:p>
          <a:p>
            <a:pPr lvl="2"/>
            <a:r>
              <a:rPr lang="en-US" sz="1400" dirty="0">
                <a:ea typeface="ＭＳ Ｐゴシック" pitchFamily="34" charset="-128"/>
              </a:rPr>
              <a:t>Mycobacterial:  </a:t>
            </a:r>
            <a:r>
              <a:rPr lang="en-US" sz="1400" i="1" dirty="0">
                <a:ea typeface="ＭＳ Ｐゴシック" pitchFamily="34" charset="-128"/>
              </a:rPr>
              <a:t>Mycobacterium </a:t>
            </a:r>
            <a:r>
              <a:rPr lang="en-US" sz="1400" i="1" dirty="0" err="1">
                <a:ea typeface="ＭＳ Ｐゴシック" pitchFamily="34" charset="-128"/>
              </a:rPr>
              <a:t>marinum</a:t>
            </a:r>
            <a:r>
              <a:rPr lang="en-US" sz="1400" dirty="0">
                <a:ea typeface="ＭＳ Ｐゴシック" pitchFamily="34" charset="-128"/>
              </a:rPr>
              <a:t>, </a:t>
            </a:r>
            <a:r>
              <a:rPr lang="en-US" sz="1400" i="1" dirty="0">
                <a:ea typeface="ＭＳ Ｐゴシック" pitchFamily="34" charset="-128"/>
              </a:rPr>
              <a:t>Mycobacterium </a:t>
            </a:r>
            <a:r>
              <a:rPr lang="en-US" sz="1400" i="1" dirty="0" err="1">
                <a:ea typeface="ＭＳ Ｐゴシック" pitchFamily="34" charset="-128"/>
              </a:rPr>
              <a:t>chelonea</a:t>
            </a:r>
            <a:r>
              <a:rPr lang="en-US" sz="1400" dirty="0">
                <a:ea typeface="ＭＳ Ｐゴシック" pitchFamily="34" charset="-128"/>
              </a:rPr>
              <a:t>, </a:t>
            </a:r>
            <a:r>
              <a:rPr lang="en-US" sz="1400" i="1" dirty="0">
                <a:ea typeface="ＭＳ Ｐゴシック" pitchFamily="34" charset="-128"/>
              </a:rPr>
              <a:t>Mycobacterium </a:t>
            </a:r>
            <a:r>
              <a:rPr lang="en-US" sz="1400" i="1" dirty="0" err="1">
                <a:ea typeface="ＭＳ Ｐゴシック" pitchFamily="34" charset="-128"/>
              </a:rPr>
              <a:t>ulcerans</a:t>
            </a:r>
            <a:endParaRPr lang="en-US" sz="1400" i="1" dirty="0">
              <a:ea typeface="ＭＳ Ｐゴシック" pitchFamily="34" charset="-128"/>
            </a:endParaRPr>
          </a:p>
          <a:p>
            <a:pPr lvl="1"/>
            <a:r>
              <a:rPr lang="en-US" sz="1800" dirty="0"/>
              <a:t>Parasitic:  </a:t>
            </a:r>
          </a:p>
          <a:p>
            <a:pPr lvl="2"/>
            <a:r>
              <a:rPr lang="en-US" sz="1400" i="1" dirty="0" err="1">
                <a:ea typeface="ＭＳ Ｐゴシック" pitchFamily="34" charset="-128"/>
              </a:rPr>
              <a:t>Leishmania</a:t>
            </a:r>
            <a:r>
              <a:rPr lang="en-US" sz="1400" i="1" dirty="0">
                <a:ea typeface="ＭＳ Ｐゴシック" pitchFamily="34" charset="-128"/>
              </a:rPr>
              <a:t> </a:t>
            </a:r>
            <a:r>
              <a:rPr lang="en-US" sz="1400" i="1" dirty="0" err="1">
                <a:ea typeface="ＭＳ Ｐゴシック" pitchFamily="34" charset="-128"/>
              </a:rPr>
              <a:t>braziliensis</a:t>
            </a:r>
            <a:endParaRPr lang="en-US" sz="1400" i="1" dirty="0"/>
          </a:p>
          <a:p>
            <a:r>
              <a:rPr lang="en-US" sz="1800" dirty="0"/>
              <a:t>Trauma</a:t>
            </a:r>
          </a:p>
          <a:p>
            <a:pPr lvl="1"/>
            <a:r>
              <a:rPr lang="en-US" sz="1800" dirty="0"/>
              <a:t>Tendon rupture</a:t>
            </a:r>
          </a:p>
          <a:p>
            <a:r>
              <a:rPr lang="en-US" sz="1800" dirty="0" err="1"/>
              <a:t>Heme</a:t>
            </a:r>
            <a:r>
              <a:rPr lang="en-US" sz="1800" dirty="0"/>
              <a:t>/</a:t>
            </a:r>
            <a:r>
              <a:rPr lang="en-US" sz="1800" dirty="0" err="1"/>
              <a:t>onc</a:t>
            </a:r>
            <a:endParaRPr lang="en-US" sz="1800" dirty="0"/>
          </a:p>
          <a:p>
            <a:pPr lvl="1"/>
            <a:r>
              <a:rPr lang="en-US" sz="1800" dirty="0"/>
              <a:t>Thrombus, soft tissue tumor</a:t>
            </a:r>
          </a:p>
        </p:txBody>
      </p:sp>
    </p:spTree>
    <p:extLst>
      <p:ext uri="{BB962C8B-B14F-4D97-AF65-F5344CB8AC3E}">
        <p14:creationId xmlns:p14="http://schemas.microsoft.com/office/powerpoint/2010/main" val="68346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500"/>
                                        <p:tgtEl>
                                          <p:spTgt spid="3">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9" end="9"/>
                                            </p:txEl>
                                          </p:spTgt>
                                        </p:tgtEl>
                                        <p:attrNameLst>
                                          <p:attrName>style.visibility</p:attrName>
                                        </p:attrNameLst>
                                      </p:cBhvr>
                                      <p:to>
                                        <p:strVal val="visible"/>
                                      </p:to>
                                    </p:set>
                                    <p:animEffect transition="in" filter="fade">
                                      <p:cBhvr>
                                        <p:cTn id="16" dur="500"/>
                                        <p:tgtEl>
                                          <p:spTgt spid="3">
                                            <p:txEl>
                                              <p:pRg st="9" end="9"/>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animEffect transition="in" filter="fade">
                                      <p:cBhvr>
                                        <p:cTn id="19" dur="500"/>
                                        <p:tgtEl>
                                          <p:spTgt spid="3">
                                            <p:txEl>
                                              <p:pRg st="11" end="11"/>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13" end="13"/>
                                            </p:txEl>
                                          </p:spTgt>
                                        </p:tgtEl>
                                        <p:attrNameLst>
                                          <p:attrName>style.visibility</p:attrName>
                                        </p:attrNameLst>
                                      </p:cBhvr>
                                      <p:to>
                                        <p:strVal val="visible"/>
                                      </p:to>
                                    </p:set>
                                    <p:animEffect transition="in" filter="fade">
                                      <p:cBhvr>
                                        <p:cTn id="2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514350" y="457200"/>
            <a:ext cx="9258300" cy="1143000"/>
          </a:xfrm>
        </p:spPr>
        <p:txBody>
          <a:bodyPr>
            <a:normAutofit fontScale="90000"/>
          </a:bodyPr>
          <a:lstStyle/>
          <a:p>
            <a:r>
              <a:rPr lang="en-US" dirty="0">
                <a:ea typeface="ＭＳ Ｐゴシック" pitchFamily="34" charset="-128"/>
              </a:rPr>
              <a:t>Which test will be most helpful in confirming the diagnosis?</a:t>
            </a:r>
          </a:p>
        </p:txBody>
      </p:sp>
      <p:sp>
        <p:nvSpPr>
          <p:cNvPr id="73731" name="Content Placeholder 2"/>
          <p:cNvSpPr>
            <a:spLocks noGrp="1"/>
          </p:cNvSpPr>
          <p:nvPr>
            <p:ph idx="1"/>
          </p:nvPr>
        </p:nvSpPr>
        <p:spPr>
          <a:xfrm>
            <a:off x="514350" y="2133601"/>
            <a:ext cx="9258300" cy="4525963"/>
          </a:xfrm>
        </p:spPr>
        <p:txBody>
          <a:bodyPr/>
          <a:lstStyle/>
          <a:p>
            <a:pPr marL="514350" indent="-514350">
              <a:buFontTx/>
              <a:buAutoNum type="alphaUcPeriod"/>
            </a:pPr>
            <a:r>
              <a:rPr lang="en-US" dirty="0">
                <a:ea typeface="ＭＳ Ｐゴシック" pitchFamily="34" charset="-128"/>
              </a:rPr>
              <a:t>Urine antigen test</a:t>
            </a:r>
          </a:p>
          <a:p>
            <a:pPr marL="514350" indent="-514350">
              <a:buFontTx/>
              <a:buAutoNum type="alphaUcPeriod"/>
            </a:pPr>
            <a:r>
              <a:rPr lang="en-US" dirty="0">
                <a:ea typeface="ＭＳ Ｐゴシック" pitchFamily="34" charset="-128"/>
              </a:rPr>
              <a:t>Blood culture</a:t>
            </a:r>
          </a:p>
          <a:p>
            <a:pPr marL="514350" indent="-514350">
              <a:buFontTx/>
              <a:buAutoNum type="alphaUcPeriod"/>
            </a:pPr>
            <a:r>
              <a:rPr lang="en-US" dirty="0">
                <a:ea typeface="ＭＳ Ｐゴシック" pitchFamily="34" charset="-128"/>
              </a:rPr>
              <a:t>Stain and culture of wound</a:t>
            </a:r>
          </a:p>
          <a:p>
            <a:pPr marL="514350" indent="-514350">
              <a:buFontTx/>
              <a:buAutoNum type="alphaUcPeriod"/>
            </a:pPr>
            <a:r>
              <a:rPr lang="en-US" dirty="0">
                <a:ea typeface="ＭＳ Ｐゴシック" pitchFamily="34" charset="-128"/>
              </a:rPr>
              <a:t>CT of arm</a:t>
            </a:r>
          </a:p>
          <a:p>
            <a:pPr marL="514350" indent="-514350">
              <a:buFontTx/>
              <a:buAutoNum type="alphaUcPeriod"/>
            </a:pPr>
            <a:r>
              <a:rPr lang="en-US" dirty="0">
                <a:ea typeface="ＭＳ Ｐゴシック" pitchFamily="34" charset="-128"/>
              </a:rPr>
              <a:t>Serological test</a:t>
            </a:r>
          </a:p>
        </p:txBody>
      </p:sp>
    </p:spTree>
    <p:extLst>
      <p:ext uri="{BB962C8B-B14F-4D97-AF65-F5344CB8AC3E}">
        <p14:creationId xmlns:p14="http://schemas.microsoft.com/office/powerpoint/2010/main" val="255154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73731">
                                            <p:txEl>
                                              <p:pRg st="2" end="2"/>
                                            </p:txEl>
                                          </p:spTgt>
                                        </p:tgtEl>
                                        <p:attrNameLst>
                                          <p:attrName>style.color</p:attrName>
                                        </p:attrNameLst>
                                      </p:cBhvr>
                                      <p:to>
                                        <a:schemeClr val="accent2"/>
                                      </p:to>
                                    </p:animClr>
                                    <p:animClr clrSpc="rgb" dir="cw">
                                      <p:cBhvr>
                                        <p:cTn id="7" dur="500" fill="hold"/>
                                        <p:tgtEl>
                                          <p:spTgt spid="73731">
                                            <p:txEl>
                                              <p:pRg st="2" end="2"/>
                                            </p:txEl>
                                          </p:spTgt>
                                        </p:tgtEl>
                                        <p:attrNameLst>
                                          <p:attrName>fillcolor</p:attrName>
                                        </p:attrNameLst>
                                      </p:cBhvr>
                                      <p:to>
                                        <a:schemeClr val="accent2"/>
                                      </p:to>
                                    </p:animClr>
                                    <p:set>
                                      <p:cBhvr>
                                        <p:cTn id="8" dur="500" fill="hold"/>
                                        <p:tgtEl>
                                          <p:spTgt spid="73731">
                                            <p:txEl>
                                              <p:pRg st="2" end="2"/>
                                            </p:txEl>
                                          </p:spTgt>
                                        </p:tgtEl>
                                        <p:attrNameLst>
                                          <p:attrName>fill.type</p:attrName>
                                        </p:attrNameLst>
                                      </p:cBhvr>
                                      <p:to>
                                        <p:strVal val="solid"/>
                                      </p:to>
                                    </p:set>
                                    <p:set>
                                      <p:cBhvr>
                                        <p:cTn id="9" dur="500" fill="hold"/>
                                        <p:tgtEl>
                                          <p:spTgt spid="73731">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idx="4294967295"/>
          </p:nvPr>
        </p:nvSpPr>
        <p:spPr>
          <a:xfrm>
            <a:off x="0" y="274638"/>
            <a:ext cx="9258300" cy="1143000"/>
          </a:xfrm>
        </p:spPr>
        <p:txBody>
          <a:bodyPr/>
          <a:lstStyle/>
          <a:p>
            <a:pPr algn="ctr"/>
            <a:r>
              <a:rPr lang="en-US" dirty="0">
                <a:ea typeface="ＭＳ Ｐゴシック" pitchFamily="34" charset="-128"/>
              </a:rPr>
              <a:t>What is your diagnosis?</a:t>
            </a:r>
          </a:p>
        </p:txBody>
      </p:sp>
      <p:pic>
        <p:nvPicPr>
          <p:cNvPr id="75779" name="Picture 6" descr="http://lib.jiangnan.edu.cn/ASM/035-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600200"/>
            <a:ext cx="7858125" cy="464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795362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0287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Rectangle 73">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0287000"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6" name="Straight Connector 75">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07042" y="1737845"/>
            <a:ext cx="8409623"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8" name="Rectangle 77">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287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802" name="Title 3"/>
          <p:cNvSpPr>
            <a:spLocks noGrp="1"/>
          </p:cNvSpPr>
          <p:nvPr>
            <p:ph type="title" idx="4294967295"/>
          </p:nvPr>
        </p:nvSpPr>
        <p:spPr>
          <a:xfrm>
            <a:off x="6631440" y="634946"/>
            <a:ext cx="3113654" cy="1450757"/>
          </a:xfrm>
        </p:spPr>
        <p:txBody>
          <a:bodyPr vert="horz" lIns="91440" tIns="45720" rIns="91440" bIns="45720" rtlCol="0" anchor="b">
            <a:normAutofit/>
          </a:bodyPr>
          <a:lstStyle/>
          <a:p>
            <a:r>
              <a:rPr lang="en-US" kern="1200" spc="-50" baseline="0" dirty="0">
                <a:solidFill>
                  <a:schemeClr val="tx1">
                    <a:lumMod val="75000"/>
                    <a:lumOff val="25000"/>
                  </a:schemeClr>
                </a:solidFill>
                <a:latin typeface="+mj-lt"/>
                <a:ea typeface="+mj-ea"/>
                <a:cs typeface="+mj-cs"/>
              </a:rPr>
              <a:t>Diagnosis of Nocardia</a:t>
            </a:r>
          </a:p>
        </p:txBody>
      </p:sp>
      <p:pic>
        <p:nvPicPr>
          <p:cNvPr id="4" name="Picture 6" descr="http://lib.jiangnan.edu.cn/ASM/035-4.jpg">
            <a:extLst>
              <a:ext uri="{FF2B5EF4-FFF2-40B4-BE49-F238E27FC236}">
                <a16:creationId xmlns:a16="http://schemas.microsoft.com/office/drawing/2014/main" id="{9BDE6E4A-5E80-434B-B07D-CD414810B20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914" r="11132"/>
          <a:stretch/>
        </p:blipFill>
        <p:spPr bwMode="auto">
          <a:xfrm>
            <a:off x="534936" y="640081"/>
            <a:ext cx="5830145" cy="5314406"/>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80" name="Straight Connector 79">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58995" y="2085703"/>
            <a:ext cx="300894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76803" name="Content Placeholder 4"/>
          <p:cNvSpPr>
            <a:spLocks noGrp="1"/>
          </p:cNvSpPr>
          <p:nvPr>
            <p:ph idx="4294967295"/>
          </p:nvPr>
        </p:nvSpPr>
        <p:spPr>
          <a:xfrm>
            <a:off x="6631440" y="2198913"/>
            <a:ext cx="3113654" cy="3755565"/>
          </a:xfrm>
        </p:spPr>
        <p:txBody>
          <a:bodyPr vert="horz" lIns="0" tIns="45720" rIns="0" bIns="45720" rtlCol="0">
            <a:normAutofit/>
          </a:bodyPr>
          <a:lstStyle/>
          <a:p>
            <a:r>
              <a:rPr lang="en-US" dirty="0"/>
              <a:t>Stain</a:t>
            </a:r>
          </a:p>
          <a:p>
            <a:pPr lvl="1"/>
            <a:r>
              <a:rPr lang="en-US" dirty="0"/>
              <a:t>Branching, beaded, gram-positive filaments </a:t>
            </a:r>
          </a:p>
          <a:p>
            <a:pPr lvl="1"/>
            <a:r>
              <a:rPr lang="en-US" dirty="0"/>
              <a:t>Most are acid-fast in direct smears if a modified stain  (Kinyoun or Ziehl-Neelsen) </a:t>
            </a:r>
          </a:p>
          <a:p>
            <a:pPr lvl="1"/>
            <a:r>
              <a:rPr lang="en-US" dirty="0"/>
              <a:t>Often take up silver stains </a:t>
            </a:r>
          </a:p>
          <a:p>
            <a:r>
              <a:rPr lang="en-US" dirty="0"/>
              <a:t>Culture</a:t>
            </a:r>
          </a:p>
          <a:p>
            <a:pPr lvl="1"/>
            <a:r>
              <a:rPr lang="en-US" dirty="0"/>
              <a:t>Grows relatively slowly (up to 2-4 weeks)</a:t>
            </a:r>
          </a:p>
          <a:p>
            <a:pPr lvl="1"/>
            <a:r>
              <a:rPr lang="en-US" dirty="0"/>
              <a:t>Grows in some blood culture systems </a:t>
            </a:r>
          </a:p>
        </p:txBody>
      </p:sp>
      <p:sp>
        <p:nvSpPr>
          <p:cNvPr id="82" name="Rectangle 81">
            <a:extLst>
              <a:ext uri="{FF2B5EF4-FFF2-40B4-BE49-F238E27FC236}">
                <a16:creationId xmlns:a16="http://schemas.microsoft.com/office/drawing/2014/main" id="{6329CBCE-21AE-419D-AC1F-8ACF510A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6334316"/>
            <a:ext cx="10286988"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 name="Rectangle 83">
            <a:extLst>
              <a:ext uri="{FF2B5EF4-FFF2-40B4-BE49-F238E27FC236}">
                <a16:creationId xmlns:a16="http://schemas.microsoft.com/office/drawing/2014/main" id="{FF2DA012-1414-493D-888F-5D99D0BDA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0287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904517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idx="4294967295"/>
          </p:nvPr>
        </p:nvSpPr>
        <p:spPr>
          <a:xfrm>
            <a:off x="0" y="274638"/>
            <a:ext cx="10287000" cy="1143000"/>
          </a:xfrm>
        </p:spPr>
        <p:txBody>
          <a:bodyPr>
            <a:normAutofit/>
          </a:bodyPr>
          <a:lstStyle/>
          <a:p>
            <a:pPr algn="ctr"/>
            <a:r>
              <a:rPr lang="en-US" sz="4000" dirty="0">
                <a:ea typeface="ＭＳ Ｐゴシック" pitchFamily="34" charset="-128"/>
              </a:rPr>
              <a:t>Cutaneous Manifestations </a:t>
            </a:r>
            <a:br>
              <a:rPr lang="en-US" sz="4000" dirty="0">
                <a:ea typeface="ＭＳ Ｐゴシック" pitchFamily="34" charset="-128"/>
              </a:rPr>
            </a:br>
            <a:r>
              <a:rPr lang="en-US" sz="4000" dirty="0">
                <a:ea typeface="ＭＳ Ｐゴシック" pitchFamily="34" charset="-128"/>
              </a:rPr>
              <a:t>of </a:t>
            </a:r>
            <a:r>
              <a:rPr lang="en-US" sz="4000" dirty="0" err="1">
                <a:ea typeface="ＭＳ Ｐゴシック" pitchFamily="34" charset="-128"/>
              </a:rPr>
              <a:t>Nocardiosis</a:t>
            </a:r>
            <a:r>
              <a:rPr lang="en-US" sz="4000" dirty="0">
                <a:ea typeface="ＭＳ Ｐゴシック" pitchFamily="34" charset="-128"/>
              </a:rPr>
              <a:t> </a:t>
            </a:r>
          </a:p>
        </p:txBody>
      </p:sp>
      <p:sp>
        <p:nvSpPr>
          <p:cNvPr id="77827" name="Content Placeholder 2"/>
          <p:cNvSpPr>
            <a:spLocks noGrp="1"/>
          </p:cNvSpPr>
          <p:nvPr>
            <p:ph idx="4294967295"/>
          </p:nvPr>
        </p:nvSpPr>
        <p:spPr>
          <a:xfrm>
            <a:off x="723900" y="1423988"/>
            <a:ext cx="5943600" cy="4525962"/>
          </a:xfrm>
        </p:spPr>
        <p:txBody>
          <a:bodyPr>
            <a:normAutofit fontScale="92500" lnSpcReduction="20000"/>
          </a:bodyPr>
          <a:lstStyle/>
          <a:p>
            <a:pPr eaLnBrk="1" hangingPunct="1">
              <a:lnSpc>
                <a:spcPct val="80000"/>
              </a:lnSpc>
            </a:pPr>
            <a:endParaRPr lang="en-US" sz="2800" dirty="0">
              <a:ea typeface="ＭＳ Ｐゴシック" pitchFamily="34" charset="-128"/>
            </a:endParaRPr>
          </a:p>
          <a:p>
            <a:pPr eaLnBrk="1" hangingPunct="1">
              <a:lnSpc>
                <a:spcPct val="80000"/>
              </a:lnSpc>
            </a:pPr>
            <a:r>
              <a:rPr lang="en-US" sz="2800" dirty="0">
                <a:ea typeface="ＭＳ Ｐゴシック" pitchFamily="34" charset="-128"/>
              </a:rPr>
              <a:t>Primary cutaneous </a:t>
            </a:r>
          </a:p>
          <a:p>
            <a:pPr lvl="1" eaLnBrk="1" hangingPunct="1">
              <a:lnSpc>
                <a:spcPct val="80000"/>
              </a:lnSpc>
            </a:pPr>
            <a:r>
              <a:rPr lang="en-US" sz="2400" dirty="0">
                <a:ea typeface="ＭＳ Ｐゴシック" pitchFamily="34" charset="-128"/>
              </a:rPr>
              <a:t>Results from direct inoculation</a:t>
            </a:r>
          </a:p>
          <a:p>
            <a:pPr eaLnBrk="1" hangingPunct="1">
              <a:lnSpc>
                <a:spcPct val="80000"/>
              </a:lnSpc>
            </a:pPr>
            <a:r>
              <a:rPr lang="en-US" sz="2800" dirty="0">
                <a:ea typeface="ＭＳ Ｐゴシック" pitchFamily="34" charset="-128"/>
              </a:rPr>
              <a:t>Lymphocutaneous  </a:t>
            </a:r>
          </a:p>
          <a:p>
            <a:pPr lvl="1" eaLnBrk="1" hangingPunct="1">
              <a:lnSpc>
                <a:spcPct val="80000"/>
              </a:lnSpc>
            </a:pPr>
            <a:r>
              <a:rPr lang="en-US" sz="2400" dirty="0">
                <a:ea typeface="ＭＳ Ｐゴシック" pitchFamily="34" charset="-128"/>
              </a:rPr>
              <a:t>Extension of untreated primary cutaneous often is initial presentation</a:t>
            </a:r>
          </a:p>
          <a:p>
            <a:pPr eaLnBrk="1" hangingPunct="1">
              <a:lnSpc>
                <a:spcPct val="80000"/>
              </a:lnSpc>
            </a:pPr>
            <a:r>
              <a:rPr lang="en-US" sz="2800" dirty="0">
                <a:ea typeface="ＭＳ Ｐゴシック" pitchFamily="34" charset="-128"/>
              </a:rPr>
              <a:t>Mycetoma</a:t>
            </a:r>
          </a:p>
          <a:p>
            <a:pPr lvl="1" eaLnBrk="1" hangingPunct="1">
              <a:lnSpc>
                <a:spcPct val="80000"/>
              </a:lnSpc>
            </a:pPr>
            <a:r>
              <a:rPr lang="en-US" sz="2400" dirty="0">
                <a:ea typeface="ＭＳ Ｐゴシック" pitchFamily="34" charset="-128"/>
              </a:rPr>
              <a:t>Chronic suppurative granulomatous reaction secondary to </a:t>
            </a:r>
            <a:r>
              <a:rPr lang="en-US" sz="2400" i="1" dirty="0">
                <a:ea typeface="ＭＳ Ｐゴシック" pitchFamily="34" charset="-128"/>
              </a:rPr>
              <a:t>Nocardia</a:t>
            </a:r>
            <a:r>
              <a:rPr lang="en-US" sz="2400" dirty="0">
                <a:ea typeface="ＭＳ Ｐゴシック" pitchFamily="34" charset="-128"/>
              </a:rPr>
              <a:t> or other pathogens</a:t>
            </a:r>
          </a:p>
          <a:p>
            <a:pPr eaLnBrk="1" hangingPunct="1">
              <a:lnSpc>
                <a:spcPct val="80000"/>
              </a:lnSpc>
            </a:pPr>
            <a:r>
              <a:rPr lang="en-US" sz="2800" dirty="0">
                <a:ea typeface="ＭＳ Ｐゴシック" pitchFamily="34" charset="-128"/>
              </a:rPr>
              <a:t>Disseminated </a:t>
            </a:r>
          </a:p>
          <a:p>
            <a:pPr lvl="1" eaLnBrk="1" hangingPunct="1">
              <a:lnSpc>
                <a:spcPct val="80000"/>
              </a:lnSpc>
            </a:pPr>
            <a:r>
              <a:rPr lang="en-US" sz="2400" dirty="0">
                <a:ea typeface="ＭＳ Ｐゴシック" pitchFamily="34" charset="-128"/>
              </a:rPr>
              <a:t> Cutaneous involvement  a component of disease</a:t>
            </a:r>
          </a:p>
          <a:p>
            <a:pPr lvl="1" eaLnBrk="1" hangingPunct="1">
              <a:lnSpc>
                <a:spcPct val="80000"/>
              </a:lnSpc>
              <a:buFontTx/>
              <a:buNone/>
            </a:pPr>
            <a:br>
              <a:rPr lang="en-US" sz="2400" dirty="0">
                <a:ea typeface="ＭＳ Ｐゴシック" pitchFamily="34" charset="-128"/>
              </a:rPr>
            </a:br>
            <a:endParaRPr lang="en-US" sz="2400" dirty="0">
              <a:ea typeface="ＭＳ Ｐゴシック" pitchFamily="34" charset="-128"/>
            </a:endParaRPr>
          </a:p>
        </p:txBody>
      </p:sp>
      <p:sp>
        <p:nvSpPr>
          <p:cNvPr id="2" name="Rectangle 1">
            <a:extLst>
              <a:ext uri="{FF2B5EF4-FFF2-40B4-BE49-F238E27FC236}">
                <a16:creationId xmlns:a16="http://schemas.microsoft.com/office/drawing/2014/main" id="{CA81C4E4-CF18-4BCF-A7A0-C035BBDD9E9C}"/>
              </a:ext>
            </a:extLst>
          </p:cNvPr>
          <p:cNvSpPr/>
          <p:nvPr/>
        </p:nvSpPr>
        <p:spPr>
          <a:xfrm>
            <a:off x="5905500" y="5206724"/>
            <a:ext cx="5143500" cy="246221"/>
          </a:xfrm>
          <a:prstGeom prst="rect">
            <a:avLst/>
          </a:prstGeom>
        </p:spPr>
        <p:txBody>
          <a:bodyPr>
            <a:spAutoFit/>
          </a:bodyPr>
          <a:lstStyle/>
          <a:p>
            <a:r>
              <a:rPr lang="en-US" sz="1000" dirty="0"/>
              <a:t>http://www.ijdvl.com/viewimage.asp?img=ijdvl_2008_74_6_635_45110_u1.jpg</a:t>
            </a:r>
          </a:p>
        </p:txBody>
      </p:sp>
      <p:pic>
        <p:nvPicPr>
          <p:cNvPr id="6" name="Picture 2" descr="Image result for nocardia mycetoma">
            <a:extLst>
              <a:ext uri="{FF2B5EF4-FFF2-40B4-BE49-F238E27FC236}">
                <a16:creationId xmlns:a16="http://schemas.microsoft.com/office/drawing/2014/main" id="{FFBE6D2B-E3A4-4F88-AD8E-C32E0389E1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4700" y="2819400"/>
            <a:ext cx="2945668" cy="221933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1153795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
            <a:ext cx="7143750" cy="445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29300" y="1629092"/>
            <a:ext cx="4457700" cy="5208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1438275" y="5169892"/>
            <a:ext cx="4267200" cy="369332"/>
          </a:xfrm>
          <a:prstGeom prst="rect">
            <a:avLst/>
          </a:prstGeom>
          <a:noFill/>
        </p:spPr>
        <p:txBody>
          <a:bodyPr wrap="square" rtlCol="0">
            <a:spAutoFit/>
          </a:bodyPr>
          <a:lstStyle/>
          <a:p>
            <a:r>
              <a:rPr lang="en-US" dirty="0"/>
              <a:t>Lung and brain Nocardia lesions</a:t>
            </a:r>
          </a:p>
        </p:txBody>
      </p:sp>
    </p:spTree>
    <p:extLst>
      <p:ext uri="{BB962C8B-B14F-4D97-AF65-F5344CB8AC3E}">
        <p14:creationId xmlns:p14="http://schemas.microsoft.com/office/powerpoint/2010/main" val="32527747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3"/>
          <p:cNvSpPr>
            <a:spLocks noGrp="1"/>
          </p:cNvSpPr>
          <p:nvPr>
            <p:ph type="title" idx="4294967295"/>
          </p:nvPr>
        </p:nvSpPr>
        <p:spPr>
          <a:xfrm>
            <a:off x="0" y="274638"/>
            <a:ext cx="10287000" cy="1143000"/>
          </a:xfrm>
        </p:spPr>
        <p:txBody>
          <a:bodyPr/>
          <a:lstStyle/>
          <a:p>
            <a:pPr algn="ctr"/>
            <a:r>
              <a:rPr lang="en-US" dirty="0">
                <a:ea typeface="ＭＳ Ｐゴシック" pitchFamily="34" charset="-128"/>
              </a:rPr>
              <a:t>Treatment of </a:t>
            </a:r>
            <a:r>
              <a:rPr lang="en-US" dirty="0" err="1">
                <a:ea typeface="ＭＳ Ｐゴシック" pitchFamily="34" charset="-128"/>
              </a:rPr>
              <a:t>Nocardia</a:t>
            </a:r>
            <a:endParaRPr lang="en-US" dirty="0">
              <a:ea typeface="ＭＳ Ｐゴシック" pitchFamily="34" charset="-128"/>
            </a:endParaRP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1928988940"/>
              </p:ext>
            </p:extLst>
          </p:nvPr>
        </p:nvGraphicFramePr>
        <p:xfrm>
          <a:off x="571500" y="1828800"/>
          <a:ext cx="9344025" cy="3791070"/>
        </p:xfrm>
        <a:graphic>
          <a:graphicData uri="http://schemas.openxmlformats.org/drawingml/2006/table">
            <a:tbl>
              <a:tblPr/>
              <a:tblGrid>
                <a:gridCol w="3355777">
                  <a:extLst>
                    <a:ext uri="{9D8B030D-6E8A-4147-A177-3AD203B41FA5}">
                      <a16:colId xmlns:a16="http://schemas.microsoft.com/office/drawing/2014/main" val="20000"/>
                    </a:ext>
                  </a:extLst>
                </a:gridCol>
                <a:gridCol w="1444823">
                  <a:extLst>
                    <a:ext uri="{9D8B030D-6E8A-4147-A177-3AD203B41FA5}">
                      <a16:colId xmlns:a16="http://schemas.microsoft.com/office/drawing/2014/main" val="20001"/>
                    </a:ext>
                  </a:extLst>
                </a:gridCol>
                <a:gridCol w="4543425">
                  <a:extLst>
                    <a:ext uri="{9D8B030D-6E8A-4147-A177-3AD203B41FA5}">
                      <a16:colId xmlns:a16="http://schemas.microsoft.com/office/drawing/2014/main" val="20002"/>
                    </a:ext>
                  </a:extLst>
                </a:gridCol>
              </a:tblGrid>
              <a:tr h="3715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pitchFamily="34" charset="0"/>
                          <a:ea typeface="ＭＳ Ｐゴシック" charset="-128"/>
                        </a:rPr>
                        <a:t>Clinical Syndrome</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pitchFamily="34" charset="0"/>
                          <a:ea typeface="ＭＳ Ｐゴシック" charset="-128"/>
                        </a:rPr>
                        <a:t>Duration</a:t>
                      </a:r>
                    </a:p>
                  </a:txBody>
                  <a:tcPr marL="102870" marR="102870"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pitchFamily="34" charset="0"/>
                          <a:ea typeface="ＭＳ Ｐゴシック" charset="-128"/>
                        </a:rPr>
                        <a:t>Therapy</a:t>
                      </a:r>
                    </a:p>
                  </a:txBody>
                  <a:tcPr marL="102870" marR="102870"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8802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3366"/>
                          </a:solidFill>
                          <a:effectLst/>
                          <a:latin typeface="Arial" pitchFamily="34" charset="0"/>
                          <a:ea typeface="ＭＳ Ｐゴシック" charset="-128"/>
                        </a:rPr>
                        <a:t>Cellulitis/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rgbClr val="003366"/>
                          </a:solidFill>
                          <a:effectLst/>
                          <a:latin typeface="Arial" pitchFamily="34" charset="0"/>
                          <a:ea typeface="ＭＳ Ｐゴシック" charset="-128"/>
                        </a:rPr>
                        <a:t>Lymphocutaneous</a:t>
                      </a:r>
                      <a:r>
                        <a:rPr kumimoji="0" lang="en-US" sz="1800" b="0" i="0" u="none" strike="noStrike" cap="none" normalizeH="0" baseline="0" dirty="0">
                          <a:ln>
                            <a:noFill/>
                          </a:ln>
                          <a:solidFill>
                            <a:srgbClr val="003366"/>
                          </a:solidFill>
                          <a:effectLst/>
                          <a:latin typeface="Arial" pitchFamily="34" charset="0"/>
                          <a:ea typeface="ＭＳ Ｐゴシック" charset="-128"/>
                        </a:rPr>
                        <a:t> syndrome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3366"/>
                        </a:solidFill>
                        <a:effectLst/>
                        <a:latin typeface="Arial" pitchFamily="34" charset="0"/>
                        <a:ea typeface="ＭＳ Ｐゴシック" charset="-128"/>
                      </a:endParaRPr>
                    </a:p>
                  </a:txBody>
                  <a:tcPr marL="32147" marR="32147" marT="28580" marB="2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3366"/>
                          </a:solidFill>
                          <a:effectLst/>
                          <a:latin typeface="Arial" pitchFamily="34" charset="0"/>
                          <a:ea typeface="ＭＳ Ｐゴシック" charset="-128"/>
                        </a:rPr>
                        <a:t>2 </a:t>
                      </a:r>
                      <a:r>
                        <a:rPr kumimoji="0" lang="en-US" sz="1800" b="0" i="0" u="none" strike="noStrike" cap="none" normalizeH="0" baseline="0" dirty="0" err="1">
                          <a:ln>
                            <a:noFill/>
                          </a:ln>
                          <a:solidFill>
                            <a:srgbClr val="003366"/>
                          </a:solidFill>
                          <a:effectLst/>
                          <a:latin typeface="Arial" pitchFamily="34" charset="0"/>
                          <a:ea typeface="ＭＳ Ｐゴシック" charset="-128"/>
                        </a:rPr>
                        <a:t>mo</a:t>
                      </a:r>
                      <a:endParaRPr kumimoji="0" lang="en-US" sz="1800" b="0" i="0" u="none" strike="noStrike" cap="none" normalizeH="0" baseline="0" dirty="0">
                        <a:ln>
                          <a:noFill/>
                        </a:ln>
                        <a:solidFill>
                          <a:srgbClr val="003366"/>
                        </a:solidFill>
                        <a:effectLst/>
                        <a:latin typeface="Arial" pitchFamily="34" charset="0"/>
                        <a:ea typeface="ＭＳ Ｐゴシック" charset="-128"/>
                      </a:endParaRPr>
                    </a:p>
                  </a:txBody>
                  <a:tcPr marL="32147" marR="32147" marT="28580" marB="2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EC"/>
                    </a:solidFill>
                  </a:tcPr>
                </a:tc>
                <a:tc rowSpan="7">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3366"/>
                          </a:solidFill>
                          <a:effectLst/>
                          <a:latin typeface="Arial" pitchFamily="34" charset="0"/>
                          <a:ea typeface="ＭＳ Ｐゴシック" charset="-128"/>
                        </a:rPr>
                        <a:t>Oral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dirty="0">
                          <a:ln>
                            <a:noFill/>
                          </a:ln>
                          <a:solidFill>
                            <a:srgbClr val="003366"/>
                          </a:solidFill>
                          <a:effectLst/>
                          <a:latin typeface="Arial" pitchFamily="34" charset="0"/>
                          <a:ea typeface="ＭＳ Ｐゴシック" charset="-128"/>
                        </a:rPr>
                        <a:t> Trimethoprim/</a:t>
                      </a:r>
                      <a:r>
                        <a:rPr kumimoji="0" lang="en-US" sz="1800" b="0" i="0" u="none" strike="noStrike" cap="none" normalizeH="0" baseline="0" dirty="0" err="1">
                          <a:ln>
                            <a:noFill/>
                          </a:ln>
                          <a:solidFill>
                            <a:srgbClr val="003366"/>
                          </a:solidFill>
                          <a:effectLst/>
                          <a:latin typeface="Arial" pitchFamily="34" charset="0"/>
                          <a:ea typeface="ＭＳ Ｐゴシック" charset="-128"/>
                        </a:rPr>
                        <a:t>sulfamethoxazole</a:t>
                      </a:r>
                      <a:r>
                        <a:rPr kumimoji="0" lang="en-US" sz="1800" b="0" i="0" u="none" strike="noStrike" cap="none" normalizeH="0" baseline="0" dirty="0">
                          <a:ln>
                            <a:noFill/>
                          </a:ln>
                          <a:solidFill>
                            <a:srgbClr val="003366"/>
                          </a:solidFill>
                          <a:effectLst/>
                          <a:latin typeface="Arial" pitchFamily="34" charset="0"/>
                          <a:ea typeface="ＭＳ Ｐゴシック" charset="-128"/>
                        </a:rPr>
                        <a:t>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dirty="0">
                          <a:ln>
                            <a:noFill/>
                          </a:ln>
                          <a:solidFill>
                            <a:srgbClr val="003366"/>
                          </a:solidFill>
                          <a:effectLst/>
                          <a:latin typeface="Arial" pitchFamily="34" charset="0"/>
                          <a:ea typeface="ＭＳ Ｐゴシック" charset="-128"/>
                        </a:rPr>
                        <a:t> Minocycline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dirty="0">
                          <a:ln>
                            <a:noFill/>
                          </a:ln>
                          <a:solidFill>
                            <a:srgbClr val="003366"/>
                          </a:solidFill>
                          <a:effectLst/>
                          <a:latin typeface="Arial" pitchFamily="34" charset="0"/>
                          <a:ea typeface="ＭＳ Ｐゴシック" charset="-128"/>
                        </a:rPr>
                        <a:t> Linezolid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3366"/>
                        </a:solidFill>
                        <a:effectLst/>
                        <a:latin typeface="Arial"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3366"/>
                          </a:solidFill>
                          <a:effectLst/>
                          <a:latin typeface="Arial" pitchFamily="34" charset="0"/>
                          <a:ea typeface="ＭＳ Ｐゴシック" charset="-128"/>
                        </a:rPr>
                        <a:t>Parenteral</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dirty="0">
                          <a:ln>
                            <a:noFill/>
                          </a:ln>
                          <a:solidFill>
                            <a:srgbClr val="003366"/>
                          </a:solidFill>
                          <a:effectLst/>
                          <a:latin typeface="Arial" pitchFamily="34" charset="0"/>
                          <a:ea typeface="ＭＳ Ｐゴシック" charset="-128"/>
                        </a:rPr>
                        <a:t> Trimethoprim/</a:t>
                      </a:r>
                      <a:r>
                        <a:rPr kumimoji="0" lang="en-US" sz="1800" b="0" i="0" u="none" strike="noStrike" cap="none" normalizeH="0" baseline="0" dirty="0" err="1">
                          <a:ln>
                            <a:noFill/>
                          </a:ln>
                          <a:solidFill>
                            <a:srgbClr val="003366"/>
                          </a:solidFill>
                          <a:effectLst/>
                          <a:latin typeface="Arial" pitchFamily="34" charset="0"/>
                          <a:ea typeface="ＭＳ Ｐゴシック" charset="-128"/>
                        </a:rPr>
                        <a:t>sulfamethoxazole</a:t>
                      </a:r>
                      <a:endParaRPr kumimoji="0" lang="en-US" sz="1800" b="0" i="0" u="none" strike="noStrike" cap="none" normalizeH="0" baseline="0" dirty="0">
                        <a:ln>
                          <a:noFill/>
                        </a:ln>
                        <a:solidFill>
                          <a:srgbClr val="003366"/>
                        </a:solidFill>
                        <a:effectLst/>
                        <a:latin typeface="Arial"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dirty="0">
                          <a:ln>
                            <a:noFill/>
                          </a:ln>
                          <a:solidFill>
                            <a:srgbClr val="003366"/>
                          </a:solidFill>
                          <a:effectLst/>
                          <a:latin typeface="Arial" pitchFamily="34" charset="0"/>
                          <a:ea typeface="ＭＳ Ｐゴシック" charset="-128"/>
                        </a:rPr>
                        <a:t> </a:t>
                      </a:r>
                      <a:r>
                        <a:rPr kumimoji="0" lang="en-US" sz="1800" b="0" i="0" u="none" strike="noStrike" cap="none" normalizeH="0" baseline="0" dirty="0" err="1">
                          <a:ln>
                            <a:noFill/>
                          </a:ln>
                          <a:solidFill>
                            <a:srgbClr val="003366"/>
                          </a:solidFill>
                          <a:effectLst/>
                          <a:latin typeface="Arial" pitchFamily="34" charset="0"/>
                          <a:ea typeface="ＭＳ Ｐゴシック" charset="-128"/>
                        </a:rPr>
                        <a:t>Amikacin</a:t>
                      </a:r>
                      <a:r>
                        <a:rPr kumimoji="0" lang="en-US" sz="1800" b="0" i="0" u="none" strike="noStrike" cap="none" normalizeH="0" baseline="0" dirty="0">
                          <a:ln>
                            <a:noFill/>
                          </a:ln>
                          <a:solidFill>
                            <a:srgbClr val="003366"/>
                          </a:solidFill>
                          <a:effectLst/>
                          <a:latin typeface="Arial" pitchFamily="34" charset="0"/>
                          <a:ea typeface="ＭＳ Ｐゴシック" charset="-128"/>
                        </a:rPr>
                        <a:t>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dirty="0">
                          <a:ln>
                            <a:noFill/>
                          </a:ln>
                          <a:solidFill>
                            <a:srgbClr val="003366"/>
                          </a:solidFill>
                          <a:effectLst/>
                          <a:latin typeface="Arial" pitchFamily="34" charset="0"/>
                          <a:ea typeface="ＭＳ Ｐゴシック" charset="-128"/>
                        </a:rPr>
                        <a:t> </a:t>
                      </a:r>
                      <a:r>
                        <a:rPr kumimoji="0" lang="en-US" sz="1800" b="0" i="0" u="none" strike="noStrike" cap="none" normalizeH="0" baseline="0" dirty="0" err="1">
                          <a:ln>
                            <a:noFill/>
                          </a:ln>
                          <a:solidFill>
                            <a:srgbClr val="003366"/>
                          </a:solidFill>
                          <a:effectLst/>
                          <a:latin typeface="Arial" pitchFamily="34" charset="0"/>
                          <a:ea typeface="ＭＳ Ｐゴシック" charset="-128"/>
                        </a:rPr>
                        <a:t>Imipenem</a:t>
                      </a:r>
                      <a:endParaRPr kumimoji="0" lang="en-US" sz="1800" b="0" i="0" u="none" strike="noStrike" cap="none" normalizeH="0" baseline="0" dirty="0">
                        <a:ln>
                          <a:noFill/>
                        </a:ln>
                        <a:solidFill>
                          <a:srgbClr val="003366"/>
                        </a:solidFill>
                        <a:effectLst/>
                        <a:latin typeface="Arial"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3366"/>
                        </a:solidFill>
                        <a:effectLst/>
                        <a:latin typeface="Arial" pitchFamily="34" charset="0"/>
                        <a:ea typeface="ＭＳ Ｐゴシック" charset="-128"/>
                      </a:endParaRPr>
                    </a:p>
                  </a:txBody>
                  <a:tcPr marL="32147" marR="32147" marT="28580" marB="2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EC"/>
                    </a:solidFill>
                  </a:tcPr>
                </a:tc>
                <a:extLst>
                  <a:ext uri="{0D108BD9-81ED-4DB2-BD59-A6C34878D82A}">
                    <a16:rowId xmlns:a16="http://schemas.microsoft.com/office/drawing/2014/main" val="10001"/>
                  </a:ext>
                </a:extLst>
              </a:tr>
              <a:tr h="3715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3366"/>
                          </a:solidFill>
                          <a:effectLst/>
                          <a:latin typeface="Arial" pitchFamily="34" charset="0"/>
                          <a:ea typeface="ＭＳ Ｐゴシック" charset="-128"/>
                        </a:rPr>
                        <a:t>Pulmonary or systemic</a:t>
                      </a:r>
                    </a:p>
                  </a:txBody>
                  <a:tcPr marL="32147" marR="32147" marT="28580" marB="2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F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3366"/>
                          </a:solidFill>
                          <a:effectLst/>
                          <a:latin typeface="Arial" pitchFamily="34" charset="0"/>
                          <a:ea typeface="ＭＳ Ｐゴシック" charset="-128"/>
                        </a:rPr>
                        <a:t> </a:t>
                      </a:r>
                    </a:p>
                  </a:txBody>
                  <a:tcPr marL="32147" marR="32147" marT="28580" marB="2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F6"/>
                    </a:solidFill>
                  </a:tcPr>
                </a:tc>
                <a:tc vMerge="1">
                  <a:txBody>
                    <a:bodyPr/>
                    <a:lstStyle/>
                    <a:p>
                      <a:endParaRPr lang="en-US"/>
                    </a:p>
                  </a:txBody>
                  <a:tcPr/>
                </a:tc>
                <a:extLst>
                  <a:ext uri="{0D108BD9-81ED-4DB2-BD59-A6C34878D82A}">
                    <a16:rowId xmlns:a16="http://schemas.microsoft.com/office/drawing/2014/main" val="10002"/>
                  </a:ext>
                </a:extLst>
              </a:tr>
              <a:tr h="3715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3366"/>
                          </a:solidFill>
                          <a:effectLst/>
                          <a:latin typeface="Arial" pitchFamily="34" charset="0"/>
                          <a:ea typeface="ＭＳ Ｐゴシック" charset="-128"/>
                        </a:rPr>
                        <a:t>    Intact host defenses</a:t>
                      </a:r>
                    </a:p>
                  </a:txBody>
                  <a:tcPr marL="32147" marR="32147" marT="28580" marB="2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3366"/>
                          </a:solidFill>
                          <a:effectLst/>
                          <a:latin typeface="Arial" pitchFamily="34" charset="0"/>
                          <a:ea typeface="ＭＳ Ｐゴシック" charset="-128"/>
                        </a:rPr>
                        <a:t>6–12 mo</a:t>
                      </a:r>
                    </a:p>
                  </a:txBody>
                  <a:tcPr marL="32147" marR="32147" marT="28580" marB="2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EC"/>
                    </a:solidFill>
                  </a:tcPr>
                </a:tc>
                <a:tc vMerge="1">
                  <a:txBody>
                    <a:bodyPr/>
                    <a:lstStyle/>
                    <a:p>
                      <a:endParaRPr lang="en-US"/>
                    </a:p>
                  </a:txBody>
                  <a:tcPr/>
                </a:tc>
                <a:extLst>
                  <a:ext uri="{0D108BD9-81ED-4DB2-BD59-A6C34878D82A}">
                    <a16:rowId xmlns:a16="http://schemas.microsoft.com/office/drawing/2014/main" val="10003"/>
                  </a:ext>
                </a:extLst>
              </a:tr>
              <a:tr h="6058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3366"/>
                          </a:solidFill>
                          <a:effectLst/>
                          <a:latin typeface="Arial" pitchFamily="34" charset="0"/>
                          <a:ea typeface="ＭＳ Ｐゴシック" charset="-128"/>
                        </a:rPr>
                        <a:t>    Deficient host defenses</a:t>
                      </a:r>
                    </a:p>
                  </a:txBody>
                  <a:tcPr marL="32147" marR="32147" marT="28580" marB="2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F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3366"/>
                          </a:solidFill>
                          <a:effectLst/>
                          <a:latin typeface="Arial" pitchFamily="34" charset="0"/>
                          <a:ea typeface="ＭＳ Ｐゴシック" charset="-128"/>
                        </a:rPr>
                        <a:t>12 </a:t>
                      </a:r>
                      <a:r>
                        <a:rPr kumimoji="0" lang="en-US" sz="1800" b="0" i="0" u="none" strike="noStrike" cap="none" normalizeH="0" baseline="0" dirty="0" err="1">
                          <a:ln>
                            <a:noFill/>
                          </a:ln>
                          <a:solidFill>
                            <a:srgbClr val="003366"/>
                          </a:solidFill>
                          <a:effectLst/>
                          <a:latin typeface="Arial" pitchFamily="34" charset="0"/>
                          <a:ea typeface="ＭＳ Ｐゴシック" charset="-128"/>
                        </a:rPr>
                        <a:t>mo</a:t>
                      </a:r>
                      <a:endParaRPr kumimoji="0" lang="en-US" sz="1800" b="0" i="0" u="none" strike="noStrike" cap="none" normalizeH="0" baseline="0" dirty="0">
                        <a:ln>
                          <a:noFill/>
                        </a:ln>
                        <a:solidFill>
                          <a:srgbClr val="003366"/>
                        </a:solidFill>
                        <a:effectLst/>
                        <a:latin typeface="Arial" pitchFamily="34" charset="0"/>
                        <a:ea typeface="ＭＳ Ｐゴシック" charset="-128"/>
                      </a:endParaRPr>
                    </a:p>
                  </a:txBody>
                  <a:tcPr marL="32147" marR="32147" marT="28580" marB="2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F6"/>
                    </a:solidFill>
                  </a:tcPr>
                </a:tc>
                <a:tc vMerge="1">
                  <a:txBody>
                    <a:bodyPr/>
                    <a:lstStyle/>
                    <a:p>
                      <a:endParaRPr lang="en-US"/>
                    </a:p>
                  </a:txBody>
                  <a:tcPr/>
                </a:tc>
                <a:extLst>
                  <a:ext uri="{0D108BD9-81ED-4DB2-BD59-A6C34878D82A}">
                    <a16:rowId xmlns:a16="http://schemas.microsoft.com/office/drawing/2014/main" val="10004"/>
                  </a:ext>
                </a:extLst>
              </a:tr>
              <a:tr h="4472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3366"/>
                          </a:solidFill>
                          <a:effectLst/>
                          <a:latin typeface="Arial" pitchFamily="34" charset="0"/>
                          <a:ea typeface="ＭＳ Ｐゴシック" charset="-128"/>
                        </a:rPr>
                        <a:t>CNS disease</a:t>
                      </a:r>
                    </a:p>
                  </a:txBody>
                  <a:tcPr marL="32147" marR="32147" marT="28580" marB="2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3366"/>
                          </a:solidFill>
                          <a:effectLst/>
                          <a:latin typeface="Arial" pitchFamily="34" charset="0"/>
                          <a:ea typeface="ＭＳ Ｐゴシック" charset="-128"/>
                        </a:rPr>
                        <a:t>12 </a:t>
                      </a:r>
                      <a:r>
                        <a:rPr kumimoji="0" lang="en-US" sz="1800" b="0" i="0" u="none" strike="noStrike" cap="none" normalizeH="0" baseline="0" dirty="0" err="1">
                          <a:ln>
                            <a:noFill/>
                          </a:ln>
                          <a:solidFill>
                            <a:srgbClr val="003366"/>
                          </a:solidFill>
                          <a:effectLst/>
                          <a:latin typeface="Arial" pitchFamily="34" charset="0"/>
                          <a:ea typeface="ＭＳ Ｐゴシック" charset="-128"/>
                        </a:rPr>
                        <a:t>mo</a:t>
                      </a:r>
                      <a:endParaRPr kumimoji="0" lang="en-US" sz="1800" b="0" i="0" u="none" strike="noStrike" cap="none" normalizeH="0" baseline="0" dirty="0">
                        <a:ln>
                          <a:noFill/>
                        </a:ln>
                        <a:solidFill>
                          <a:srgbClr val="003366"/>
                        </a:solidFill>
                        <a:effectLst/>
                        <a:latin typeface="Arial" pitchFamily="34" charset="0"/>
                        <a:ea typeface="ＭＳ Ｐゴシック" charset="-128"/>
                      </a:endParaRPr>
                    </a:p>
                  </a:txBody>
                  <a:tcPr marL="32147" marR="32147" marT="28580" marB="2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EC"/>
                    </a:solidFill>
                  </a:tcPr>
                </a:tc>
                <a:tc vMerge="1">
                  <a:txBody>
                    <a:bodyPr/>
                    <a:lstStyle/>
                    <a:p>
                      <a:endParaRPr lang="en-US"/>
                    </a:p>
                  </a:txBody>
                  <a:tcPr/>
                </a:tc>
                <a:extLst>
                  <a:ext uri="{0D108BD9-81ED-4DB2-BD59-A6C34878D82A}">
                    <a16:rowId xmlns:a16="http://schemas.microsoft.com/office/drawing/2014/main" val="10005"/>
                  </a:ext>
                </a:extLst>
              </a:tr>
              <a:tr h="3715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3366"/>
                          </a:solidFill>
                          <a:effectLst/>
                          <a:latin typeface="Arial" pitchFamily="34" charset="0"/>
                          <a:ea typeface="ＭＳ Ｐゴシック" charset="-128"/>
                        </a:rPr>
                        <a:t>Osteomyelitis, arthritis, </a:t>
                      </a:r>
                    </a:p>
                  </a:txBody>
                  <a:tcPr marL="32147" marR="32147" marT="28580" marB="2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F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3366"/>
                          </a:solidFill>
                          <a:effectLst/>
                          <a:latin typeface="Arial" pitchFamily="34" charset="0"/>
                          <a:ea typeface="ＭＳ Ｐゴシック" charset="-128"/>
                        </a:rPr>
                        <a:t>4 mo</a:t>
                      </a:r>
                    </a:p>
                  </a:txBody>
                  <a:tcPr marL="32147" marR="32147" marT="28580" marB="2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F6"/>
                    </a:solidFill>
                  </a:tcPr>
                </a:tc>
                <a:tc vMerge="1">
                  <a:txBody>
                    <a:bodyPr/>
                    <a:lstStyle/>
                    <a:p>
                      <a:endParaRPr lang="en-US"/>
                    </a:p>
                  </a:txBody>
                  <a:tcPr/>
                </a:tc>
                <a:extLst>
                  <a:ext uri="{0D108BD9-81ED-4DB2-BD59-A6C34878D82A}">
                    <a16:rowId xmlns:a16="http://schemas.microsoft.com/office/drawing/2014/main" val="10006"/>
                  </a:ext>
                </a:extLst>
              </a:tr>
              <a:tr h="3715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3366"/>
                          </a:solidFill>
                          <a:effectLst/>
                          <a:latin typeface="Arial" pitchFamily="34" charset="0"/>
                          <a:ea typeface="ＭＳ Ｐゴシック" charset="-128"/>
                        </a:rPr>
                        <a:t>Laryngitis, sinusitis </a:t>
                      </a:r>
                    </a:p>
                  </a:txBody>
                  <a:tcPr marL="32147" marR="32147" marT="28580" marB="2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3366"/>
                          </a:solidFill>
                          <a:effectLst/>
                          <a:latin typeface="Arial" pitchFamily="34" charset="0"/>
                          <a:ea typeface="ＭＳ Ｐゴシック" charset="-128"/>
                        </a:rPr>
                        <a:t>4 </a:t>
                      </a:r>
                      <a:r>
                        <a:rPr kumimoji="0" lang="en-US" sz="1800" b="0" i="0" u="none" strike="noStrike" cap="none" normalizeH="0" baseline="0" dirty="0" err="1">
                          <a:ln>
                            <a:noFill/>
                          </a:ln>
                          <a:solidFill>
                            <a:srgbClr val="003366"/>
                          </a:solidFill>
                          <a:effectLst/>
                          <a:latin typeface="Arial" pitchFamily="34" charset="0"/>
                          <a:ea typeface="ＭＳ Ｐゴシック" charset="-128"/>
                        </a:rPr>
                        <a:t>mo</a:t>
                      </a:r>
                      <a:endParaRPr kumimoji="0" lang="en-US" sz="1800" b="0" i="0" u="none" strike="noStrike" cap="none" normalizeH="0" baseline="0" dirty="0">
                        <a:ln>
                          <a:noFill/>
                        </a:ln>
                        <a:solidFill>
                          <a:srgbClr val="003366"/>
                        </a:solidFill>
                        <a:effectLst/>
                        <a:latin typeface="Arial" pitchFamily="34" charset="0"/>
                        <a:ea typeface="ＭＳ Ｐゴシック" charset="-128"/>
                      </a:endParaRPr>
                    </a:p>
                  </a:txBody>
                  <a:tcPr marL="32147" marR="32147" marT="28580" marB="2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EC"/>
                    </a:solidFill>
                  </a:tcPr>
                </a:tc>
                <a:tc vMerge="1">
                  <a:txBody>
                    <a:bodyPr/>
                    <a:lstStyle/>
                    <a:p>
                      <a:endParaRPr lang="en-US"/>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551108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9" name="Text Box 7"/>
          <p:cNvSpPr txBox="1">
            <a:spLocks noChangeArrowheads="1"/>
          </p:cNvSpPr>
          <p:nvPr/>
        </p:nvSpPr>
        <p:spPr bwMode="auto">
          <a:xfrm>
            <a:off x="2324100" y="4114800"/>
            <a:ext cx="7115175"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sz="1600">
                <a:solidFill>
                  <a:schemeClr val="bg1"/>
                </a:solidFill>
                <a:latin typeface="Arial" charset="0"/>
                <a:ea typeface="ＭＳ Ｐゴシック" charset="-128"/>
              </a:defRPr>
            </a:lvl1pPr>
            <a:lvl2pPr marL="742950" indent="-285750" eaLnBrk="0" hangingPunct="0">
              <a:defRPr sz="1600">
                <a:solidFill>
                  <a:schemeClr val="bg1"/>
                </a:solidFill>
                <a:latin typeface="Arial" charset="0"/>
                <a:ea typeface="ＭＳ Ｐゴシック" charset="-128"/>
              </a:defRPr>
            </a:lvl2pPr>
            <a:lvl3pPr marL="1143000" indent="-228600" eaLnBrk="0" hangingPunct="0">
              <a:defRPr sz="1600">
                <a:solidFill>
                  <a:schemeClr val="bg1"/>
                </a:solidFill>
                <a:latin typeface="Arial" charset="0"/>
                <a:ea typeface="ＭＳ Ｐゴシック" charset="-128"/>
              </a:defRPr>
            </a:lvl3pPr>
            <a:lvl4pPr marL="1600200" indent="-228600" eaLnBrk="0" hangingPunct="0">
              <a:defRPr sz="1600">
                <a:solidFill>
                  <a:schemeClr val="bg1"/>
                </a:solidFill>
                <a:latin typeface="Arial" charset="0"/>
                <a:ea typeface="ＭＳ Ｐゴシック" charset="-128"/>
              </a:defRPr>
            </a:lvl4pPr>
            <a:lvl5pPr marL="2057400" indent="-228600" eaLnBrk="0" hangingPunct="0">
              <a:defRPr sz="1600">
                <a:solidFill>
                  <a:schemeClr val="bg1"/>
                </a:solidFill>
                <a:latin typeface="Arial" charset="0"/>
                <a:ea typeface="ＭＳ Ｐゴシック" charset="-128"/>
              </a:defRPr>
            </a:lvl5pPr>
            <a:lvl6pPr marL="2514600" indent="-228600" eaLnBrk="0" fontAlgn="base" hangingPunct="0">
              <a:spcBef>
                <a:spcPct val="0"/>
              </a:spcBef>
              <a:spcAft>
                <a:spcPct val="0"/>
              </a:spcAft>
              <a:defRPr sz="1600">
                <a:solidFill>
                  <a:schemeClr val="bg1"/>
                </a:solidFill>
                <a:latin typeface="Arial" charset="0"/>
                <a:ea typeface="ＭＳ Ｐゴシック" charset="-128"/>
              </a:defRPr>
            </a:lvl6pPr>
            <a:lvl7pPr marL="2971800" indent="-228600" eaLnBrk="0" fontAlgn="base" hangingPunct="0">
              <a:spcBef>
                <a:spcPct val="0"/>
              </a:spcBef>
              <a:spcAft>
                <a:spcPct val="0"/>
              </a:spcAft>
              <a:defRPr sz="1600">
                <a:solidFill>
                  <a:schemeClr val="bg1"/>
                </a:solidFill>
                <a:latin typeface="Arial" charset="0"/>
                <a:ea typeface="ＭＳ Ｐゴシック" charset="-128"/>
              </a:defRPr>
            </a:lvl7pPr>
            <a:lvl8pPr marL="3429000" indent="-228600" eaLnBrk="0" fontAlgn="base" hangingPunct="0">
              <a:spcBef>
                <a:spcPct val="0"/>
              </a:spcBef>
              <a:spcAft>
                <a:spcPct val="0"/>
              </a:spcAft>
              <a:defRPr sz="1600">
                <a:solidFill>
                  <a:schemeClr val="bg1"/>
                </a:solidFill>
                <a:latin typeface="Arial" charset="0"/>
                <a:ea typeface="ＭＳ Ｐゴシック" charset="-128"/>
              </a:defRPr>
            </a:lvl8pPr>
            <a:lvl9pPr marL="3886200" indent="-228600" eaLnBrk="0" fontAlgn="base" hangingPunct="0">
              <a:spcBef>
                <a:spcPct val="0"/>
              </a:spcBef>
              <a:spcAft>
                <a:spcPct val="0"/>
              </a:spcAft>
              <a:defRPr sz="1600">
                <a:solidFill>
                  <a:schemeClr val="bg1"/>
                </a:solidFill>
                <a:latin typeface="Arial" charset="0"/>
                <a:ea typeface="ＭＳ Ｐゴシック" charset="-128"/>
              </a:defRPr>
            </a:lvl9pPr>
          </a:lstStyle>
          <a:p>
            <a:pPr eaLnBrk="1" hangingPunct="1">
              <a:spcBef>
                <a:spcPct val="50000"/>
              </a:spcBef>
            </a:pPr>
            <a:r>
              <a:rPr lang="en-US" altLang="en-US" sz="2400" b="1" dirty="0">
                <a:solidFill>
                  <a:schemeClr val="tx1"/>
                </a:solidFill>
              </a:rPr>
              <a:t>1.  Innate immunity</a:t>
            </a:r>
          </a:p>
          <a:p>
            <a:pPr eaLnBrk="1" hangingPunct="1">
              <a:spcBef>
                <a:spcPct val="50000"/>
              </a:spcBef>
            </a:pPr>
            <a:r>
              <a:rPr lang="en-US" altLang="en-US" sz="2400" b="1" dirty="0">
                <a:solidFill>
                  <a:schemeClr val="tx1"/>
                </a:solidFill>
              </a:rPr>
              <a:t>2.  Adaptive (acquired) immunity</a:t>
            </a:r>
          </a:p>
        </p:txBody>
      </p:sp>
      <p:sp>
        <p:nvSpPr>
          <p:cNvPr id="6" name="Title 1"/>
          <p:cNvSpPr txBox="1">
            <a:spLocks/>
          </p:cNvSpPr>
          <p:nvPr/>
        </p:nvSpPr>
        <p:spPr>
          <a:xfrm>
            <a:off x="514350" y="274638"/>
            <a:ext cx="92583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dirty="0"/>
              <a:t>Before immunocompromised: immunity</a:t>
            </a:r>
          </a:p>
        </p:txBody>
      </p:sp>
      <p:sp>
        <p:nvSpPr>
          <p:cNvPr id="7" name="Content Placeholder 2"/>
          <p:cNvSpPr txBox="1">
            <a:spLocks/>
          </p:cNvSpPr>
          <p:nvPr/>
        </p:nvSpPr>
        <p:spPr>
          <a:xfrm>
            <a:off x="511810" y="1600200"/>
            <a:ext cx="9258300" cy="25908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50000"/>
              </a:spcBef>
            </a:pPr>
            <a:r>
              <a:rPr lang="en-US" altLang="en-US" dirty="0">
                <a:solidFill>
                  <a:schemeClr val="accent1">
                    <a:lumMod val="75000"/>
                  </a:schemeClr>
                </a:solidFill>
              </a:rPr>
              <a:t>How do we protect ourselves?</a:t>
            </a:r>
          </a:p>
          <a:p>
            <a:pPr>
              <a:spcBef>
                <a:spcPct val="50000"/>
              </a:spcBef>
            </a:pPr>
            <a:r>
              <a:rPr lang="en-US" altLang="en-US" dirty="0">
                <a:solidFill>
                  <a:schemeClr val="accent1">
                    <a:lumMod val="75000"/>
                  </a:schemeClr>
                </a:solidFill>
              </a:rPr>
              <a:t>2 fundamentally different types of responses to invading pathogens</a:t>
            </a:r>
          </a:p>
        </p:txBody>
      </p:sp>
    </p:spTree>
    <p:extLst>
      <p:ext uri="{BB962C8B-B14F-4D97-AF65-F5344CB8AC3E}">
        <p14:creationId xmlns:p14="http://schemas.microsoft.com/office/powerpoint/2010/main" val="22744010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3559"/>
                                        </p:tgtEl>
                                        <p:attrNameLst>
                                          <p:attrName>style.visibility</p:attrName>
                                        </p:attrNameLst>
                                      </p:cBhvr>
                                      <p:to>
                                        <p:strVal val="visible"/>
                                      </p:to>
                                    </p:set>
                                    <p:animEffect transition="in" filter="strips(downRight)">
                                      <p:cBhvr>
                                        <p:cTn id="7" dur="500"/>
                                        <p:tgtEl>
                                          <p:spTgt spid="235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Infections in solid organ transplant recipients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622183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Infections after SOT</a:t>
            </a:r>
          </a:p>
        </p:txBody>
      </p:sp>
      <p:sp>
        <p:nvSpPr>
          <p:cNvPr id="3" name="Content Placeholder 2"/>
          <p:cNvSpPr>
            <a:spLocks noGrp="1"/>
          </p:cNvSpPr>
          <p:nvPr>
            <p:ph idx="1"/>
          </p:nvPr>
        </p:nvSpPr>
        <p:spPr>
          <a:xfrm>
            <a:off x="723900" y="1845734"/>
            <a:ext cx="9143999" cy="4023360"/>
          </a:xfrm>
        </p:spPr>
        <p:txBody>
          <a:bodyPr>
            <a:normAutofit/>
          </a:bodyPr>
          <a:lstStyle/>
          <a:p>
            <a:r>
              <a:rPr lang="en-US" dirty="0"/>
              <a:t>Infection risk depends on</a:t>
            </a:r>
          </a:p>
          <a:p>
            <a:pPr lvl="1"/>
            <a:r>
              <a:rPr lang="en-US" dirty="0"/>
              <a:t>Host: </a:t>
            </a:r>
            <a:r>
              <a:rPr lang="en-US" dirty="0" err="1"/>
              <a:t>seropositivity</a:t>
            </a:r>
            <a:r>
              <a:rPr lang="en-US" dirty="0"/>
              <a:t> for microbes pre-transplant (i.e. CMV, HSV, T spot)</a:t>
            </a:r>
          </a:p>
          <a:p>
            <a:pPr lvl="1"/>
            <a:r>
              <a:rPr lang="en-US" dirty="0"/>
              <a:t>Immune suppression: </a:t>
            </a:r>
            <a:r>
              <a:rPr lang="en-US" dirty="0" err="1"/>
              <a:t>glucocorticoides</a:t>
            </a:r>
            <a:r>
              <a:rPr lang="en-US" dirty="0"/>
              <a:t>, cytotoxic agents (mycophenolate, cyclophosphamide, azathioprine), calcineurin inhibitors (</a:t>
            </a:r>
            <a:r>
              <a:rPr lang="en-US" dirty="0" err="1"/>
              <a:t>cyclosporin</a:t>
            </a:r>
            <a:r>
              <a:rPr lang="en-US" dirty="0"/>
              <a:t>, tacrolimus), mTOR inhibitors (sirolimus) or lymphocyte depleting agents such as anti-thymocyte globulins</a:t>
            </a:r>
          </a:p>
          <a:p>
            <a:pPr lvl="1"/>
            <a:r>
              <a:rPr lang="en-US" dirty="0"/>
              <a:t>Post-transplant complications: (i.e. GVHD)</a:t>
            </a:r>
          </a:p>
          <a:p>
            <a:pPr lvl="1"/>
            <a:r>
              <a:rPr lang="en-US" dirty="0"/>
              <a:t>Time: since transplant</a:t>
            </a:r>
          </a:p>
        </p:txBody>
      </p:sp>
    </p:spTree>
    <p:extLst>
      <p:ext uri="{BB962C8B-B14F-4D97-AF65-F5344CB8AC3E}">
        <p14:creationId xmlns:p14="http://schemas.microsoft.com/office/powerpoint/2010/main" val="22374525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1927064407"/>
              </p:ext>
            </p:extLst>
          </p:nvPr>
        </p:nvGraphicFramePr>
        <p:xfrm>
          <a:off x="514350" y="747712"/>
          <a:ext cx="9464675" cy="5362575"/>
        </p:xfrm>
        <a:graphic>
          <a:graphicData uri="http://schemas.openxmlformats.org/presentationml/2006/ole">
            <mc:AlternateContent xmlns:mc="http://schemas.openxmlformats.org/markup-compatibility/2006">
              <mc:Choice xmlns:v="urn:schemas-microsoft-com:vml" Requires="v">
                <p:oleObj spid="_x0000_s4116" name="Worksheet" r:id="rId4" imgW="4857598" imgH="2752815" progId="Excel.Sheet.12">
                  <p:embed/>
                </p:oleObj>
              </mc:Choice>
              <mc:Fallback>
                <p:oleObj name="Worksheet" r:id="rId4" imgW="4857598" imgH="2752815" progId="Excel.Sheet.12">
                  <p:embed/>
                  <p:pic>
                    <p:nvPicPr>
                      <p:cNvPr id="0" name=""/>
                      <p:cNvPicPr/>
                      <p:nvPr/>
                    </p:nvPicPr>
                    <p:blipFill>
                      <a:blip r:embed="rId5"/>
                      <a:stretch>
                        <a:fillRect/>
                      </a:stretch>
                    </p:blipFill>
                    <p:spPr>
                      <a:xfrm>
                        <a:off x="514350" y="747712"/>
                        <a:ext cx="9464675" cy="5362575"/>
                      </a:xfrm>
                      <a:prstGeom prst="rect">
                        <a:avLst/>
                      </a:prstGeom>
                    </p:spPr>
                  </p:pic>
                </p:oleObj>
              </mc:Fallback>
            </mc:AlternateContent>
          </a:graphicData>
        </a:graphic>
      </p:graphicFrame>
    </p:spTree>
    <p:extLst>
      <p:ext uri="{BB962C8B-B14F-4D97-AF65-F5344CB8AC3E}">
        <p14:creationId xmlns:p14="http://schemas.microsoft.com/office/powerpoint/2010/main" val="26459288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287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409859" y="634946"/>
            <a:ext cx="4326050" cy="1450757"/>
          </a:xfrm>
        </p:spPr>
        <p:txBody>
          <a:bodyPr>
            <a:normAutofit/>
          </a:bodyPr>
          <a:lstStyle/>
          <a:p>
            <a:r>
              <a:rPr lang="en-US" dirty="0"/>
              <a:t>Viral infections post-transplant</a:t>
            </a:r>
          </a:p>
        </p:txBody>
      </p:sp>
      <p:pic>
        <p:nvPicPr>
          <p:cNvPr id="8194" name="Picture 2" descr="chart1">
            <a:extLst>
              <a:ext uri="{FF2B5EF4-FFF2-40B4-BE49-F238E27FC236}">
                <a16:creationId xmlns:a16="http://schemas.microsoft.com/office/drawing/2014/main" id="{C3575F42-714B-4458-98D6-240641E11C8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4300" y="1066801"/>
            <a:ext cx="5028203" cy="3927108"/>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09858" y="2086188"/>
            <a:ext cx="4006807"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409858" y="2198914"/>
            <a:ext cx="4326051" cy="3670180"/>
          </a:xfrm>
        </p:spPr>
        <p:txBody>
          <a:bodyPr>
            <a:normAutofit/>
          </a:bodyPr>
          <a:lstStyle/>
          <a:p>
            <a:r>
              <a:rPr lang="en-US" sz="1700" b="1"/>
              <a:t>CMV</a:t>
            </a:r>
            <a:r>
              <a:rPr lang="en-US" sz="1700"/>
              <a:t> – lowest risk is if patient and donor are both seronegative; ranges from nonspecific febrile illness (with leukopenia/thrombocytopenia) to life-threatening organ specific infection (esophagitis, pneumonitis, colitis, hepatitis)</a:t>
            </a:r>
          </a:p>
          <a:p>
            <a:r>
              <a:rPr lang="en-US" sz="1700" b="1"/>
              <a:t>EBV</a:t>
            </a:r>
            <a:r>
              <a:rPr lang="en-US" sz="1700"/>
              <a:t> – most significant complication is in post-transplant lymphoproliferative disease (fever and adenopathy)</a:t>
            </a:r>
          </a:p>
          <a:p>
            <a:r>
              <a:rPr lang="en-US" sz="1700" b="1"/>
              <a:t>HHV6</a:t>
            </a:r>
            <a:r>
              <a:rPr lang="en-US" sz="1700"/>
              <a:t> – fever, rash, myelosuppression, hepatitis and can cause encephalitis/meningitis/pneumonitis as well</a:t>
            </a:r>
          </a:p>
        </p:txBody>
      </p:sp>
      <p:sp>
        <p:nvSpPr>
          <p:cNvPr id="75" name="Rectangle 74">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6334316"/>
            <a:ext cx="10286988"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0287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a:extLst>
              <a:ext uri="{FF2B5EF4-FFF2-40B4-BE49-F238E27FC236}">
                <a16:creationId xmlns:a16="http://schemas.microsoft.com/office/drawing/2014/main" id="{618C3A9C-A4A9-4648-B069-03B117B8369F}"/>
              </a:ext>
            </a:extLst>
          </p:cNvPr>
          <p:cNvSpPr txBox="1"/>
          <p:nvPr/>
        </p:nvSpPr>
        <p:spPr>
          <a:xfrm>
            <a:off x="419100" y="5163228"/>
            <a:ext cx="5196016" cy="369332"/>
          </a:xfrm>
          <a:prstGeom prst="rect">
            <a:avLst/>
          </a:prstGeom>
          <a:noFill/>
        </p:spPr>
        <p:txBody>
          <a:bodyPr wrap="square">
            <a:spAutoFit/>
          </a:bodyPr>
          <a:lstStyle/>
          <a:p>
            <a:r>
              <a:rPr lang="en-US" dirty="0">
                <a:hlinkClick r:id="rId3"/>
              </a:rPr>
              <a:t>http://www.antimicrobe.org/t35.asp</a:t>
            </a:r>
            <a:r>
              <a:rPr lang="en-US" dirty="0"/>
              <a:t> </a:t>
            </a:r>
          </a:p>
        </p:txBody>
      </p:sp>
    </p:spTree>
    <p:extLst>
      <p:ext uri="{BB962C8B-B14F-4D97-AF65-F5344CB8AC3E}">
        <p14:creationId xmlns:p14="http://schemas.microsoft.com/office/powerpoint/2010/main" val="24771128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Case 3</a:t>
            </a:r>
          </a:p>
        </p:txBody>
      </p:sp>
      <p:sp>
        <p:nvSpPr>
          <p:cNvPr id="3" name="Content Placeholder 2"/>
          <p:cNvSpPr>
            <a:spLocks noGrp="1"/>
          </p:cNvSpPr>
          <p:nvPr>
            <p:ph idx="1"/>
          </p:nvPr>
        </p:nvSpPr>
        <p:spPr>
          <a:xfrm>
            <a:off x="647700" y="2057400"/>
            <a:ext cx="8763000" cy="4068764"/>
          </a:xfrm>
        </p:spPr>
        <p:txBody>
          <a:bodyPr>
            <a:normAutofit/>
          </a:bodyPr>
          <a:lstStyle/>
          <a:p>
            <a:r>
              <a:rPr lang="en-US" sz="2400" dirty="0"/>
              <a:t>35-year-old woman; history of glycogen storage disease (GSD) Type III</a:t>
            </a:r>
          </a:p>
          <a:p>
            <a:pPr lvl="1"/>
            <a:r>
              <a:rPr lang="en-US" sz="2400" dirty="0"/>
              <a:t>S/p liver transplantation several years ago</a:t>
            </a:r>
          </a:p>
          <a:p>
            <a:pPr lvl="1"/>
            <a:r>
              <a:rPr lang="en-US" sz="2400" dirty="0"/>
              <a:t>Immunosuppression: tacrolimus/azathioprine</a:t>
            </a:r>
          </a:p>
          <a:p>
            <a:pPr lvl="1"/>
            <a:r>
              <a:rPr lang="en-US" sz="2400" dirty="0"/>
              <a:t>Routine labs: AST/ALT/T. </a:t>
            </a:r>
            <a:r>
              <a:rPr lang="en-US" sz="2400" dirty="0" err="1"/>
              <a:t>bili</a:t>
            </a:r>
            <a:r>
              <a:rPr lang="en-US" sz="2400" dirty="0"/>
              <a:t>  - elevated</a:t>
            </a:r>
          </a:p>
          <a:p>
            <a:pPr lvl="1"/>
            <a:r>
              <a:rPr lang="en-US" sz="2400" dirty="0"/>
              <a:t>Underwent liver biopsy = inflammation  -&gt;  prednisone 20 mg BID added</a:t>
            </a:r>
          </a:p>
          <a:p>
            <a:pPr marL="0" indent="0">
              <a:buNone/>
            </a:pPr>
            <a:endParaRPr lang="en-US" dirty="0"/>
          </a:p>
        </p:txBody>
      </p:sp>
    </p:spTree>
    <p:extLst>
      <p:ext uri="{BB962C8B-B14F-4D97-AF65-F5344CB8AC3E}">
        <p14:creationId xmlns:p14="http://schemas.microsoft.com/office/powerpoint/2010/main" val="24861171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830" y="286605"/>
            <a:ext cx="8486775" cy="1008795"/>
          </a:xfrm>
        </p:spPr>
        <p:txBody>
          <a:bodyPr/>
          <a:lstStyle/>
          <a:p>
            <a:pPr algn="ctr"/>
            <a:r>
              <a:rPr lang="en-US" dirty="0"/>
              <a:t>Course</a:t>
            </a:r>
          </a:p>
        </p:txBody>
      </p:sp>
      <p:sp>
        <p:nvSpPr>
          <p:cNvPr id="3" name="Content Placeholder 2"/>
          <p:cNvSpPr>
            <a:spLocks noGrp="1"/>
          </p:cNvSpPr>
          <p:nvPr>
            <p:ph idx="1"/>
          </p:nvPr>
        </p:nvSpPr>
        <p:spPr>
          <a:xfrm>
            <a:off x="723900" y="2057400"/>
            <a:ext cx="8915400" cy="4343400"/>
          </a:xfrm>
        </p:spPr>
        <p:txBody>
          <a:bodyPr/>
          <a:lstStyle/>
          <a:p>
            <a:r>
              <a:rPr lang="en-US" sz="2400" dirty="0"/>
              <a:t>Liver enzymes improved on prednisone/tacrolimus/ azathioprine/</a:t>
            </a:r>
            <a:r>
              <a:rPr lang="en-US" sz="2400" dirty="0" err="1"/>
              <a:t>sirolimus</a:t>
            </a:r>
            <a:endParaRPr lang="en-US" sz="2400" dirty="0"/>
          </a:p>
          <a:p>
            <a:pPr lvl="1">
              <a:buFont typeface="Arial" charset="0"/>
              <a:buChar char="•"/>
            </a:pPr>
            <a:r>
              <a:rPr lang="en-US" sz="2000" dirty="0"/>
              <a:t>Process started for re-listing for repeat transplantation</a:t>
            </a:r>
          </a:p>
          <a:p>
            <a:pPr lvl="1">
              <a:buFont typeface="Arial" charset="0"/>
              <a:buChar char="•"/>
            </a:pPr>
            <a:r>
              <a:rPr lang="en-US" sz="2000" dirty="0"/>
              <a:t>Several months later developed CNS symptoms</a:t>
            </a:r>
          </a:p>
          <a:p>
            <a:pPr lvl="2">
              <a:buFont typeface="Arial" charset="0"/>
              <a:buChar char="•"/>
            </a:pPr>
            <a:r>
              <a:rPr lang="en-US" sz="2000" dirty="0">
                <a:solidFill>
                  <a:schemeClr val="accent1">
                    <a:lumMod val="75000"/>
                  </a:schemeClr>
                </a:solidFill>
              </a:rPr>
              <a:t>Lightheadedness</a:t>
            </a:r>
          </a:p>
          <a:p>
            <a:pPr lvl="2">
              <a:buFont typeface="Arial" charset="0"/>
              <a:buChar char="•"/>
            </a:pPr>
            <a:r>
              <a:rPr lang="en-US" sz="2000" dirty="0">
                <a:solidFill>
                  <a:schemeClr val="accent1">
                    <a:lumMod val="75000"/>
                  </a:schemeClr>
                </a:solidFill>
              </a:rPr>
              <a:t>“Leaning </a:t>
            </a:r>
            <a:r>
              <a:rPr lang="en-US" altLang="ja-JP" sz="2000" dirty="0">
                <a:solidFill>
                  <a:schemeClr val="accent1">
                    <a:lumMod val="75000"/>
                  </a:schemeClr>
                </a:solidFill>
              </a:rPr>
              <a:t>right</a:t>
            </a:r>
            <a:r>
              <a:rPr lang="ja-JP" altLang="en-US" sz="2000" dirty="0">
                <a:solidFill>
                  <a:schemeClr val="accent1">
                    <a:lumMod val="75000"/>
                  </a:schemeClr>
                </a:solidFill>
              </a:rPr>
              <a:t>”</a:t>
            </a:r>
            <a:r>
              <a:rPr lang="en-US" altLang="ja-JP" sz="2000" dirty="0">
                <a:solidFill>
                  <a:schemeClr val="accent1">
                    <a:lumMod val="75000"/>
                  </a:schemeClr>
                </a:solidFill>
              </a:rPr>
              <a:t> when walking</a:t>
            </a:r>
          </a:p>
          <a:p>
            <a:pPr lvl="2">
              <a:buFont typeface="Arial" charset="0"/>
              <a:buChar char="•"/>
            </a:pPr>
            <a:r>
              <a:rPr lang="en-US" sz="2000" dirty="0">
                <a:solidFill>
                  <a:schemeClr val="accent1">
                    <a:lumMod val="75000"/>
                  </a:schemeClr>
                </a:solidFill>
              </a:rPr>
              <a:t>Rhythmic shaking of arm</a:t>
            </a:r>
          </a:p>
          <a:p>
            <a:pPr lvl="2">
              <a:buFont typeface="Arial" charset="0"/>
              <a:buChar char="•"/>
            </a:pPr>
            <a:endParaRPr lang="en-US" sz="1400" b="1" dirty="0"/>
          </a:p>
          <a:p>
            <a:endParaRPr lang="en-US" dirty="0"/>
          </a:p>
        </p:txBody>
      </p:sp>
    </p:spTree>
    <p:extLst>
      <p:ext uri="{BB962C8B-B14F-4D97-AF65-F5344CB8AC3E}">
        <p14:creationId xmlns:p14="http://schemas.microsoft.com/office/powerpoint/2010/main" val="23050790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Past Medical History</a:t>
            </a:r>
          </a:p>
        </p:txBody>
      </p:sp>
      <p:sp>
        <p:nvSpPr>
          <p:cNvPr id="3" name="Content Placeholder 2"/>
          <p:cNvSpPr>
            <a:spLocks noGrp="1"/>
          </p:cNvSpPr>
          <p:nvPr>
            <p:ph idx="1"/>
          </p:nvPr>
        </p:nvSpPr>
        <p:spPr/>
        <p:txBody>
          <a:bodyPr>
            <a:normAutofit/>
          </a:bodyPr>
          <a:lstStyle/>
          <a:p>
            <a:r>
              <a:rPr lang="en-US" dirty="0"/>
              <a:t>Glycogen storage disorder type </a:t>
            </a:r>
            <a:r>
              <a:rPr lang="en-US" dirty="0" err="1"/>
              <a:t>IIIa</a:t>
            </a:r>
            <a:r>
              <a:rPr lang="en-US" b="1" dirty="0"/>
              <a:t> </a:t>
            </a:r>
            <a:r>
              <a:rPr lang="en-US" dirty="0"/>
              <a:t>(glycogen debrancher deficiency) s/p OLT</a:t>
            </a:r>
          </a:p>
          <a:p>
            <a:r>
              <a:rPr lang="en-US" dirty="0"/>
              <a:t>Chronic hypersplenism</a:t>
            </a:r>
          </a:p>
          <a:p>
            <a:r>
              <a:rPr lang="en-US" dirty="0"/>
              <a:t>Pancytopenia </a:t>
            </a:r>
          </a:p>
          <a:p>
            <a:pPr marL="0" indent="0">
              <a:buNone/>
            </a:pPr>
            <a:endParaRPr lang="en-US" dirty="0"/>
          </a:p>
        </p:txBody>
      </p:sp>
    </p:spTree>
    <p:extLst>
      <p:ext uri="{BB962C8B-B14F-4D97-AF65-F5344CB8AC3E}">
        <p14:creationId xmlns:p14="http://schemas.microsoft.com/office/powerpoint/2010/main" val="19814333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830" y="286605"/>
            <a:ext cx="8486775" cy="1008795"/>
          </a:xfrm>
        </p:spPr>
        <p:txBody>
          <a:bodyPr/>
          <a:lstStyle/>
          <a:p>
            <a:pPr algn="ctr"/>
            <a:r>
              <a:rPr lang="en-US" dirty="0"/>
              <a:t>Social/exposure history</a:t>
            </a:r>
          </a:p>
        </p:txBody>
      </p:sp>
      <p:sp>
        <p:nvSpPr>
          <p:cNvPr id="3" name="Content Placeholder 2"/>
          <p:cNvSpPr>
            <a:spLocks noGrp="1"/>
          </p:cNvSpPr>
          <p:nvPr>
            <p:ph idx="1"/>
          </p:nvPr>
        </p:nvSpPr>
        <p:spPr>
          <a:xfrm>
            <a:off x="514350" y="1981200"/>
            <a:ext cx="9258300" cy="4419600"/>
          </a:xfrm>
        </p:spPr>
        <p:txBody>
          <a:bodyPr>
            <a:normAutofit lnSpcReduction="10000"/>
          </a:bodyPr>
          <a:lstStyle/>
          <a:p>
            <a:r>
              <a:rPr lang="en-US" dirty="0"/>
              <a:t>From southeastern US; works in finance </a:t>
            </a:r>
          </a:p>
          <a:p>
            <a:r>
              <a:rPr lang="en-US" dirty="0"/>
              <a:t>1 cat. No other animal exposures</a:t>
            </a:r>
          </a:p>
          <a:p>
            <a:r>
              <a:rPr lang="en-US" dirty="0"/>
              <a:t>No travel to desert US or abroad</a:t>
            </a:r>
          </a:p>
          <a:p>
            <a:r>
              <a:rPr lang="en-US" dirty="0"/>
              <a:t>No TB exposures</a:t>
            </a:r>
          </a:p>
          <a:p>
            <a:r>
              <a:rPr lang="en-US" dirty="0"/>
              <a:t>Vaccinations up to date</a:t>
            </a:r>
          </a:p>
          <a:p>
            <a:r>
              <a:rPr lang="en-US" dirty="0"/>
              <a:t>No tobacco, ETOH or recreational drug use. Does not eat undercooked meat or raw shellfish, drinks bottled water</a:t>
            </a:r>
          </a:p>
          <a:p>
            <a:r>
              <a:rPr lang="en-US" dirty="0"/>
              <a:t>CMV IgG+ </a:t>
            </a:r>
          </a:p>
          <a:p>
            <a:r>
              <a:rPr lang="en-US" dirty="0"/>
              <a:t>Varicella IgG+ </a:t>
            </a:r>
          </a:p>
          <a:p>
            <a:r>
              <a:rPr lang="en-US" dirty="0"/>
              <a:t>Rubella immune </a:t>
            </a:r>
          </a:p>
          <a:p>
            <a:r>
              <a:rPr lang="en-US" dirty="0"/>
              <a:t>HBV immune</a:t>
            </a:r>
          </a:p>
          <a:p>
            <a:endParaRPr lang="en-US" dirty="0"/>
          </a:p>
        </p:txBody>
      </p:sp>
    </p:spTree>
    <p:extLst>
      <p:ext uri="{BB962C8B-B14F-4D97-AF65-F5344CB8AC3E}">
        <p14:creationId xmlns:p14="http://schemas.microsoft.com/office/powerpoint/2010/main" val="28438163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ext Box 2"/>
          <p:cNvSpPr txBox="1">
            <a:spLocks noChangeArrowheads="1"/>
          </p:cNvSpPr>
          <p:nvPr/>
        </p:nvSpPr>
        <p:spPr bwMode="auto">
          <a:xfrm>
            <a:off x="4972049" y="1957266"/>
            <a:ext cx="4278138" cy="1204913"/>
          </a:xfrm>
          <a:prstGeom prst="rect">
            <a:avLst/>
          </a:prstGeom>
          <a:solidFill>
            <a:schemeClr val="accent2">
              <a:lumMod val="20000"/>
              <a:lumOff val="80000"/>
            </a:schemeClr>
          </a:solidFill>
          <a:ln w="12700">
            <a:solidFill>
              <a:schemeClr val="tx1"/>
            </a:solidFill>
            <a:miter lim="800000"/>
            <a:headEnd/>
            <a:tailEnd/>
          </a:ln>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800" dirty="0"/>
              <a:t>WBC:  </a:t>
            </a:r>
            <a:r>
              <a:rPr lang="en-US" sz="1800" dirty="0">
                <a:solidFill>
                  <a:schemeClr val="accent1">
                    <a:lumMod val="75000"/>
                  </a:schemeClr>
                </a:solidFill>
              </a:rPr>
              <a:t>9.3</a:t>
            </a:r>
          </a:p>
          <a:p>
            <a:pPr>
              <a:spcBef>
                <a:spcPct val="50000"/>
              </a:spcBef>
            </a:pPr>
            <a:r>
              <a:rPr lang="en-US" sz="1800" dirty="0"/>
              <a:t>Hgb: 12.7g</a:t>
            </a:r>
          </a:p>
          <a:p>
            <a:pPr>
              <a:spcBef>
                <a:spcPct val="50000"/>
              </a:spcBef>
            </a:pPr>
            <a:r>
              <a:rPr lang="en-US" sz="1800" dirty="0" err="1"/>
              <a:t>Plt</a:t>
            </a:r>
            <a:r>
              <a:rPr lang="en-US" sz="1800" dirty="0"/>
              <a:t>:  </a:t>
            </a:r>
            <a:r>
              <a:rPr lang="en-US" sz="1800" dirty="0">
                <a:solidFill>
                  <a:schemeClr val="accent2"/>
                </a:solidFill>
              </a:rPr>
              <a:t>58,000</a:t>
            </a:r>
          </a:p>
        </p:txBody>
      </p:sp>
      <p:sp>
        <p:nvSpPr>
          <p:cNvPr id="116738" name="Text Box 3"/>
          <p:cNvSpPr txBox="1">
            <a:spLocks noChangeArrowheads="1"/>
          </p:cNvSpPr>
          <p:nvPr/>
        </p:nvSpPr>
        <p:spPr bwMode="auto">
          <a:xfrm>
            <a:off x="6324599" y="1995487"/>
            <a:ext cx="2781302" cy="366713"/>
          </a:xfrm>
          <a:prstGeom prst="rect">
            <a:avLst/>
          </a:prstGeom>
          <a:solidFill>
            <a:schemeClr val="accent2">
              <a:lumMod val="20000"/>
              <a:lumOff val="8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800" dirty="0"/>
              <a:t>N: 65%  B: </a:t>
            </a:r>
            <a:r>
              <a:rPr lang="en-US" sz="1800" dirty="0">
                <a:solidFill>
                  <a:schemeClr val="accent2"/>
                </a:solidFill>
              </a:rPr>
              <a:t>13%</a:t>
            </a:r>
            <a:r>
              <a:rPr lang="en-US" sz="1800" dirty="0">
                <a:solidFill>
                  <a:srgbClr val="FFFF00"/>
                </a:solidFill>
              </a:rPr>
              <a:t>  </a:t>
            </a:r>
            <a:r>
              <a:rPr lang="en-US" sz="1800" dirty="0"/>
              <a:t>L: </a:t>
            </a:r>
            <a:r>
              <a:rPr lang="en-US" sz="1800" dirty="0">
                <a:solidFill>
                  <a:schemeClr val="tx2"/>
                </a:solidFill>
              </a:rPr>
              <a:t>6%</a:t>
            </a:r>
          </a:p>
        </p:txBody>
      </p:sp>
      <p:sp>
        <p:nvSpPr>
          <p:cNvPr id="116739" name="Text Box 4"/>
          <p:cNvSpPr txBox="1">
            <a:spLocks noChangeArrowheads="1"/>
          </p:cNvSpPr>
          <p:nvPr/>
        </p:nvSpPr>
        <p:spPr bwMode="auto">
          <a:xfrm>
            <a:off x="5457825" y="3900163"/>
            <a:ext cx="1351551" cy="2443163"/>
          </a:xfrm>
          <a:prstGeom prst="rect">
            <a:avLst/>
          </a:prstGeom>
          <a:solidFill>
            <a:schemeClr val="accent2">
              <a:lumMod val="20000"/>
              <a:lumOff val="80000"/>
            </a:schemeClr>
          </a:solidFill>
          <a:ln w="12700">
            <a:solidFill>
              <a:schemeClr val="tx1"/>
            </a:solidFill>
            <a:miter lim="800000"/>
            <a:headEnd/>
            <a:tailEnd/>
          </a:ln>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800" dirty="0"/>
              <a:t>Na: 137</a:t>
            </a:r>
          </a:p>
          <a:p>
            <a:pPr>
              <a:spcBef>
                <a:spcPct val="50000"/>
              </a:spcBef>
            </a:pPr>
            <a:r>
              <a:rPr lang="en-US" sz="1800" dirty="0"/>
              <a:t>K: 3.5</a:t>
            </a:r>
          </a:p>
          <a:p>
            <a:pPr>
              <a:spcBef>
                <a:spcPct val="50000"/>
              </a:spcBef>
            </a:pPr>
            <a:r>
              <a:rPr lang="en-US" sz="1800" dirty="0"/>
              <a:t>Cl: 105</a:t>
            </a:r>
          </a:p>
          <a:p>
            <a:pPr>
              <a:spcBef>
                <a:spcPct val="50000"/>
              </a:spcBef>
            </a:pPr>
            <a:r>
              <a:rPr lang="en-US" sz="1800" dirty="0"/>
              <a:t>CO</a:t>
            </a:r>
            <a:r>
              <a:rPr lang="en-US" sz="1800" baseline="-25000" dirty="0"/>
              <a:t>2</a:t>
            </a:r>
            <a:r>
              <a:rPr lang="en-US" sz="1800" dirty="0"/>
              <a:t>:  24</a:t>
            </a:r>
          </a:p>
          <a:p>
            <a:pPr>
              <a:spcBef>
                <a:spcPct val="50000"/>
              </a:spcBef>
            </a:pPr>
            <a:r>
              <a:rPr lang="en-US" sz="1800" dirty="0"/>
              <a:t>BUN: 17</a:t>
            </a:r>
          </a:p>
          <a:p>
            <a:pPr>
              <a:spcBef>
                <a:spcPct val="50000"/>
              </a:spcBef>
            </a:pPr>
            <a:r>
              <a:rPr lang="en-US" sz="1800" dirty="0"/>
              <a:t>Cr: .76</a:t>
            </a:r>
          </a:p>
        </p:txBody>
      </p:sp>
      <p:sp>
        <p:nvSpPr>
          <p:cNvPr id="116740" name="Text Box 5"/>
          <p:cNvSpPr txBox="1">
            <a:spLocks noChangeArrowheads="1"/>
          </p:cNvSpPr>
          <p:nvPr/>
        </p:nvSpPr>
        <p:spPr bwMode="auto">
          <a:xfrm>
            <a:off x="7124701" y="3900163"/>
            <a:ext cx="1873014" cy="2446338"/>
          </a:xfrm>
          <a:prstGeom prst="rect">
            <a:avLst/>
          </a:prstGeom>
          <a:solidFill>
            <a:schemeClr val="accent2">
              <a:lumMod val="20000"/>
              <a:lumOff val="80000"/>
            </a:schemeClr>
          </a:solidFill>
          <a:ln w="12700">
            <a:solidFill>
              <a:schemeClr val="tx1"/>
            </a:solidFill>
            <a:miter lim="800000"/>
            <a:headEnd/>
            <a:tailEnd/>
          </a:ln>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800" dirty="0"/>
              <a:t>T. </a:t>
            </a:r>
            <a:r>
              <a:rPr lang="en-US" sz="1800" dirty="0" err="1"/>
              <a:t>prot</a:t>
            </a:r>
            <a:r>
              <a:rPr lang="en-US" sz="1800" dirty="0"/>
              <a:t>:  </a:t>
            </a:r>
            <a:r>
              <a:rPr lang="en-US" sz="1800" dirty="0">
                <a:solidFill>
                  <a:schemeClr val="accent2"/>
                </a:solidFill>
              </a:rPr>
              <a:t>4.9</a:t>
            </a:r>
          </a:p>
          <a:p>
            <a:pPr>
              <a:spcBef>
                <a:spcPct val="50000"/>
              </a:spcBef>
            </a:pPr>
            <a:r>
              <a:rPr lang="en-US" sz="1800" dirty="0"/>
              <a:t>Alb: </a:t>
            </a:r>
            <a:r>
              <a:rPr lang="en-US" sz="1800" dirty="0">
                <a:solidFill>
                  <a:schemeClr val="accent2"/>
                </a:solidFill>
              </a:rPr>
              <a:t>1.9</a:t>
            </a:r>
          </a:p>
          <a:p>
            <a:pPr>
              <a:spcBef>
                <a:spcPct val="50000"/>
              </a:spcBef>
            </a:pPr>
            <a:r>
              <a:rPr lang="en-US" sz="1800" dirty="0"/>
              <a:t>T. </a:t>
            </a:r>
            <a:r>
              <a:rPr lang="en-US" sz="1800" dirty="0" err="1"/>
              <a:t>bili</a:t>
            </a:r>
            <a:r>
              <a:rPr lang="en-US" sz="1800" dirty="0"/>
              <a:t>: </a:t>
            </a:r>
            <a:r>
              <a:rPr lang="en-US" sz="1800" dirty="0">
                <a:solidFill>
                  <a:schemeClr val="accent2"/>
                </a:solidFill>
              </a:rPr>
              <a:t>37.7</a:t>
            </a:r>
          </a:p>
          <a:p>
            <a:pPr>
              <a:spcBef>
                <a:spcPct val="50000"/>
              </a:spcBef>
            </a:pPr>
            <a:r>
              <a:rPr lang="en-US" sz="1800" dirty="0" err="1"/>
              <a:t>Alk</a:t>
            </a:r>
            <a:r>
              <a:rPr lang="en-US" sz="1800" dirty="0"/>
              <a:t> </a:t>
            </a:r>
            <a:r>
              <a:rPr lang="en-US" sz="1800" dirty="0" err="1"/>
              <a:t>phos</a:t>
            </a:r>
            <a:r>
              <a:rPr lang="en-US" sz="1800" dirty="0"/>
              <a:t>: </a:t>
            </a:r>
            <a:r>
              <a:rPr lang="en-US" sz="1800" dirty="0">
                <a:solidFill>
                  <a:schemeClr val="accent2"/>
                </a:solidFill>
              </a:rPr>
              <a:t>138</a:t>
            </a:r>
          </a:p>
          <a:p>
            <a:pPr>
              <a:spcBef>
                <a:spcPct val="50000"/>
              </a:spcBef>
            </a:pPr>
            <a:r>
              <a:rPr lang="en-US" sz="1800" dirty="0"/>
              <a:t>AST: </a:t>
            </a:r>
            <a:r>
              <a:rPr lang="en-US" sz="1800" dirty="0">
                <a:solidFill>
                  <a:schemeClr val="accent2"/>
                </a:solidFill>
              </a:rPr>
              <a:t>486</a:t>
            </a:r>
          </a:p>
          <a:p>
            <a:pPr>
              <a:spcBef>
                <a:spcPct val="50000"/>
              </a:spcBef>
            </a:pPr>
            <a:r>
              <a:rPr lang="en-US" sz="1800" dirty="0"/>
              <a:t>ALT: </a:t>
            </a:r>
            <a:r>
              <a:rPr lang="en-US" sz="1800" dirty="0">
                <a:solidFill>
                  <a:schemeClr val="accent2"/>
                </a:solidFill>
              </a:rPr>
              <a:t>529</a:t>
            </a:r>
          </a:p>
        </p:txBody>
      </p:sp>
      <p:sp>
        <p:nvSpPr>
          <p:cNvPr id="116741" name="Text Box 6"/>
          <p:cNvSpPr txBox="1">
            <a:spLocks noChangeArrowheads="1"/>
          </p:cNvSpPr>
          <p:nvPr/>
        </p:nvSpPr>
        <p:spPr bwMode="auto">
          <a:xfrm>
            <a:off x="7686675" y="3306838"/>
            <a:ext cx="1245130" cy="369888"/>
          </a:xfrm>
          <a:prstGeom prst="rect">
            <a:avLst/>
          </a:prstGeom>
          <a:solidFill>
            <a:schemeClr val="accent2">
              <a:lumMod val="20000"/>
              <a:lumOff val="80000"/>
            </a:schemeClr>
          </a:solidFill>
          <a:ln w="12700">
            <a:solidFill>
              <a:schemeClr val="tx1"/>
            </a:solidFill>
            <a:miter lim="800000"/>
            <a:headEnd/>
            <a:tailEnd/>
          </a:ln>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800" dirty="0"/>
              <a:t>INR: </a:t>
            </a:r>
            <a:r>
              <a:rPr lang="en-US" sz="1800" dirty="0">
                <a:solidFill>
                  <a:schemeClr val="accent2"/>
                </a:solidFill>
              </a:rPr>
              <a:t>1.6</a:t>
            </a:r>
          </a:p>
        </p:txBody>
      </p:sp>
      <p:sp>
        <p:nvSpPr>
          <p:cNvPr id="116742" name="Text Box 7"/>
          <p:cNvSpPr txBox="1">
            <a:spLocks noChangeArrowheads="1"/>
          </p:cNvSpPr>
          <p:nvPr/>
        </p:nvSpPr>
        <p:spPr bwMode="auto">
          <a:xfrm>
            <a:off x="6898808" y="1364497"/>
            <a:ext cx="2085859" cy="369332"/>
          </a:xfrm>
          <a:prstGeom prst="rect">
            <a:avLst/>
          </a:prstGeom>
          <a:solidFill>
            <a:schemeClr val="accent2">
              <a:lumMod val="20000"/>
              <a:lumOff val="80000"/>
            </a:schemeClr>
          </a:solidFill>
          <a:ln w="12700">
            <a:solidFill>
              <a:schemeClr val="tx1"/>
            </a:solidFill>
            <a:miter lim="800000"/>
            <a:headEnd/>
            <a:tailEnd/>
          </a:ln>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800" dirty="0"/>
              <a:t>Urinalysis:  Neg</a:t>
            </a:r>
          </a:p>
        </p:txBody>
      </p:sp>
      <p:sp>
        <p:nvSpPr>
          <p:cNvPr id="8" name="Title 1"/>
          <p:cNvSpPr txBox="1">
            <a:spLocks/>
          </p:cNvSpPr>
          <p:nvPr/>
        </p:nvSpPr>
        <p:spPr>
          <a:xfrm>
            <a:off x="514350" y="274638"/>
            <a:ext cx="92583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dirty="0"/>
              <a:t>Exam and Lab</a:t>
            </a:r>
          </a:p>
        </p:txBody>
      </p:sp>
      <p:sp>
        <p:nvSpPr>
          <p:cNvPr id="2" name="Rectangle 1"/>
          <p:cNvSpPr/>
          <p:nvPr/>
        </p:nvSpPr>
        <p:spPr>
          <a:xfrm>
            <a:off x="314326" y="1295401"/>
            <a:ext cx="3924300" cy="4829014"/>
          </a:xfrm>
          <a:prstGeom prst="rect">
            <a:avLst/>
          </a:prstGeom>
        </p:spPr>
        <p:txBody>
          <a:bodyPr wrap="square">
            <a:spAutoFit/>
          </a:bodyPr>
          <a:lstStyle/>
          <a:p>
            <a:pPr>
              <a:lnSpc>
                <a:spcPct val="90000"/>
              </a:lnSpc>
              <a:defRPr/>
            </a:pPr>
            <a:r>
              <a:rPr lang="en-US" b="1" dirty="0">
                <a:ea typeface="ＭＳ Ｐゴシック" charset="-128"/>
              </a:rPr>
              <a:t>Gen/MS: </a:t>
            </a:r>
            <a:r>
              <a:rPr lang="en-US" dirty="0">
                <a:ea typeface="ＭＳ Ｐゴシック" charset="-128"/>
              </a:rPr>
              <a:t>Awake, alert and oriented. Slow to answer some questions. Normal Cognition, Speech: Fluent</a:t>
            </a:r>
          </a:p>
          <a:p>
            <a:pPr>
              <a:lnSpc>
                <a:spcPct val="90000"/>
              </a:lnSpc>
              <a:defRPr/>
            </a:pPr>
            <a:endParaRPr lang="en-US" dirty="0">
              <a:ea typeface="ＭＳ Ｐゴシック" charset="-128"/>
            </a:endParaRPr>
          </a:p>
          <a:p>
            <a:pPr>
              <a:lnSpc>
                <a:spcPct val="90000"/>
              </a:lnSpc>
              <a:defRPr/>
            </a:pPr>
            <a:r>
              <a:rPr lang="en-US" b="1" dirty="0">
                <a:ea typeface="ＭＳ Ｐゴシック" charset="-128"/>
              </a:rPr>
              <a:t>CN: </a:t>
            </a:r>
            <a:r>
              <a:rPr lang="en-US" dirty="0">
                <a:ea typeface="ＭＳ Ｐゴシック" charset="-128"/>
              </a:rPr>
              <a:t>PERRLA, EOMI, visual fields full, sensation and strength in face normal, symmetric palatal elevation, tongue is midline, Motor: Symmetric 5/5 strength. Mild RUE pronator drift</a:t>
            </a:r>
          </a:p>
          <a:p>
            <a:pPr>
              <a:lnSpc>
                <a:spcPct val="90000"/>
              </a:lnSpc>
              <a:defRPr/>
            </a:pPr>
            <a:endParaRPr lang="en-US" dirty="0">
              <a:ea typeface="ＭＳ Ｐゴシック" charset="-128"/>
            </a:endParaRPr>
          </a:p>
          <a:p>
            <a:pPr>
              <a:lnSpc>
                <a:spcPct val="90000"/>
              </a:lnSpc>
              <a:defRPr/>
            </a:pPr>
            <a:r>
              <a:rPr lang="en-US" b="1" dirty="0">
                <a:ea typeface="ＭＳ Ｐゴシック" charset="-128"/>
              </a:rPr>
              <a:t>DTRs: </a:t>
            </a:r>
            <a:r>
              <a:rPr lang="en-US" dirty="0">
                <a:ea typeface="ＭＳ Ｐゴシック" charset="-128"/>
              </a:rPr>
              <a:t>BR 3/3, Biceps 3/3, triceps 2+/2+, patellar 3/3, ankle jerk 2+/2+, toes </a:t>
            </a:r>
            <a:r>
              <a:rPr lang="en-US" dirty="0" err="1">
                <a:ea typeface="ＭＳ Ｐゴシック" charset="-128"/>
              </a:rPr>
              <a:t>downgoing</a:t>
            </a:r>
            <a:endParaRPr lang="en-US" dirty="0">
              <a:ea typeface="ＭＳ Ｐゴシック" charset="-128"/>
            </a:endParaRPr>
          </a:p>
          <a:p>
            <a:pPr>
              <a:lnSpc>
                <a:spcPct val="90000"/>
              </a:lnSpc>
              <a:defRPr/>
            </a:pPr>
            <a:endParaRPr lang="en-US" dirty="0">
              <a:ea typeface="ＭＳ Ｐゴシック" charset="-128"/>
            </a:endParaRPr>
          </a:p>
          <a:p>
            <a:pPr>
              <a:lnSpc>
                <a:spcPct val="90000"/>
              </a:lnSpc>
              <a:defRPr/>
            </a:pPr>
            <a:r>
              <a:rPr lang="en-US" b="1" dirty="0">
                <a:ea typeface="ＭＳ Ｐゴシック" charset="-128"/>
              </a:rPr>
              <a:t>Sensation: </a:t>
            </a:r>
            <a:r>
              <a:rPr lang="en-US" dirty="0">
                <a:ea typeface="ＭＳ Ｐゴシック" charset="-128"/>
              </a:rPr>
              <a:t>Light touch/proprioception: normal</a:t>
            </a:r>
          </a:p>
          <a:p>
            <a:pPr>
              <a:lnSpc>
                <a:spcPct val="90000"/>
              </a:lnSpc>
              <a:defRPr/>
            </a:pPr>
            <a:endParaRPr lang="en-US" dirty="0">
              <a:ea typeface="ＭＳ Ｐゴシック" charset="-128"/>
            </a:endParaRPr>
          </a:p>
          <a:p>
            <a:pPr>
              <a:lnSpc>
                <a:spcPct val="90000"/>
              </a:lnSpc>
              <a:defRPr/>
            </a:pPr>
            <a:r>
              <a:rPr lang="en-US" b="1" dirty="0">
                <a:ea typeface="ＭＳ Ｐゴシック" charset="-128"/>
              </a:rPr>
              <a:t>Coordination: </a:t>
            </a:r>
            <a:r>
              <a:rPr lang="en-US" dirty="0">
                <a:ea typeface="ＭＳ Ｐゴシック" charset="-128"/>
              </a:rPr>
              <a:t>RUE </a:t>
            </a:r>
            <a:r>
              <a:rPr lang="en-US" dirty="0" err="1">
                <a:ea typeface="ＭＳ Ｐゴシック" charset="-128"/>
              </a:rPr>
              <a:t>dysmetria</a:t>
            </a:r>
            <a:r>
              <a:rPr lang="en-US" dirty="0">
                <a:ea typeface="ＭＳ Ｐゴシック" charset="-128"/>
              </a:rPr>
              <a:t> with “finger-to-nose”, normal “heel-to-shin”</a:t>
            </a:r>
          </a:p>
        </p:txBody>
      </p:sp>
    </p:spTree>
    <p:extLst>
      <p:ext uri="{BB962C8B-B14F-4D97-AF65-F5344CB8AC3E}">
        <p14:creationId xmlns:p14="http://schemas.microsoft.com/office/powerpoint/2010/main" val="12343343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8"/>
          <p:cNvPicPr>
            <a:picLocks noGrp="1" noChangeAspect="1" noChangeArrowheads="1"/>
          </p:cNvPicPr>
          <p:nvPr>
            <p:ph type="body" sz="half" idx="4294967295"/>
          </p:nvPr>
        </p:nvPicPr>
        <p:blipFill>
          <a:blip r:embed="rId3" cstate="email">
            <a:extLst>
              <a:ext uri="{28A0092B-C50C-407E-A947-70E740481C1C}">
                <a14:useLocalDpi xmlns:a14="http://schemas.microsoft.com/office/drawing/2010/main" val="0"/>
              </a:ext>
            </a:extLst>
          </a:blip>
          <a:srcRect l="31496" t="28128" r="20998" b="10313"/>
          <a:stretch>
            <a:fillRect/>
          </a:stretch>
        </p:blipFill>
        <p:spPr>
          <a:xfrm>
            <a:off x="0" y="1600200"/>
            <a:ext cx="4654550" cy="4584700"/>
          </a:xfrm>
          <a:noFill/>
          <a:extLst>
            <a:ext uri="{909E8E84-426E-40dd-AFC4-6F175D3DCCD1}">
              <a14:hiddenFill xmlns:a14="http://schemas.microsoft.com/office/drawing/2010/main" xmlns="">
                <a:solidFill>
                  <a:srgbClr val="FFFFFF"/>
                </a:solidFill>
              </a14:hiddenFill>
            </a:ext>
          </a:extLst>
        </p:spPr>
      </p:pic>
      <p:pic>
        <p:nvPicPr>
          <p:cNvPr id="117763"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l="29247" t="16878" r="18747" b="9377"/>
          <a:stretch>
            <a:fillRect/>
          </a:stretch>
        </p:blipFill>
        <p:spPr bwMode="auto">
          <a:xfrm>
            <a:off x="5314950" y="1600200"/>
            <a:ext cx="4693444" cy="4579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7764" name="TextBox 5"/>
          <p:cNvSpPr txBox="1">
            <a:spLocks noChangeArrowheads="1"/>
          </p:cNvSpPr>
          <p:nvPr/>
        </p:nvSpPr>
        <p:spPr bwMode="auto">
          <a:xfrm>
            <a:off x="2700338" y="838201"/>
            <a:ext cx="4886325"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3600" dirty="0">
                <a:latin typeface="+mn-lt"/>
              </a:rPr>
              <a:t>CT Head w/o contrast</a:t>
            </a:r>
          </a:p>
        </p:txBody>
      </p:sp>
    </p:spTree>
    <p:extLst>
      <p:ext uri="{BB962C8B-B14F-4D97-AF65-F5344CB8AC3E}">
        <p14:creationId xmlns:p14="http://schemas.microsoft.com/office/powerpoint/2010/main" val="2817504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Innate vs. Adaptive</a:t>
            </a:r>
          </a:p>
        </p:txBody>
      </p:sp>
      <p:sp>
        <p:nvSpPr>
          <p:cNvPr id="3" name="Content Placeholder 2"/>
          <p:cNvSpPr>
            <a:spLocks noGrp="1"/>
          </p:cNvSpPr>
          <p:nvPr>
            <p:ph sz="half" idx="1"/>
          </p:nvPr>
        </p:nvSpPr>
        <p:spPr/>
        <p:txBody>
          <a:bodyPr>
            <a:normAutofit/>
          </a:bodyPr>
          <a:lstStyle/>
          <a:p>
            <a:pPr marL="0" indent="0">
              <a:buNone/>
            </a:pPr>
            <a:r>
              <a:rPr lang="en-US" altLang="en-US" b="1" u="sng" dirty="0"/>
              <a:t>Innate Immunity</a:t>
            </a:r>
          </a:p>
          <a:p>
            <a:pPr marL="285750" indent="-285750">
              <a:spcBef>
                <a:spcPct val="50000"/>
              </a:spcBef>
              <a:buFont typeface="Arial" charset="0"/>
              <a:buChar char="•"/>
            </a:pPr>
            <a:r>
              <a:rPr lang="en-US" altLang="en-US" dirty="0">
                <a:solidFill>
                  <a:schemeClr val="accent2">
                    <a:lumMod val="75000"/>
                  </a:schemeClr>
                </a:solidFill>
                <a:sym typeface="Symbol" charset="2"/>
              </a:rPr>
              <a:t>“Hardwired” </a:t>
            </a:r>
            <a:r>
              <a:rPr lang="en-US" altLang="en-US" dirty="0">
                <a:sym typeface="Symbol" charset="2"/>
              </a:rPr>
              <a:t>responses -    born with this</a:t>
            </a:r>
          </a:p>
          <a:p>
            <a:pPr marL="285750" indent="-285750">
              <a:spcBef>
                <a:spcPct val="50000"/>
              </a:spcBef>
              <a:buFont typeface="Arial" charset="0"/>
              <a:buChar char="•"/>
            </a:pPr>
            <a:r>
              <a:rPr lang="en-US" altLang="en-US" dirty="0">
                <a:sym typeface="Symbol" charset="2"/>
              </a:rPr>
              <a:t>Defense mechanisms responding </a:t>
            </a:r>
            <a:r>
              <a:rPr lang="en-US" altLang="en-US" dirty="0">
                <a:solidFill>
                  <a:schemeClr val="accent2">
                    <a:lumMod val="75000"/>
                  </a:schemeClr>
                </a:solidFill>
                <a:sym typeface="Symbol" charset="2"/>
              </a:rPr>
              <a:t>immediately</a:t>
            </a:r>
            <a:r>
              <a:rPr lang="en-US" altLang="en-US" dirty="0">
                <a:sym typeface="Symbol" charset="2"/>
              </a:rPr>
              <a:t> or within </a:t>
            </a:r>
            <a:r>
              <a:rPr lang="en-US" altLang="en-US" dirty="0">
                <a:solidFill>
                  <a:schemeClr val="accent2">
                    <a:lumMod val="75000"/>
                  </a:schemeClr>
                </a:solidFill>
                <a:sym typeface="Symbol" charset="2"/>
              </a:rPr>
              <a:t>hours</a:t>
            </a:r>
            <a:r>
              <a:rPr lang="en-US" altLang="en-US" dirty="0">
                <a:solidFill>
                  <a:srgbClr val="00FF00"/>
                </a:solidFill>
                <a:sym typeface="Symbol" charset="2"/>
              </a:rPr>
              <a:t> </a:t>
            </a:r>
            <a:r>
              <a:rPr lang="en-US" altLang="en-US" dirty="0">
                <a:sym typeface="Symbol" charset="2"/>
              </a:rPr>
              <a:t>of an antigen’s appearance</a:t>
            </a:r>
          </a:p>
          <a:p>
            <a:pPr marL="285750" indent="-285750">
              <a:spcBef>
                <a:spcPct val="50000"/>
              </a:spcBef>
              <a:buFont typeface="Arial" charset="0"/>
              <a:buChar char="•"/>
            </a:pPr>
            <a:r>
              <a:rPr lang="en-US" altLang="en-US" dirty="0">
                <a:sym typeface="Symbol" charset="2"/>
              </a:rPr>
              <a:t>Designed to recognize a </a:t>
            </a:r>
            <a:r>
              <a:rPr lang="en-US" altLang="en-US" dirty="0">
                <a:solidFill>
                  <a:schemeClr val="accent2">
                    <a:lumMod val="75000"/>
                  </a:schemeClr>
                </a:solidFill>
                <a:sym typeface="Symbol" charset="2"/>
              </a:rPr>
              <a:t>few highly conserved structures </a:t>
            </a:r>
            <a:r>
              <a:rPr lang="en-US" altLang="en-US" dirty="0">
                <a:sym typeface="Symbol" charset="2"/>
              </a:rPr>
              <a:t>present in many organisms (e.g. DS DNA, lipopolysaccharide, etc.)</a:t>
            </a:r>
          </a:p>
          <a:p>
            <a:endParaRPr lang="en-US" dirty="0"/>
          </a:p>
        </p:txBody>
      </p:sp>
      <p:sp>
        <p:nvSpPr>
          <p:cNvPr id="4" name="Content Placeholder 3"/>
          <p:cNvSpPr>
            <a:spLocks noGrp="1"/>
          </p:cNvSpPr>
          <p:nvPr>
            <p:ph sz="half" idx="2"/>
          </p:nvPr>
        </p:nvSpPr>
        <p:spPr/>
        <p:txBody>
          <a:bodyPr>
            <a:normAutofit/>
          </a:bodyPr>
          <a:lstStyle/>
          <a:p>
            <a:pPr marL="0" indent="0">
              <a:buNone/>
            </a:pPr>
            <a:r>
              <a:rPr lang="en-US" b="1" u="sng" dirty="0"/>
              <a:t>Adaptive immunity</a:t>
            </a:r>
          </a:p>
          <a:p>
            <a:pPr marL="285750" indent="-285750">
              <a:spcBef>
                <a:spcPct val="50000"/>
              </a:spcBef>
              <a:buFont typeface="Arial" charset="0"/>
              <a:buChar char="•"/>
            </a:pPr>
            <a:r>
              <a:rPr lang="en-US" altLang="en-US" dirty="0">
                <a:sym typeface="Symbol" charset="2"/>
              </a:rPr>
              <a:t>Immunity one develops </a:t>
            </a:r>
            <a:r>
              <a:rPr lang="en-US" altLang="en-US" dirty="0">
                <a:solidFill>
                  <a:schemeClr val="accent1">
                    <a:lumMod val="75000"/>
                  </a:schemeClr>
                </a:solidFill>
                <a:sym typeface="Symbol" charset="2"/>
              </a:rPr>
              <a:t>throughout life</a:t>
            </a:r>
          </a:p>
          <a:p>
            <a:pPr marL="285750" indent="-285750">
              <a:spcBef>
                <a:spcPct val="50000"/>
              </a:spcBef>
              <a:buFont typeface="Arial" charset="0"/>
              <a:buChar char="•"/>
            </a:pPr>
            <a:r>
              <a:rPr lang="en-US" altLang="en-US" dirty="0">
                <a:sym typeface="Symbol" charset="2"/>
              </a:rPr>
              <a:t>Slower, but able to respond to </a:t>
            </a:r>
            <a:r>
              <a:rPr lang="en-US" altLang="en-US" dirty="0">
                <a:solidFill>
                  <a:schemeClr val="accent1">
                    <a:lumMod val="75000"/>
                  </a:schemeClr>
                </a:solidFill>
                <a:sym typeface="Symbol" charset="2"/>
              </a:rPr>
              <a:t>many more antigens </a:t>
            </a:r>
            <a:r>
              <a:rPr lang="en-US" altLang="en-US" dirty="0">
                <a:sym typeface="Symbol" charset="2"/>
              </a:rPr>
              <a:t>than innate</a:t>
            </a:r>
          </a:p>
          <a:p>
            <a:pPr marL="285750" indent="-285750">
              <a:spcBef>
                <a:spcPct val="50000"/>
              </a:spcBef>
              <a:buFont typeface="Arial" charset="0"/>
              <a:buChar char="•"/>
            </a:pPr>
            <a:r>
              <a:rPr lang="en-US" altLang="en-US" dirty="0">
                <a:solidFill>
                  <a:schemeClr val="accent1">
                    <a:lumMod val="75000"/>
                  </a:schemeClr>
                </a:solidFill>
                <a:sym typeface="Symbol" charset="2"/>
              </a:rPr>
              <a:t>Proliferation of B and T </a:t>
            </a:r>
            <a:r>
              <a:rPr lang="en-US" altLang="en-US" dirty="0">
                <a:sym typeface="Symbol" charset="2"/>
              </a:rPr>
              <a:t>lymphocytes in response to antigen recognition</a:t>
            </a:r>
          </a:p>
          <a:p>
            <a:pPr marL="0" indent="0">
              <a:buNone/>
            </a:pPr>
            <a:endParaRPr lang="en-US" dirty="0"/>
          </a:p>
        </p:txBody>
      </p:sp>
    </p:spTree>
    <p:extLst>
      <p:ext uri="{BB962C8B-B14F-4D97-AF65-F5344CB8AC3E}">
        <p14:creationId xmlns:p14="http://schemas.microsoft.com/office/powerpoint/2010/main" val="29635581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1" name="Rectangle 3"/>
          <p:cNvPicPr>
            <a:picLocks noGrp="1" noChangeArrowheads="1"/>
          </p:cNvPicPr>
          <p:nvPr>
            <p:ph type="body" idx="4294967295"/>
          </p:nvPr>
        </p:nvPicPr>
        <p:blipFill>
          <a:blip r:embed="rId3" cstate="email">
            <a:extLst>
              <a:ext uri="{28A0092B-C50C-407E-A947-70E740481C1C}">
                <a14:useLocalDpi xmlns:a14="http://schemas.microsoft.com/office/drawing/2010/main" val="0"/>
              </a:ext>
            </a:extLst>
          </a:blip>
          <a:srcRect l="23996" t="15002" r="23996" b="9377"/>
          <a:stretch>
            <a:fillRect/>
          </a:stretch>
        </p:blipFill>
        <p:spPr>
          <a:xfrm>
            <a:off x="0" y="1905000"/>
            <a:ext cx="3881438" cy="4343400"/>
          </a:xfrm>
          <a:noFill/>
          <a:extLst>
            <a:ext uri="{909E8E84-426E-40dd-AFC4-6F175D3DCCD1}">
              <a14:hiddenFill xmlns:a14="http://schemas.microsoft.com/office/drawing/2010/main" xmlns="">
                <a:solidFill>
                  <a:srgbClr val="FFFFFF"/>
                </a:solidFill>
              </a14:hiddenFill>
            </a:ext>
          </a:extLst>
        </p:spPr>
      </p:pic>
      <p:pic>
        <p:nvPicPr>
          <p:cNvPr id="122882"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l="20998" t="14064" r="20998" b="9377"/>
          <a:stretch>
            <a:fillRect/>
          </a:stretch>
        </p:blipFill>
        <p:spPr bwMode="auto">
          <a:xfrm>
            <a:off x="5448300" y="1905000"/>
            <a:ext cx="3915966" cy="434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883" name="TextBox 4"/>
          <p:cNvSpPr txBox="1">
            <a:spLocks noChangeArrowheads="1"/>
          </p:cNvSpPr>
          <p:nvPr/>
        </p:nvSpPr>
        <p:spPr bwMode="auto">
          <a:xfrm>
            <a:off x="2400300" y="838201"/>
            <a:ext cx="54864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3600" dirty="0">
                <a:latin typeface="+mn-lt"/>
              </a:rPr>
              <a:t>MRI T2 FLAIR images</a:t>
            </a:r>
          </a:p>
        </p:txBody>
      </p:sp>
    </p:spTree>
    <p:extLst>
      <p:ext uri="{BB962C8B-B14F-4D97-AF65-F5344CB8AC3E}">
        <p14:creationId xmlns:p14="http://schemas.microsoft.com/office/powerpoint/2010/main" val="13256483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42900" y="1905000"/>
            <a:ext cx="9601200" cy="3816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3908" name="TextBox 5"/>
          <p:cNvSpPr txBox="1">
            <a:spLocks noChangeArrowheads="1"/>
          </p:cNvSpPr>
          <p:nvPr/>
        </p:nvSpPr>
        <p:spPr bwMode="auto">
          <a:xfrm>
            <a:off x="2228850" y="838201"/>
            <a:ext cx="58293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3600" dirty="0">
                <a:latin typeface="+mn-lt"/>
              </a:rPr>
              <a:t>Findings prompted CT chest</a:t>
            </a:r>
          </a:p>
        </p:txBody>
      </p:sp>
    </p:spTree>
    <p:extLst>
      <p:ext uri="{BB962C8B-B14F-4D97-AF65-F5344CB8AC3E}">
        <p14:creationId xmlns:p14="http://schemas.microsoft.com/office/powerpoint/2010/main" val="1353838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extBox 1"/>
          <p:cNvSpPr txBox="1">
            <a:spLocks noChangeArrowheads="1"/>
          </p:cNvSpPr>
          <p:nvPr/>
        </p:nvSpPr>
        <p:spPr bwMode="auto">
          <a:xfrm>
            <a:off x="800100" y="685800"/>
            <a:ext cx="86868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4000" dirty="0">
                <a:latin typeface="+mn-lt"/>
              </a:rPr>
              <a:t>What is the most likely pathogen?  </a:t>
            </a:r>
          </a:p>
        </p:txBody>
      </p:sp>
      <p:sp>
        <p:nvSpPr>
          <p:cNvPr id="124930" name="TextBox 2"/>
          <p:cNvSpPr txBox="1">
            <a:spLocks noChangeArrowheads="1"/>
          </p:cNvSpPr>
          <p:nvPr/>
        </p:nvSpPr>
        <p:spPr bwMode="auto">
          <a:xfrm>
            <a:off x="647700" y="2631440"/>
            <a:ext cx="7543800" cy="2554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42900" indent="-3429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FontTx/>
              <a:buAutoNum type="alphaUcParenR"/>
            </a:pPr>
            <a:r>
              <a:rPr lang="en-US" sz="3200" dirty="0">
                <a:latin typeface="+mn-lt"/>
              </a:rPr>
              <a:t> Bacterial infection (e.g. </a:t>
            </a:r>
            <a:r>
              <a:rPr lang="en-US" sz="3200" dirty="0" err="1">
                <a:latin typeface="+mn-lt"/>
              </a:rPr>
              <a:t>Nocardia</a:t>
            </a:r>
            <a:r>
              <a:rPr lang="en-US" sz="3200" dirty="0">
                <a:latin typeface="+mn-lt"/>
              </a:rPr>
              <a:t>)</a:t>
            </a:r>
          </a:p>
          <a:p>
            <a:pPr>
              <a:buFontTx/>
              <a:buAutoNum type="alphaUcParenR"/>
            </a:pPr>
            <a:r>
              <a:rPr lang="en-US" sz="3200" dirty="0">
                <a:latin typeface="+mn-lt"/>
              </a:rPr>
              <a:t> Fungal / mold infection</a:t>
            </a:r>
          </a:p>
          <a:p>
            <a:pPr>
              <a:buFontTx/>
              <a:buAutoNum type="alphaUcParenR"/>
            </a:pPr>
            <a:r>
              <a:rPr lang="en-US" sz="3200" dirty="0">
                <a:latin typeface="+mn-lt"/>
              </a:rPr>
              <a:t> Neoplasm (e.g. lymphoma)</a:t>
            </a:r>
          </a:p>
          <a:p>
            <a:pPr>
              <a:buFontTx/>
              <a:buAutoNum type="alphaUcParenR"/>
            </a:pPr>
            <a:r>
              <a:rPr lang="en-US" sz="3200" dirty="0">
                <a:latin typeface="+mn-lt"/>
              </a:rPr>
              <a:t> Vascular infarct</a:t>
            </a:r>
          </a:p>
          <a:p>
            <a:pPr>
              <a:buFontTx/>
              <a:buAutoNum type="alphaUcParenR"/>
            </a:pPr>
            <a:r>
              <a:rPr lang="en-US" sz="3200" dirty="0">
                <a:latin typeface="+mn-lt"/>
              </a:rPr>
              <a:t> Parasitic infection (e.g. Toxoplasma)</a:t>
            </a:r>
            <a:endParaRPr lang="en-US" sz="3200" dirty="0">
              <a:solidFill>
                <a:srgbClr val="FFFF00"/>
              </a:solidFill>
              <a:latin typeface="+mn-lt"/>
            </a:endParaRPr>
          </a:p>
        </p:txBody>
      </p:sp>
    </p:spTree>
    <p:extLst>
      <p:ext uri="{BB962C8B-B14F-4D97-AF65-F5344CB8AC3E}">
        <p14:creationId xmlns:p14="http://schemas.microsoft.com/office/powerpoint/2010/main" val="18587376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Additional studies</a:t>
            </a:r>
          </a:p>
        </p:txBody>
      </p:sp>
      <p:sp>
        <p:nvSpPr>
          <p:cNvPr id="3" name="Content Placeholder 2"/>
          <p:cNvSpPr>
            <a:spLocks noGrp="1"/>
          </p:cNvSpPr>
          <p:nvPr>
            <p:ph sz="half" idx="1"/>
          </p:nvPr>
        </p:nvSpPr>
        <p:spPr/>
        <p:txBody>
          <a:bodyPr>
            <a:normAutofit fontScale="92500"/>
          </a:bodyPr>
          <a:lstStyle/>
          <a:p>
            <a:pPr marL="0" indent="0">
              <a:buNone/>
            </a:pPr>
            <a:r>
              <a:rPr lang="en-US" b="1" u="sng" dirty="0"/>
              <a:t>Laboratory: </a:t>
            </a:r>
          </a:p>
          <a:p>
            <a:pPr>
              <a:buFont typeface="Arial" charset="0"/>
              <a:buChar char="•"/>
            </a:pPr>
            <a:r>
              <a:rPr lang="en-US" dirty="0"/>
              <a:t>1,3 Beta-D glucan level &gt; 500</a:t>
            </a:r>
          </a:p>
          <a:p>
            <a:pPr>
              <a:buFont typeface="Arial" charset="0"/>
              <a:buChar char="•"/>
            </a:pPr>
            <a:r>
              <a:rPr lang="en-US" dirty="0"/>
              <a:t>Toxoplasmosis IgG </a:t>
            </a:r>
            <a:r>
              <a:rPr lang="en-US" dirty="0" err="1"/>
              <a:t>neg</a:t>
            </a:r>
            <a:endParaRPr lang="en-US" dirty="0"/>
          </a:p>
          <a:p>
            <a:pPr>
              <a:buFont typeface="Arial" charset="0"/>
              <a:buChar char="•"/>
            </a:pPr>
            <a:r>
              <a:rPr lang="en-US" dirty="0" err="1"/>
              <a:t>Cryptococcal</a:t>
            </a:r>
            <a:r>
              <a:rPr lang="en-US" dirty="0"/>
              <a:t> ag (CSF) </a:t>
            </a:r>
            <a:r>
              <a:rPr lang="en-US" dirty="0" err="1"/>
              <a:t>neg</a:t>
            </a:r>
            <a:endParaRPr lang="en-US" dirty="0"/>
          </a:p>
          <a:p>
            <a:pPr>
              <a:buFont typeface="Arial" charset="0"/>
              <a:buChar char="•"/>
            </a:pPr>
            <a:r>
              <a:rPr lang="en-US" dirty="0" err="1"/>
              <a:t>Histo</a:t>
            </a:r>
            <a:r>
              <a:rPr lang="en-US" dirty="0"/>
              <a:t> urine ag </a:t>
            </a:r>
            <a:r>
              <a:rPr lang="en-US" dirty="0" err="1"/>
              <a:t>neg</a:t>
            </a:r>
            <a:r>
              <a:rPr lang="en-US" dirty="0"/>
              <a:t>;  CSF </a:t>
            </a:r>
            <a:r>
              <a:rPr lang="en-US" dirty="0" err="1"/>
              <a:t>Histo</a:t>
            </a:r>
            <a:r>
              <a:rPr lang="en-US" dirty="0"/>
              <a:t> ab </a:t>
            </a:r>
            <a:r>
              <a:rPr lang="en-US" dirty="0" err="1"/>
              <a:t>neg</a:t>
            </a:r>
            <a:endParaRPr lang="en-US" dirty="0"/>
          </a:p>
          <a:p>
            <a:pPr>
              <a:buFont typeface="Arial" charset="0"/>
              <a:buChar char="•"/>
            </a:pPr>
            <a:r>
              <a:rPr lang="en-US" dirty="0"/>
              <a:t>Serum galactomannan 0.634   (</a:t>
            </a:r>
            <a:r>
              <a:rPr lang="en-US" dirty="0" err="1"/>
              <a:t>nml</a:t>
            </a:r>
            <a:r>
              <a:rPr lang="en-US" dirty="0"/>
              <a:t> &lt; 0.5)</a:t>
            </a:r>
          </a:p>
          <a:p>
            <a:pPr>
              <a:buFont typeface="Arial" charset="0"/>
              <a:buChar char="•"/>
            </a:pPr>
            <a:r>
              <a:rPr lang="en-US" dirty="0"/>
              <a:t>CSF galactomannan 2.53</a:t>
            </a:r>
          </a:p>
          <a:p>
            <a:pPr>
              <a:buFont typeface="Arial" charset="0"/>
              <a:buChar char="•"/>
            </a:pPr>
            <a:r>
              <a:rPr lang="en-US" dirty="0"/>
              <a:t>CSF Aspergillus PCR equivocal</a:t>
            </a:r>
          </a:p>
          <a:p>
            <a:pPr>
              <a:buFont typeface="Arial" charset="0"/>
              <a:buChar char="•"/>
            </a:pPr>
            <a:r>
              <a:rPr lang="en-US" dirty="0"/>
              <a:t>CSF cytology negative for malignant cells</a:t>
            </a:r>
          </a:p>
        </p:txBody>
      </p:sp>
      <p:sp>
        <p:nvSpPr>
          <p:cNvPr id="4" name="Content Placeholder 3"/>
          <p:cNvSpPr>
            <a:spLocks noGrp="1"/>
          </p:cNvSpPr>
          <p:nvPr>
            <p:ph sz="half" idx="2"/>
          </p:nvPr>
        </p:nvSpPr>
        <p:spPr/>
        <p:txBody>
          <a:bodyPr>
            <a:normAutofit fontScale="92500"/>
          </a:bodyPr>
          <a:lstStyle/>
          <a:p>
            <a:pPr marL="0" indent="0">
              <a:buNone/>
            </a:pPr>
            <a:r>
              <a:rPr lang="en-US" b="1" u="sng" dirty="0"/>
              <a:t>Treatment started:</a:t>
            </a:r>
            <a:endParaRPr lang="en-US" u="sng" dirty="0"/>
          </a:p>
          <a:p>
            <a:pPr>
              <a:buFont typeface="Arial" charset="0"/>
              <a:buChar char="•"/>
            </a:pPr>
            <a:r>
              <a:rPr lang="en-US" dirty="0"/>
              <a:t>IV </a:t>
            </a:r>
            <a:r>
              <a:rPr lang="en-US" dirty="0" err="1"/>
              <a:t>voriconazole</a:t>
            </a:r>
            <a:r>
              <a:rPr lang="en-US" dirty="0"/>
              <a:t> </a:t>
            </a:r>
          </a:p>
          <a:p>
            <a:pPr>
              <a:buFont typeface="Arial" charset="0"/>
              <a:buChar char="•"/>
            </a:pPr>
            <a:r>
              <a:rPr lang="en-US" dirty="0"/>
              <a:t>IV micafungin </a:t>
            </a:r>
          </a:p>
          <a:p>
            <a:pPr marL="0" indent="0">
              <a:buNone/>
            </a:pPr>
            <a:endParaRPr lang="en-US" dirty="0"/>
          </a:p>
        </p:txBody>
      </p:sp>
    </p:spTree>
    <p:extLst>
      <p:ext uri="{BB962C8B-B14F-4D97-AF65-F5344CB8AC3E}">
        <p14:creationId xmlns:p14="http://schemas.microsoft.com/office/powerpoint/2010/main" val="10022405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830" y="286605"/>
            <a:ext cx="8486775" cy="1161195"/>
          </a:xfrm>
        </p:spPr>
        <p:txBody>
          <a:bodyPr/>
          <a:lstStyle/>
          <a:p>
            <a:pPr algn="ctr"/>
            <a:r>
              <a:rPr lang="en-US" dirty="0"/>
              <a:t>Progressive decline; hospice care</a:t>
            </a:r>
          </a:p>
        </p:txBody>
      </p:sp>
      <p:sp>
        <p:nvSpPr>
          <p:cNvPr id="3" name="Content Placeholder 2"/>
          <p:cNvSpPr>
            <a:spLocks noGrp="1"/>
          </p:cNvSpPr>
          <p:nvPr>
            <p:ph idx="1"/>
          </p:nvPr>
        </p:nvSpPr>
        <p:spPr/>
        <p:txBody>
          <a:bodyPr/>
          <a:lstStyle/>
          <a:p>
            <a:pPr marL="0" indent="0">
              <a:buNone/>
            </a:pPr>
            <a:r>
              <a:rPr lang="en-US" sz="2400" dirty="0"/>
              <a:t>Final Neuropathological Diagnosis</a:t>
            </a:r>
          </a:p>
          <a:p>
            <a:pPr marL="0" indent="0">
              <a:buNone/>
            </a:pPr>
            <a:r>
              <a:rPr lang="en-US" sz="2400" dirty="0"/>
              <a:t>I. Multifocal </a:t>
            </a:r>
            <a:r>
              <a:rPr lang="en-US" sz="2400" i="1" dirty="0"/>
              <a:t> Aspergillus fumigatus </a:t>
            </a:r>
            <a:r>
              <a:rPr lang="en-US" sz="2400" dirty="0"/>
              <a:t>(septate mold) brain abscesses</a:t>
            </a:r>
            <a:endParaRPr lang="en-US" sz="2400" i="1" dirty="0"/>
          </a:p>
          <a:p>
            <a:pPr marL="0" indent="0">
              <a:buNone/>
            </a:pPr>
            <a:r>
              <a:rPr lang="en-US" sz="2400" dirty="0"/>
              <a:t>II.  Yellow discoloration, dura mater, consistent with </a:t>
            </a:r>
            <a:r>
              <a:rPr lang="en-US" sz="2800" dirty="0"/>
              <a:t>jaundice</a:t>
            </a:r>
          </a:p>
          <a:p>
            <a:endParaRPr lang="en-US" dirty="0"/>
          </a:p>
        </p:txBody>
      </p:sp>
      <p:pic>
        <p:nvPicPr>
          <p:cNvPr id="4"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03784" y="3352800"/>
            <a:ext cx="6879431" cy="388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378430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Infections in bone marrow transplant recipients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458455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49619251"/>
              </p:ext>
            </p:extLst>
          </p:nvPr>
        </p:nvGraphicFramePr>
        <p:xfrm>
          <a:off x="342900" y="381000"/>
          <a:ext cx="9601200" cy="5739765"/>
        </p:xfrm>
        <a:graphic>
          <a:graphicData uri="http://schemas.openxmlformats.org/drawingml/2006/table">
            <a:tbl>
              <a:tblPr/>
              <a:tblGrid>
                <a:gridCol w="1188458">
                  <a:extLst>
                    <a:ext uri="{9D8B030D-6E8A-4147-A177-3AD203B41FA5}">
                      <a16:colId xmlns:a16="http://schemas.microsoft.com/office/drawing/2014/main" val="20000"/>
                    </a:ext>
                  </a:extLst>
                </a:gridCol>
                <a:gridCol w="1898231">
                  <a:extLst>
                    <a:ext uri="{9D8B030D-6E8A-4147-A177-3AD203B41FA5}">
                      <a16:colId xmlns:a16="http://schemas.microsoft.com/office/drawing/2014/main" val="20001"/>
                    </a:ext>
                  </a:extLst>
                </a:gridCol>
                <a:gridCol w="2442941">
                  <a:extLst>
                    <a:ext uri="{9D8B030D-6E8A-4147-A177-3AD203B41FA5}">
                      <a16:colId xmlns:a16="http://schemas.microsoft.com/office/drawing/2014/main" val="20002"/>
                    </a:ext>
                  </a:extLst>
                </a:gridCol>
                <a:gridCol w="4071570">
                  <a:extLst>
                    <a:ext uri="{9D8B030D-6E8A-4147-A177-3AD203B41FA5}">
                      <a16:colId xmlns:a16="http://schemas.microsoft.com/office/drawing/2014/main" val="20003"/>
                    </a:ext>
                  </a:extLst>
                </a:gridCol>
              </a:tblGrid>
              <a:tr h="440501">
                <a:tc gridSpan="4">
                  <a:txBody>
                    <a:bodyPr/>
                    <a:lstStyle/>
                    <a:p>
                      <a:pPr algn="ctr" fontAlgn="b"/>
                      <a:r>
                        <a:rPr lang="en-US" sz="2400" b="1" i="0" u="none" strike="noStrike" dirty="0">
                          <a:solidFill>
                            <a:srgbClr val="000000"/>
                          </a:solidFill>
                          <a:effectLst/>
                          <a:latin typeface="Calibri"/>
                        </a:rPr>
                        <a:t>Infections in Bone Marrow Transplant Patients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93612">
                <a:tc>
                  <a:txBody>
                    <a:bodyPr/>
                    <a:lstStyle/>
                    <a:p>
                      <a:pPr algn="ctr" fontAlgn="ctr"/>
                      <a:r>
                        <a:rPr lang="en-US" sz="1600" b="1" i="0" u="none" strike="noStrike" dirty="0">
                          <a:solidFill>
                            <a:srgbClr val="000000"/>
                          </a:solidFill>
                          <a:effectLst/>
                          <a:latin typeface="Calibri"/>
                        </a:rPr>
                        <a:t>Indwelling device = CVC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600" b="1" i="0" u="none" strike="noStrike" dirty="0">
                          <a:solidFill>
                            <a:srgbClr val="000000"/>
                          </a:solidFill>
                          <a:effectLst/>
                          <a:latin typeface="Calibri"/>
                        </a:rPr>
                        <a:t>Pre-engraftment &lt; 30 days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600" b="1" i="0" u="none" strike="noStrike" dirty="0">
                          <a:solidFill>
                            <a:srgbClr val="000000"/>
                          </a:solidFill>
                          <a:effectLst/>
                          <a:latin typeface="Calibri"/>
                        </a:rPr>
                        <a:t>Post-engraftment (30-100 days)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600" b="1" i="0" u="none" strike="noStrike" dirty="0">
                          <a:solidFill>
                            <a:srgbClr val="000000"/>
                          </a:solidFill>
                          <a:effectLst/>
                          <a:latin typeface="Calibri"/>
                        </a:rPr>
                        <a:t>Late Phase &gt; 100 days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1"/>
                  </a:ext>
                </a:extLst>
              </a:tr>
              <a:tr h="1324816">
                <a:tc>
                  <a:txBody>
                    <a:bodyPr/>
                    <a:lstStyle/>
                    <a:p>
                      <a:pPr algn="ctr" fontAlgn="ctr"/>
                      <a:r>
                        <a:rPr lang="en-US" sz="1600" b="1" i="0" u="none" strike="noStrike" dirty="0">
                          <a:solidFill>
                            <a:srgbClr val="000000"/>
                          </a:solidFill>
                          <a:effectLst/>
                          <a:latin typeface="Calibri"/>
                        </a:rPr>
                        <a:t>Immune defect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ctr"/>
                      <a:r>
                        <a:rPr lang="en-US" sz="1600" b="1" i="0" u="none" strike="noStrike" dirty="0">
                          <a:solidFill>
                            <a:srgbClr val="000000"/>
                          </a:solidFill>
                          <a:effectLst/>
                          <a:latin typeface="Calibri"/>
                        </a:rPr>
                        <a:t>neutropenia, mucositis, acute graft vs host disease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600" b="1" i="0" u="none" strike="noStrike" dirty="0">
                          <a:solidFill>
                            <a:srgbClr val="000000"/>
                          </a:solidFill>
                          <a:effectLst/>
                          <a:latin typeface="Calibri"/>
                        </a:rPr>
                        <a:t>impaired cellular immunity; acute &amp; chronic GVHD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600" b="1" i="0" u="none" strike="noStrike" dirty="0">
                          <a:solidFill>
                            <a:srgbClr val="000000"/>
                          </a:solidFill>
                          <a:effectLst/>
                          <a:latin typeface="Calibri"/>
                        </a:rPr>
                        <a:t>impaired cellular and humoral immunity; chronic GVHD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2"/>
                  </a:ext>
                </a:extLst>
              </a:tr>
              <a:tr h="331204">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ctr"/>
                      <a:r>
                        <a:rPr lang="en-US" sz="1600" b="0" i="0" u="none" strike="noStrike" dirty="0" err="1">
                          <a:solidFill>
                            <a:srgbClr val="000000"/>
                          </a:solidFill>
                          <a:effectLst/>
                          <a:latin typeface="Calibri"/>
                        </a:rPr>
                        <a:t>Resp</a:t>
                      </a:r>
                      <a:r>
                        <a:rPr lang="en-US" sz="1600" b="0" i="0" u="none" strike="noStrike" dirty="0">
                          <a:solidFill>
                            <a:srgbClr val="000000"/>
                          </a:solidFill>
                          <a:effectLst/>
                          <a:latin typeface="Calibri"/>
                        </a:rPr>
                        <a:t> viruses</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1600" b="0" i="0" u="none" strike="noStrike" dirty="0">
                          <a:solidFill>
                            <a:srgbClr val="000000"/>
                          </a:solidFill>
                          <a:effectLst/>
                          <a:latin typeface="Calibri"/>
                        </a:rPr>
                        <a:t>CMV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1600" b="0" i="0" u="none" strike="noStrike">
                          <a:solidFill>
                            <a:srgbClr val="000000"/>
                          </a:solidFill>
                          <a:effectLst/>
                          <a:latin typeface="Calibri"/>
                        </a:rPr>
                        <a:t>CMV; EBV including PTLD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3"/>
                  </a:ext>
                </a:extLst>
              </a:tr>
              <a:tr h="331204">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ctr"/>
                      <a:r>
                        <a:rPr lang="en-US" sz="1600" b="0" i="0" u="none" strike="noStrike">
                          <a:solidFill>
                            <a:srgbClr val="000000"/>
                          </a:solidFill>
                          <a:effectLst/>
                          <a:latin typeface="Calibri"/>
                        </a:rPr>
                        <a:t>HSV</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1600" b="0" i="0" u="none" strike="noStrike">
                          <a:solidFill>
                            <a:srgbClr val="000000"/>
                          </a:solidFill>
                          <a:effectLst/>
                          <a:latin typeface="Calibri"/>
                        </a:rPr>
                        <a:t>CMV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1600" b="0" i="0" u="none" strike="noStrike" dirty="0">
                          <a:solidFill>
                            <a:srgbClr val="000000"/>
                          </a:solidFill>
                          <a:effectLst/>
                          <a:latin typeface="Calibri"/>
                        </a:rPr>
                        <a:t>CMV; EBV including PTLD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4"/>
                  </a:ext>
                </a:extLst>
              </a:tr>
              <a:tr h="331204">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ctr"/>
                      <a:r>
                        <a:rPr lang="en-US" sz="1600" b="0" i="0" u="none" strike="noStrike">
                          <a:solidFill>
                            <a:srgbClr val="000000"/>
                          </a:solidFill>
                          <a:effectLst/>
                          <a:latin typeface="Calibri"/>
                        </a:rPr>
                        <a:t>Facultative GNRs</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1600" b="0" i="0" u="none" strike="noStrike">
                          <a:solidFill>
                            <a:srgbClr val="000000"/>
                          </a:solidFill>
                          <a:effectLst/>
                          <a:latin typeface="Calibri"/>
                        </a:rPr>
                        <a:t>(later) EBV PTLD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1600" b="0" i="0" u="none" strike="noStrike" dirty="0">
                          <a:solidFill>
                            <a:srgbClr val="000000"/>
                          </a:solidFill>
                          <a:effectLst/>
                          <a:latin typeface="Calibri"/>
                        </a:rPr>
                        <a:t>Community-acquired pneumonia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5"/>
                  </a:ext>
                </a:extLst>
              </a:tr>
              <a:tr h="331204">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ctr"/>
                      <a:r>
                        <a:rPr lang="en-US" sz="1600" b="0" i="1" u="none" strike="noStrike">
                          <a:solidFill>
                            <a:srgbClr val="000000"/>
                          </a:solidFill>
                          <a:effectLst/>
                          <a:latin typeface="Calibri"/>
                        </a:rPr>
                        <a:t>S. epidermidis</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1600" b="0" i="1" u="none" strike="noStrike">
                          <a:solidFill>
                            <a:srgbClr val="000000"/>
                          </a:solidFill>
                          <a:effectLst/>
                          <a:latin typeface="Calibri"/>
                        </a:rPr>
                        <a:t>S. epidermidis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1600" b="0" i="0" u="none" strike="noStrike" dirty="0">
                          <a:solidFill>
                            <a:srgbClr val="000000"/>
                          </a:solidFill>
                          <a:effectLst/>
                          <a:latin typeface="Calibri"/>
                        </a:rPr>
                        <a:t>BK virus infection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6"/>
                  </a:ext>
                </a:extLst>
              </a:tr>
              <a:tr h="331204">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ctr"/>
                      <a:r>
                        <a:rPr lang="en-US" sz="1600" b="0" i="0" u="none" strike="noStrike">
                          <a:solidFill>
                            <a:srgbClr val="000000"/>
                          </a:solidFill>
                          <a:effectLst/>
                          <a:latin typeface="Calibri"/>
                        </a:rPr>
                        <a:t>Aspergillus</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1600" b="0" i="0" u="none" strike="noStrike">
                          <a:solidFill>
                            <a:srgbClr val="000000"/>
                          </a:solidFill>
                          <a:effectLst/>
                          <a:latin typeface="Calibri"/>
                        </a:rPr>
                        <a:t>Aspergillus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1600" b="0" i="0" u="none" strike="noStrike" dirty="0">
                          <a:solidFill>
                            <a:srgbClr val="000000"/>
                          </a:solidFill>
                          <a:effectLst/>
                          <a:latin typeface="Calibri"/>
                        </a:rPr>
                        <a:t>UTI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7"/>
                  </a:ext>
                </a:extLst>
              </a:tr>
              <a:tr h="331204">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ctr"/>
                      <a:r>
                        <a:rPr lang="en-US" sz="1600" b="0" i="0" u="none" strike="noStrike">
                          <a:solidFill>
                            <a:srgbClr val="000000"/>
                          </a:solidFill>
                          <a:effectLst/>
                          <a:latin typeface="Calibri"/>
                        </a:rPr>
                        <a:t>Candidiasis</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1600" b="0" i="0" u="none" strike="noStrike">
                          <a:solidFill>
                            <a:srgbClr val="000000"/>
                          </a:solidFill>
                          <a:effectLst/>
                          <a:latin typeface="Calibri"/>
                        </a:rPr>
                        <a:t>Candidiasis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1600" b="0" i="0" u="none" strike="noStrike" dirty="0">
                          <a:solidFill>
                            <a:srgbClr val="000000"/>
                          </a:solidFill>
                          <a:effectLst/>
                          <a:latin typeface="Calibri"/>
                        </a:rPr>
                        <a:t>Listeria, </a:t>
                      </a:r>
                      <a:r>
                        <a:rPr lang="en-US" sz="1600" b="0" i="0" u="none" strike="noStrike" dirty="0" err="1">
                          <a:solidFill>
                            <a:srgbClr val="000000"/>
                          </a:solidFill>
                          <a:effectLst/>
                          <a:latin typeface="Calibri"/>
                        </a:rPr>
                        <a:t>nocardia</a:t>
                      </a:r>
                      <a:endParaRPr lang="en-US" sz="16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10008"/>
                  </a:ext>
                </a:extLst>
              </a:tr>
              <a:tr h="331204">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ctr"/>
                      <a:r>
                        <a:rPr lang="en-US" sz="1600" b="0" i="0" u="none" strike="noStrike">
                          <a:solidFill>
                            <a:srgbClr val="000000"/>
                          </a:solidFill>
                          <a:effectLst/>
                          <a:latin typeface="Calibri"/>
                        </a:rPr>
                        <a:t>GI streptococci</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1600" b="0" i="0" u="none" strike="noStrike">
                          <a:solidFill>
                            <a:srgbClr val="000000"/>
                          </a:solidFill>
                          <a:effectLst/>
                          <a:latin typeface="Calibri"/>
                        </a:rPr>
                        <a:t>PJP</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1600" b="0" i="0" u="none" strike="noStrike" dirty="0">
                        <a:solidFill>
                          <a:srgbClr val="000000"/>
                        </a:solidFill>
                        <a:effectLst/>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09"/>
                  </a:ext>
                </a:extLst>
              </a:tr>
              <a:tr h="331204">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ctr"/>
                      <a:r>
                        <a:rPr lang="en-US" sz="1600" b="0" i="0" u="none" strike="noStrike">
                          <a:solidFill>
                            <a:srgbClr val="000000"/>
                          </a:solidFill>
                          <a:effectLst/>
                          <a:latin typeface="Calibri"/>
                        </a:rPr>
                        <a:t>GI viruses</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1600" b="0" i="0" u="none" strike="noStrike">
                          <a:solidFill>
                            <a:srgbClr val="000000"/>
                          </a:solidFill>
                          <a:effectLst/>
                          <a:latin typeface="Calibri"/>
                        </a:rPr>
                        <a:t>Strongyloides</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1600" b="0" i="0" u="none" strike="noStrike" dirty="0">
                        <a:solidFill>
                          <a:srgbClr val="000000"/>
                        </a:solidFill>
                        <a:effectLst/>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10"/>
                  </a:ext>
                </a:extLst>
              </a:tr>
              <a:tr h="331204">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ctr"/>
                      <a:r>
                        <a:rPr lang="en-US" sz="1600" b="0" i="0" u="none" strike="noStrike">
                          <a:solidFill>
                            <a:srgbClr val="000000"/>
                          </a:solidFill>
                          <a:effectLst/>
                          <a:latin typeface="Calibri"/>
                        </a:rPr>
                        <a:t>HHV6</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1600" b="0" i="0" u="none" strike="noStrike">
                          <a:solidFill>
                            <a:srgbClr val="000000"/>
                          </a:solidFill>
                          <a:effectLst/>
                          <a:latin typeface="Calibri"/>
                        </a:rPr>
                        <a:t>Toxoplasmosis</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US" sz="1600" b="0" i="0" u="none" strike="noStrike" dirty="0">
                        <a:solidFill>
                          <a:srgbClr val="000000"/>
                        </a:solidFill>
                        <a:effectLst/>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23876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Case</a:t>
            </a:r>
          </a:p>
        </p:txBody>
      </p:sp>
      <p:sp>
        <p:nvSpPr>
          <p:cNvPr id="3" name="Content Placeholder 2"/>
          <p:cNvSpPr>
            <a:spLocks noGrp="1"/>
          </p:cNvSpPr>
          <p:nvPr>
            <p:ph idx="1"/>
          </p:nvPr>
        </p:nvSpPr>
        <p:spPr>
          <a:xfrm>
            <a:off x="514350" y="1905000"/>
            <a:ext cx="9124950" cy="4221164"/>
          </a:xfrm>
        </p:spPr>
        <p:txBody>
          <a:bodyPr>
            <a:normAutofit lnSpcReduction="10000"/>
          </a:bodyPr>
          <a:lstStyle/>
          <a:p>
            <a:r>
              <a:rPr lang="en-US" sz="2800" dirty="0"/>
              <a:t>CC: neutropenic fever</a:t>
            </a:r>
          </a:p>
          <a:p>
            <a:r>
              <a:rPr lang="en-US" sz="2800" dirty="0"/>
              <a:t>16-year-old male was inpatient on the bone marrow transplant service. He had been diagnosed via bone-marrow biopsy of T-cell ALL with high-risk cytogenetics. He underwent induction chemotherapy, consolidation therapy then myeloablative umbilical cord transplant</a:t>
            </a:r>
          </a:p>
          <a:p>
            <a:r>
              <a:rPr lang="en-US" sz="2800" dirty="0"/>
              <a:t>On day 8 post transplant, he was neutropenic and developed fever of 39.1°C. BC were sent (negative), CT chest showed focal LLL pneumonia and he was treated with </a:t>
            </a:r>
            <a:r>
              <a:rPr lang="en-US" sz="2800" dirty="0" err="1"/>
              <a:t>meropenem</a:t>
            </a:r>
            <a:r>
              <a:rPr lang="en-US" sz="2800" dirty="0"/>
              <a:t> and continued on antifungal prophylaxis with micafungin and antiviral prophylaxis with acyclovir</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a:t>
            </a:r>
          </a:p>
        </p:txBody>
      </p:sp>
      <p:sp>
        <p:nvSpPr>
          <p:cNvPr id="3" name="Content Placeholder 2"/>
          <p:cNvSpPr>
            <a:spLocks noGrp="1"/>
          </p:cNvSpPr>
          <p:nvPr>
            <p:ph idx="1"/>
          </p:nvPr>
        </p:nvSpPr>
        <p:spPr/>
        <p:txBody>
          <a:bodyPr/>
          <a:lstStyle/>
          <a:p>
            <a:r>
              <a:rPr lang="en-US" dirty="0"/>
              <a:t>His fever improved, then the follow week (day +15) he developed recurrent neutropenic fever with elevated LFTs, headache and diffuse maculopapular rash. He had ongoing diarrhea.</a:t>
            </a:r>
          </a:p>
          <a:p>
            <a:r>
              <a:rPr lang="en-US" dirty="0"/>
              <a:t>Repeat CT chest showed improved LLL infiltrate</a:t>
            </a:r>
          </a:p>
        </p:txBody>
      </p:sp>
    </p:spTree>
    <p:extLst>
      <p:ext uri="{BB962C8B-B14F-4D97-AF65-F5344CB8AC3E}">
        <p14:creationId xmlns:p14="http://schemas.microsoft.com/office/powerpoint/2010/main" val="27509915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 the case</a:t>
            </a:r>
          </a:p>
        </p:txBody>
      </p:sp>
      <p:sp>
        <p:nvSpPr>
          <p:cNvPr id="3" name="Content Placeholder 2"/>
          <p:cNvSpPr>
            <a:spLocks noGrp="1"/>
          </p:cNvSpPr>
          <p:nvPr>
            <p:ph idx="1"/>
          </p:nvPr>
        </p:nvSpPr>
        <p:spPr/>
        <p:txBody>
          <a:bodyPr>
            <a:normAutofit lnSpcReduction="10000"/>
          </a:bodyPr>
          <a:lstStyle/>
          <a:p>
            <a:pPr>
              <a:buNone/>
            </a:pPr>
            <a:r>
              <a:rPr lang="en-US" dirty="0"/>
              <a:t>1) Is this patient’s new condition an infection?</a:t>
            </a:r>
          </a:p>
          <a:p>
            <a:pPr>
              <a:buNone/>
            </a:pPr>
            <a:r>
              <a:rPr lang="en-US" dirty="0"/>
              <a:t>2) What is your differential diagnosis? </a:t>
            </a:r>
          </a:p>
          <a:p>
            <a:pPr>
              <a:buNone/>
            </a:pPr>
            <a:endParaRPr lang="en-US" dirty="0"/>
          </a:p>
          <a:p>
            <a:pPr>
              <a:buNone/>
            </a:pPr>
            <a:r>
              <a:rPr lang="en-US" sz="2400" dirty="0"/>
              <a:t>Create the differential for an infection using pathogen type…</a:t>
            </a:r>
          </a:p>
          <a:p>
            <a:pPr>
              <a:buNone/>
            </a:pPr>
            <a:endParaRPr lang="en-US" sz="2400" dirty="0"/>
          </a:p>
          <a:p>
            <a:pPr>
              <a:buNone/>
            </a:pPr>
            <a:endParaRPr lang="en-US" sz="2400" dirty="0"/>
          </a:p>
          <a:p>
            <a:pPr>
              <a:buNone/>
            </a:pPr>
            <a:endParaRPr lang="en-US" sz="2400" dirty="0"/>
          </a:p>
          <a:p>
            <a:pPr>
              <a:buNone/>
            </a:pPr>
            <a:r>
              <a:rPr lang="en-US" sz="2400" dirty="0"/>
              <a:t>How would the timing in respect to his transplant affect the differential…</a:t>
            </a:r>
          </a:p>
          <a:p>
            <a:pPr>
              <a:buNone/>
            </a:pPr>
            <a:endParaRPr lang="en-US" sz="2400" dirty="0"/>
          </a:p>
        </p:txBody>
      </p:sp>
      <p:sp>
        <p:nvSpPr>
          <p:cNvPr id="4" name="Rectangle 3"/>
          <p:cNvSpPr/>
          <p:nvPr/>
        </p:nvSpPr>
        <p:spPr bwMode="auto">
          <a:xfrm>
            <a:off x="1874520" y="3733800"/>
            <a:ext cx="1828800" cy="990600"/>
          </a:xfrm>
          <a:prstGeom prst="rect">
            <a:avLst/>
          </a:prstGeom>
          <a:solidFill>
            <a:schemeClr val="accent1">
              <a:lumMod val="75000"/>
            </a:schemeClr>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bg2"/>
                </a:solidFill>
                <a:effectLst/>
                <a:latin typeface="Arial" charset="0"/>
              </a:rPr>
              <a:t>Bacteria</a:t>
            </a:r>
            <a:r>
              <a:rPr kumimoji="0" lang="en-US" sz="2800" b="0" i="0" u="none" strike="noStrike" cap="none" normalizeH="0" baseline="0" dirty="0">
                <a:ln>
                  <a:noFill/>
                </a:ln>
                <a:solidFill>
                  <a:schemeClr val="bg1"/>
                </a:solidFill>
                <a:effectLst/>
                <a:latin typeface="Arial" charset="0"/>
              </a:rPr>
              <a:t> </a:t>
            </a:r>
          </a:p>
        </p:txBody>
      </p:sp>
      <p:sp>
        <p:nvSpPr>
          <p:cNvPr id="6" name="Rectangle 5"/>
          <p:cNvSpPr/>
          <p:nvPr/>
        </p:nvSpPr>
        <p:spPr bwMode="auto">
          <a:xfrm>
            <a:off x="3703320" y="3733800"/>
            <a:ext cx="1371600" cy="990600"/>
          </a:xfrm>
          <a:prstGeom prst="rect">
            <a:avLst/>
          </a:prstGeom>
          <a:solidFill>
            <a:schemeClr val="accent4">
              <a:lumMod val="75000"/>
            </a:schemeClr>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2800" b="1" dirty="0">
                <a:solidFill>
                  <a:schemeClr val="bg2"/>
                </a:solidFill>
              </a:rPr>
              <a:t>Virus</a:t>
            </a:r>
            <a:r>
              <a:rPr lang="en-US" sz="2400" dirty="0">
                <a:solidFill>
                  <a:schemeClr val="bg1"/>
                </a:solidFill>
              </a:rPr>
              <a:t> </a:t>
            </a:r>
            <a:endParaRPr kumimoji="0" lang="en-US" sz="2400" b="0" i="0" u="none" strike="noStrike" cap="none" normalizeH="0" baseline="0" dirty="0">
              <a:ln>
                <a:noFill/>
              </a:ln>
              <a:solidFill>
                <a:schemeClr val="bg1"/>
              </a:solidFill>
              <a:effectLst/>
              <a:latin typeface="Arial" charset="0"/>
            </a:endParaRPr>
          </a:p>
        </p:txBody>
      </p:sp>
      <p:sp>
        <p:nvSpPr>
          <p:cNvPr id="7" name="Rectangle 6"/>
          <p:cNvSpPr/>
          <p:nvPr/>
        </p:nvSpPr>
        <p:spPr bwMode="auto">
          <a:xfrm>
            <a:off x="5067300" y="3733800"/>
            <a:ext cx="1600200" cy="990600"/>
          </a:xfrm>
          <a:prstGeom prst="rect">
            <a:avLst/>
          </a:prstGeom>
          <a:solidFill>
            <a:schemeClr val="accent3">
              <a:lumMod val="75000"/>
            </a:schemeClr>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bg2"/>
                </a:solidFill>
                <a:effectLst/>
                <a:latin typeface="Arial" charset="0"/>
              </a:rPr>
              <a:t>Fungus</a:t>
            </a:r>
            <a:r>
              <a:rPr kumimoji="0" lang="en-US" sz="2800" b="0" i="0" u="none" strike="noStrike" cap="none" normalizeH="0" dirty="0">
                <a:ln>
                  <a:noFill/>
                </a:ln>
                <a:solidFill>
                  <a:schemeClr val="bg2"/>
                </a:solidFill>
                <a:effectLst/>
                <a:latin typeface="Arial" charset="0"/>
              </a:rPr>
              <a:t> </a:t>
            </a:r>
            <a:endParaRPr kumimoji="0" lang="en-US" sz="2800" b="0" i="0" u="none" strike="noStrike" cap="none" normalizeH="0" baseline="0" dirty="0">
              <a:ln>
                <a:noFill/>
              </a:ln>
              <a:solidFill>
                <a:schemeClr val="bg2"/>
              </a:solidFill>
              <a:effectLst/>
              <a:latin typeface="Arial" charset="0"/>
            </a:endParaRPr>
          </a:p>
        </p:txBody>
      </p:sp>
      <p:sp>
        <p:nvSpPr>
          <p:cNvPr id="8" name="Rectangle 7"/>
          <p:cNvSpPr/>
          <p:nvPr/>
        </p:nvSpPr>
        <p:spPr bwMode="auto">
          <a:xfrm>
            <a:off x="6667500" y="3733800"/>
            <a:ext cx="1752600" cy="990600"/>
          </a:xfrm>
          <a:prstGeom prst="rect">
            <a:avLst/>
          </a:prstGeom>
          <a:solidFill>
            <a:schemeClr val="accent6">
              <a:lumMod val="50000"/>
            </a:schemeClr>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bg2"/>
                </a:solidFill>
                <a:effectLst/>
              </a:rPr>
              <a:t>Parasit</a:t>
            </a:r>
            <a:r>
              <a:rPr lang="en-US" sz="2800" b="1" dirty="0">
                <a:solidFill>
                  <a:schemeClr val="bg2"/>
                </a:solidFill>
              </a:rPr>
              <a:t>e</a:t>
            </a:r>
            <a:r>
              <a:rPr lang="en-US" sz="2800" dirty="0">
                <a:solidFill>
                  <a:schemeClr val="accent4">
                    <a:lumMod val="25000"/>
                  </a:schemeClr>
                </a:solidFill>
              </a:rPr>
              <a:t> </a:t>
            </a:r>
            <a:endParaRPr kumimoji="0" lang="en-US" sz="2800" b="0" i="0" u="none" strike="noStrike" cap="none" normalizeH="0" baseline="0" dirty="0">
              <a:ln>
                <a:noFill/>
              </a:ln>
              <a:solidFill>
                <a:schemeClr val="accent4">
                  <a:lumMod val="25000"/>
                </a:schemeClr>
              </a:solidFill>
              <a:effectLst/>
              <a:latin typeface="Arial" charset="0"/>
            </a:endParaRPr>
          </a:p>
        </p:txBody>
      </p:sp>
      <p:sp>
        <p:nvSpPr>
          <p:cNvPr id="9" name="Rectangle 8"/>
          <p:cNvSpPr/>
          <p:nvPr/>
        </p:nvSpPr>
        <p:spPr bwMode="auto">
          <a:xfrm>
            <a:off x="3307080" y="5373794"/>
            <a:ext cx="1828800" cy="990600"/>
          </a:xfrm>
          <a:prstGeom prst="rect">
            <a:avLst/>
          </a:prstGeom>
          <a:solidFill>
            <a:schemeClr val="accent2">
              <a:lumMod val="60000"/>
              <a:lumOff val="40000"/>
            </a:schemeClr>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charset="0"/>
              </a:rPr>
              <a:t>Pre-engraftment</a:t>
            </a:r>
            <a:endParaRPr kumimoji="0" lang="en-US" sz="2000" b="0" i="0" u="none" strike="noStrike" cap="none" normalizeH="0" baseline="0" dirty="0">
              <a:ln>
                <a:noFill/>
              </a:ln>
              <a:solidFill>
                <a:schemeClr val="bg1"/>
              </a:solidFill>
              <a:effectLst/>
              <a:latin typeface="Arial" charset="0"/>
            </a:endParaRPr>
          </a:p>
        </p:txBody>
      </p:sp>
      <p:sp>
        <p:nvSpPr>
          <p:cNvPr id="10" name="Rectangle 9"/>
          <p:cNvSpPr/>
          <p:nvPr/>
        </p:nvSpPr>
        <p:spPr bwMode="auto">
          <a:xfrm>
            <a:off x="5143500" y="5373794"/>
            <a:ext cx="1744980" cy="990600"/>
          </a:xfrm>
          <a:prstGeom prst="rect">
            <a:avLst/>
          </a:prstGeom>
          <a:solidFill>
            <a:schemeClr val="accent2">
              <a:lumMod val="75000"/>
            </a:schemeClr>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US" sz="2000" b="1" dirty="0">
                <a:solidFill>
                  <a:schemeClr val="bg2"/>
                </a:solidFill>
                <a:latin typeface="Arial" panose="020B0604020202020204" pitchFamily="34" charset="0"/>
                <a:cs typeface="Arial" panose="020B0604020202020204" pitchFamily="34" charset="0"/>
              </a:rPr>
              <a:t>Post-engraftment</a:t>
            </a:r>
            <a:endParaRPr kumimoji="0" lang="en-US" b="0" i="0" u="none" strike="noStrike" cap="none" normalizeH="0" baseline="0" dirty="0">
              <a:ln>
                <a:noFill/>
              </a:ln>
              <a:solidFill>
                <a:schemeClr val="bg2"/>
              </a:solidFill>
              <a:effectLst/>
              <a:latin typeface="Arial" panose="020B0604020202020204" pitchFamily="34" charset="0"/>
              <a:cs typeface="Arial" panose="020B0604020202020204" pitchFamily="34" charset="0"/>
            </a:endParaRPr>
          </a:p>
        </p:txBody>
      </p:sp>
      <p:sp>
        <p:nvSpPr>
          <p:cNvPr id="11" name="Rectangle 10"/>
          <p:cNvSpPr/>
          <p:nvPr/>
        </p:nvSpPr>
        <p:spPr bwMode="auto">
          <a:xfrm>
            <a:off x="6885940" y="5373794"/>
            <a:ext cx="1600200" cy="990600"/>
          </a:xfrm>
          <a:prstGeom prst="rect">
            <a:avLst/>
          </a:prstGeom>
          <a:solidFill>
            <a:schemeClr val="accent2">
              <a:lumMod val="50000"/>
            </a:schemeClr>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bg2"/>
                </a:solidFill>
                <a:effectLst/>
                <a:latin typeface="Arial" charset="0"/>
              </a:rPr>
              <a:t>Late</a:t>
            </a:r>
            <a:endParaRPr kumimoji="0" lang="en-US" sz="2800" b="0" i="0" u="none" strike="noStrike" cap="none" normalizeH="0" baseline="0" dirty="0">
              <a:ln>
                <a:noFill/>
              </a:ln>
              <a:solidFill>
                <a:schemeClr val="bg2"/>
              </a:solidFill>
              <a:effectLst/>
              <a:latin typeface="Arial" charset="0"/>
            </a:endParaRPr>
          </a:p>
        </p:txBody>
      </p:sp>
    </p:spTree>
    <p:extLst>
      <p:ext uri="{BB962C8B-B14F-4D97-AF65-F5344CB8AC3E}">
        <p14:creationId xmlns:p14="http://schemas.microsoft.com/office/powerpoint/2010/main" val="3969748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Innate vs. Adaptive Components</a:t>
            </a:r>
          </a:p>
        </p:txBody>
      </p:sp>
      <p:sp>
        <p:nvSpPr>
          <p:cNvPr id="3" name="Content Placeholder 2"/>
          <p:cNvSpPr>
            <a:spLocks noGrp="1"/>
          </p:cNvSpPr>
          <p:nvPr>
            <p:ph sz="half" idx="1"/>
          </p:nvPr>
        </p:nvSpPr>
        <p:spPr/>
        <p:txBody>
          <a:bodyPr>
            <a:normAutofit/>
          </a:bodyPr>
          <a:lstStyle/>
          <a:p>
            <a:pPr marL="0" indent="0">
              <a:buNone/>
            </a:pPr>
            <a:r>
              <a:rPr lang="en-US" altLang="en-US" b="1" u="sng" dirty="0"/>
              <a:t>Innate Immunity</a:t>
            </a:r>
          </a:p>
          <a:p>
            <a:pPr marL="285750" indent="-285750">
              <a:spcBef>
                <a:spcPct val="50000"/>
              </a:spcBef>
            </a:pPr>
            <a:r>
              <a:rPr lang="en-US" altLang="en-US" dirty="0">
                <a:sym typeface="Symbol" charset="2"/>
              </a:rPr>
              <a:t>Phagocytic cells</a:t>
            </a:r>
          </a:p>
          <a:p>
            <a:pPr marL="685800" lvl="1">
              <a:spcBef>
                <a:spcPct val="50000"/>
              </a:spcBef>
            </a:pPr>
            <a:r>
              <a:rPr lang="en-US" altLang="en-US" dirty="0">
                <a:sym typeface="Symbol" charset="2"/>
              </a:rPr>
              <a:t>Macrophages / monocytes</a:t>
            </a:r>
          </a:p>
          <a:p>
            <a:pPr marL="285750" indent="-285750">
              <a:spcBef>
                <a:spcPct val="50000"/>
              </a:spcBef>
            </a:pPr>
            <a:r>
              <a:rPr lang="en-US" altLang="en-US" dirty="0">
                <a:sym typeface="Symbol" charset="2"/>
              </a:rPr>
              <a:t>Cells that release inflammatory mediators</a:t>
            </a:r>
          </a:p>
          <a:p>
            <a:pPr marL="685800" lvl="1">
              <a:spcBef>
                <a:spcPct val="50000"/>
              </a:spcBef>
            </a:pPr>
            <a:r>
              <a:rPr lang="en-US" altLang="en-US" dirty="0">
                <a:sym typeface="Symbol" charset="2"/>
              </a:rPr>
              <a:t>basophils, eosinophils, neutrophils</a:t>
            </a:r>
          </a:p>
          <a:p>
            <a:pPr marL="285750" indent="-285750">
              <a:spcBef>
                <a:spcPct val="50000"/>
              </a:spcBef>
            </a:pPr>
            <a:r>
              <a:rPr lang="en-US" altLang="en-US" dirty="0">
                <a:sym typeface="Symbol" charset="2"/>
              </a:rPr>
              <a:t>NK cells  (innate &amp; adaptive)</a:t>
            </a:r>
          </a:p>
          <a:p>
            <a:pPr marL="285750" indent="-285750">
              <a:spcBef>
                <a:spcPct val="50000"/>
              </a:spcBef>
            </a:pPr>
            <a:r>
              <a:rPr lang="en-US" altLang="en-US" dirty="0">
                <a:sym typeface="Symbol" charset="2"/>
              </a:rPr>
              <a:t>Molecular components (complement, acute phase proteins, cytokines)</a:t>
            </a:r>
            <a:endParaRPr lang="en-US" dirty="0"/>
          </a:p>
        </p:txBody>
      </p:sp>
      <p:sp>
        <p:nvSpPr>
          <p:cNvPr id="4" name="Content Placeholder 3"/>
          <p:cNvSpPr>
            <a:spLocks noGrp="1"/>
          </p:cNvSpPr>
          <p:nvPr>
            <p:ph sz="half" idx="2"/>
          </p:nvPr>
        </p:nvSpPr>
        <p:spPr/>
        <p:txBody>
          <a:bodyPr>
            <a:normAutofit/>
          </a:bodyPr>
          <a:lstStyle/>
          <a:p>
            <a:pPr marL="0" indent="0">
              <a:buNone/>
            </a:pPr>
            <a:r>
              <a:rPr lang="en-US" b="1" u="sng" dirty="0"/>
              <a:t>Adaptive immunity</a:t>
            </a:r>
          </a:p>
          <a:p>
            <a:pPr marL="285750" indent="-285750">
              <a:spcBef>
                <a:spcPct val="50000"/>
              </a:spcBef>
              <a:buFont typeface="Arial" charset="0"/>
              <a:buChar char="•"/>
            </a:pPr>
            <a:r>
              <a:rPr lang="en-US" altLang="en-US" dirty="0">
                <a:sym typeface="Symbol" charset="2"/>
              </a:rPr>
              <a:t>Antigen presenting cells (APCs)  -  macrophages / dendritic cells</a:t>
            </a:r>
          </a:p>
          <a:p>
            <a:pPr marL="285750" indent="-285750">
              <a:spcBef>
                <a:spcPct val="50000"/>
              </a:spcBef>
              <a:buFont typeface="Arial" charset="0"/>
              <a:buChar char="•"/>
            </a:pPr>
            <a:r>
              <a:rPr lang="en-US" altLang="en-US" dirty="0">
                <a:sym typeface="Symbol" charset="2"/>
              </a:rPr>
              <a:t>B-lymphocytes</a:t>
            </a:r>
          </a:p>
          <a:p>
            <a:pPr marL="685800" lvl="1">
              <a:spcBef>
                <a:spcPct val="50000"/>
              </a:spcBef>
              <a:buFont typeface="Arial" charset="0"/>
              <a:buChar char="•"/>
            </a:pPr>
            <a:r>
              <a:rPr lang="en-US" altLang="en-US" dirty="0">
                <a:sym typeface="Symbol" charset="2"/>
              </a:rPr>
              <a:t>Production of antibodies</a:t>
            </a:r>
          </a:p>
          <a:p>
            <a:pPr marL="285750" indent="-285750">
              <a:spcBef>
                <a:spcPct val="50000"/>
              </a:spcBef>
              <a:buFont typeface="Arial" charset="0"/>
              <a:buChar char="•"/>
            </a:pPr>
            <a:r>
              <a:rPr lang="en-US" altLang="en-US" dirty="0">
                <a:sym typeface="Symbol" charset="2"/>
              </a:rPr>
              <a:t>T-lymphocytes</a:t>
            </a:r>
          </a:p>
          <a:p>
            <a:pPr marL="0" indent="0">
              <a:buNone/>
            </a:pPr>
            <a:endParaRPr lang="en-US" dirty="0"/>
          </a:p>
        </p:txBody>
      </p:sp>
    </p:spTree>
    <p:extLst>
      <p:ext uri="{BB962C8B-B14F-4D97-AF65-F5344CB8AC3E}">
        <p14:creationId xmlns:p14="http://schemas.microsoft.com/office/powerpoint/2010/main" val="41608598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830" y="286605"/>
            <a:ext cx="8486775" cy="1008795"/>
          </a:xfrm>
        </p:spPr>
        <p:txBody>
          <a:bodyPr/>
          <a:lstStyle/>
          <a:p>
            <a:pPr algn="ctr"/>
            <a:r>
              <a:rPr lang="en-US" dirty="0"/>
              <a:t>Work-up</a:t>
            </a:r>
          </a:p>
        </p:txBody>
      </p:sp>
      <p:sp>
        <p:nvSpPr>
          <p:cNvPr id="3" name="Content Placeholder 2"/>
          <p:cNvSpPr>
            <a:spLocks noGrp="1"/>
          </p:cNvSpPr>
          <p:nvPr>
            <p:ph sz="half" idx="1"/>
          </p:nvPr>
        </p:nvSpPr>
        <p:spPr>
          <a:xfrm>
            <a:off x="514350" y="2133600"/>
            <a:ext cx="4543425" cy="4343400"/>
          </a:xfrm>
        </p:spPr>
        <p:txBody>
          <a:bodyPr>
            <a:normAutofit fontScale="77500" lnSpcReduction="20000"/>
          </a:bodyPr>
          <a:lstStyle/>
          <a:p>
            <a:pPr marL="0" indent="0">
              <a:buNone/>
            </a:pPr>
            <a:r>
              <a:rPr lang="en-US" b="1" u="sng" dirty="0"/>
              <a:t>Diagnostics: </a:t>
            </a:r>
          </a:p>
          <a:p>
            <a:pPr>
              <a:buFont typeface="Arial" charset="0"/>
              <a:buChar char="•"/>
            </a:pPr>
            <a:r>
              <a:rPr lang="en-US" dirty="0"/>
              <a:t>CT head unremarkable</a:t>
            </a:r>
          </a:p>
          <a:p>
            <a:pPr>
              <a:buFont typeface="Arial" charset="0"/>
              <a:buChar char="•"/>
            </a:pPr>
            <a:r>
              <a:rPr lang="en-US" dirty="0"/>
              <a:t>Repeat blood cultures negative</a:t>
            </a:r>
          </a:p>
          <a:p>
            <a:pPr>
              <a:buFont typeface="Arial" charset="0"/>
              <a:buChar char="•"/>
            </a:pPr>
            <a:r>
              <a:rPr lang="en-US" dirty="0"/>
              <a:t>C. difficile PCR, rotavirus ag, cryptosporidium ag, giardia ag (</a:t>
            </a:r>
            <a:r>
              <a:rPr lang="en-US" dirty="0" err="1"/>
              <a:t>neg</a:t>
            </a:r>
            <a:r>
              <a:rPr lang="en-US" dirty="0"/>
              <a:t>)</a:t>
            </a:r>
          </a:p>
          <a:p>
            <a:pPr>
              <a:buFont typeface="Arial" charset="0"/>
              <a:buChar char="•"/>
            </a:pPr>
            <a:r>
              <a:rPr lang="en-US" dirty="0"/>
              <a:t>1,3 Beta-D glucan level 31</a:t>
            </a:r>
          </a:p>
          <a:p>
            <a:pPr>
              <a:buFont typeface="Arial" charset="0"/>
              <a:buChar char="•"/>
            </a:pPr>
            <a:r>
              <a:rPr lang="en-US" dirty="0"/>
              <a:t>Serum galactomannan 0.05</a:t>
            </a:r>
          </a:p>
          <a:p>
            <a:pPr>
              <a:buFont typeface="Arial" charset="0"/>
              <a:buChar char="•"/>
            </a:pPr>
            <a:r>
              <a:rPr lang="en-US" dirty="0"/>
              <a:t>Serum CMV PCR </a:t>
            </a:r>
            <a:r>
              <a:rPr lang="en-US" dirty="0" err="1"/>
              <a:t>neg</a:t>
            </a:r>
            <a:endParaRPr lang="en-US" dirty="0"/>
          </a:p>
          <a:p>
            <a:pPr>
              <a:buFont typeface="Arial" charset="0"/>
              <a:buChar char="•"/>
            </a:pPr>
            <a:r>
              <a:rPr lang="en-US" dirty="0"/>
              <a:t>Serum EBV PCR </a:t>
            </a:r>
            <a:r>
              <a:rPr lang="en-US" dirty="0" err="1"/>
              <a:t>neg</a:t>
            </a:r>
            <a:endParaRPr lang="en-US" dirty="0"/>
          </a:p>
          <a:p>
            <a:pPr>
              <a:buFont typeface="Arial" charset="0"/>
              <a:buChar char="•"/>
            </a:pPr>
            <a:r>
              <a:rPr lang="en-US" dirty="0"/>
              <a:t>Serum HHV6 263,000 (prior week </a:t>
            </a:r>
            <a:r>
              <a:rPr lang="en-US" dirty="0" err="1"/>
              <a:t>neg</a:t>
            </a:r>
            <a:r>
              <a:rPr lang="en-US" dirty="0"/>
              <a:t>)</a:t>
            </a:r>
          </a:p>
          <a:p>
            <a:pPr>
              <a:buFont typeface="Arial" charset="0"/>
              <a:buChar char="•"/>
            </a:pPr>
            <a:r>
              <a:rPr lang="en-US" dirty="0"/>
              <a:t>Skin biopsy: Purpura with sparse basal vacuolar degeneration; there are subtle signs of injury to the basal epidermis, and the differential includes early graft-vs-host disease, viral/drug exanthem, and eruption of lymphocyte recovery</a:t>
            </a:r>
          </a:p>
        </p:txBody>
      </p:sp>
      <p:sp>
        <p:nvSpPr>
          <p:cNvPr id="4" name="Content Placeholder 3"/>
          <p:cNvSpPr>
            <a:spLocks noGrp="1"/>
          </p:cNvSpPr>
          <p:nvPr>
            <p:ph sz="half" idx="2"/>
          </p:nvPr>
        </p:nvSpPr>
        <p:spPr>
          <a:xfrm>
            <a:off x="5246370" y="2057400"/>
            <a:ext cx="4166235" cy="3811696"/>
          </a:xfrm>
        </p:spPr>
        <p:txBody>
          <a:bodyPr>
            <a:normAutofit fontScale="77500" lnSpcReduction="20000"/>
          </a:bodyPr>
          <a:lstStyle/>
          <a:p>
            <a:pPr marL="0" indent="0">
              <a:buNone/>
            </a:pPr>
            <a:r>
              <a:rPr lang="en-US" b="1" u="sng" dirty="0"/>
              <a:t>Treatment started:</a:t>
            </a:r>
            <a:endParaRPr lang="en-US" u="sng" dirty="0"/>
          </a:p>
          <a:p>
            <a:pPr>
              <a:buFont typeface="Arial" charset="0"/>
              <a:buChar char="•"/>
            </a:pPr>
            <a:r>
              <a:rPr lang="en-US" dirty="0"/>
              <a:t>IV </a:t>
            </a:r>
            <a:r>
              <a:rPr lang="en-US" dirty="0" err="1"/>
              <a:t>foscarnet</a:t>
            </a:r>
            <a:r>
              <a:rPr lang="en-US" dirty="0"/>
              <a:t> (acyclovir prophylaxis discontinued)</a:t>
            </a:r>
          </a:p>
          <a:p>
            <a:pPr>
              <a:buFont typeface="Arial" charset="0"/>
              <a:buChar char="•"/>
            </a:pPr>
            <a:endParaRPr lang="en-US" b="1" dirty="0"/>
          </a:p>
          <a:p>
            <a:pPr>
              <a:buFont typeface="Arial" charset="0"/>
              <a:buChar char="•"/>
            </a:pPr>
            <a:r>
              <a:rPr lang="en-US" b="1" dirty="0"/>
              <a:t>Broad-spectrum antibiotics, prophylactic micafungin continued</a:t>
            </a:r>
          </a:p>
          <a:p>
            <a:pPr marL="0" indent="0">
              <a:buNone/>
            </a:pPr>
            <a:endParaRPr lang="en-US" dirty="0"/>
          </a:p>
        </p:txBody>
      </p:sp>
    </p:spTree>
    <p:extLst>
      <p:ext uri="{BB962C8B-B14F-4D97-AF65-F5344CB8AC3E}">
        <p14:creationId xmlns:p14="http://schemas.microsoft.com/office/powerpoint/2010/main" val="10078249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Prevention of infections in transplant patients</a:t>
            </a:r>
          </a:p>
        </p:txBody>
      </p:sp>
      <p:sp>
        <p:nvSpPr>
          <p:cNvPr id="3" name="Content Placeholder 2"/>
          <p:cNvSpPr>
            <a:spLocks noGrp="1"/>
          </p:cNvSpPr>
          <p:nvPr>
            <p:ph idx="1"/>
          </p:nvPr>
        </p:nvSpPr>
        <p:spPr/>
        <p:txBody>
          <a:bodyPr>
            <a:normAutofit/>
          </a:bodyPr>
          <a:lstStyle/>
          <a:p>
            <a:r>
              <a:rPr lang="en-US" dirty="0"/>
              <a:t>Antimicrobials</a:t>
            </a:r>
          </a:p>
          <a:p>
            <a:pPr lvl="1"/>
            <a:r>
              <a:rPr lang="en-US" dirty="0"/>
              <a:t>During neutropenia early post-transplant: fungal agent with mold activity (i.e. </a:t>
            </a:r>
            <a:r>
              <a:rPr lang="en-US" dirty="0" err="1"/>
              <a:t>posaconazole</a:t>
            </a:r>
            <a:r>
              <a:rPr lang="en-US" dirty="0"/>
              <a:t>/</a:t>
            </a:r>
            <a:r>
              <a:rPr lang="en-US" dirty="0" err="1"/>
              <a:t>voriconazole</a:t>
            </a:r>
            <a:r>
              <a:rPr lang="en-US" dirty="0"/>
              <a:t>); trim/sulfa for PJP prophylaxis/</a:t>
            </a:r>
            <a:r>
              <a:rPr lang="en-US" dirty="0" err="1"/>
              <a:t>toxo</a:t>
            </a:r>
            <a:r>
              <a:rPr lang="en-US" dirty="0"/>
              <a:t> prophylaxis</a:t>
            </a:r>
          </a:p>
          <a:p>
            <a:pPr lvl="1"/>
            <a:r>
              <a:rPr lang="en-US" dirty="0"/>
              <a:t>CMV prophylaxis in select patients: </a:t>
            </a:r>
            <a:r>
              <a:rPr lang="en-US" dirty="0" err="1"/>
              <a:t>valganciclovir</a:t>
            </a:r>
            <a:endParaRPr lang="en-US" dirty="0"/>
          </a:p>
          <a:p>
            <a:pPr lvl="1"/>
            <a:r>
              <a:rPr lang="en-US" dirty="0"/>
              <a:t>HSV prophylaxis if low risk for CMV: acyclovir</a:t>
            </a:r>
          </a:p>
          <a:p>
            <a:r>
              <a:rPr lang="en-US" dirty="0"/>
              <a:t>Immunizations</a:t>
            </a:r>
          </a:p>
          <a:p>
            <a:pPr lvl="1"/>
            <a:r>
              <a:rPr lang="en-US" dirty="0"/>
              <a:t>Before transplant if feasible</a:t>
            </a:r>
          </a:p>
          <a:p>
            <a:pPr lvl="1"/>
            <a:r>
              <a:rPr lang="en-US" dirty="0"/>
              <a:t>SCT patients will need revaccination after immune system reconstitution </a:t>
            </a:r>
          </a:p>
          <a:p>
            <a:pPr lvl="1"/>
            <a:r>
              <a:rPr lang="en-US" dirty="0"/>
              <a:t>No live vaccinations in immunocompromised patients</a:t>
            </a:r>
          </a:p>
        </p:txBody>
      </p:sp>
    </p:spTree>
    <p:extLst>
      <p:ext uri="{BB962C8B-B14F-4D97-AF65-F5344CB8AC3E}">
        <p14:creationId xmlns:p14="http://schemas.microsoft.com/office/powerpoint/2010/main" val="37124678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514350" y="1828800"/>
            <a:ext cx="9258300" cy="4495800"/>
          </a:xfrm>
        </p:spPr>
        <p:txBody>
          <a:bodyPr>
            <a:normAutofit/>
          </a:bodyPr>
          <a:lstStyle/>
          <a:p>
            <a:r>
              <a:rPr lang="en-US" dirty="0"/>
              <a:t>Review: types of immunity (innate, adaptive)</a:t>
            </a:r>
          </a:p>
          <a:p>
            <a:r>
              <a:rPr lang="en-US" dirty="0"/>
              <a:t>Application: clinical cases</a:t>
            </a:r>
          </a:p>
          <a:p>
            <a:pPr lvl="1"/>
            <a:r>
              <a:rPr lang="en-US" dirty="0"/>
              <a:t>Risk for opportunistic infections in AIDS, with glucocorticoids and other immunosuppressants such as biologics used in rheumatologic treatments</a:t>
            </a:r>
          </a:p>
          <a:p>
            <a:r>
              <a:rPr lang="en-US" dirty="0"/>
              <a:t>Timing and type of infection in solid organ transplant</a:t>
            </a:r>
          </a:p>
          <a:p>
            <a:pPr lvl="1"/>
            <a:r>
              <a:rPr lang="en-US" dirty="0"/>
              <a:t>Consider mold and CMV</a:t>
            </a:r>
          </a:p>
          <a:p>
            <a:r>
              <a:rPr lang="en-US" dirty="0"/>
              <a:t>Timing and type of infection in stem-cell transplant</a:t>
            </a:r>
          </a:p>
          <a:p>
            <a:pPr lvl="1"/>
            <a:r>
              <a:rPr lang="en-US" dirty="0"/>
              <a:t>Mold infections, respiratory and herpesviruses</a:t>
            </a:r>
          </a:p>
        </p:txBody>
      </p:sp>
    </p:spTree>
    <p:extLst>
      <p:ext uri="{BB962C8B-B14F-4D97-AF65-F5344CB8AC3E}">
        <p14:creationId xmlns:p14="http://schemas.microsoft.com/office/powerpoint/2010/main" val="4565582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0" y="533400"/>
            <a:ext cx="7315200" cy="641412"/>
          </a:xfrm>
        </p:spPr>
        <p:txBody>
          <a:bodyPr>
            <a:noAutofit/>
          </a:bodyPr>
          <a:lstStyle/>
          <a:p>
            <a:r>
              <a:rPr lang="en-US" sz="3200" dirty="0"/>
              <a:t>Individual Readiness Assessment Test</a:t>
            </a:r>
          </a:p>
        </p:txBody>
      </p:sp>
      <p:sp>
        <p:nvSpPr>
          <p:cNvPr id="3" name="Content Placeholder 2"/>
          <p:cNvSpPr>
            <a:spLocks noGrp="1"/>
          </p:cNvSpPr>
          <p:nvPr>
            <p:ph sz="half" idx="1"/>
          </p:nvPr>
        </p:nvSpPr>
        <p:spPr/>
        <p:txBody>
          <a:bodyPr>
            <a:normAutofit fontScale="62500" lnSpcReduction="20000"/>
          </a:bodyPr>
          <a:lstStyle/>
          <a:p>
            <a:pPr marL="662940" lvl="1" indent="-342900">
              <a:buFont typeface="+mj-lt"/>
              <a:buAutoNum type="arabicPeriod"/>
            </a:pPr>
            <a:r>
              <a:rPr lang="en-US" sz="2200" dirty="0">
                <a:sym typeface="Wingdings" panose="05000000000000000000" pitchFamily="2" charset="2"/>
              </a:rPr>
              <a:t>Describe innate immunity.</a:t>
            </a:r>
          </a:p>
          <a:p>
            <a:pPr marL="662940" lvl="1" indent="-342900">
              <a:buFont typeface="+mj-lt"/>
              <a:buAutoNum type="arabicPeriod"/>
            </a:pPr>
            <a:r>
              <a:rPr lang="en-US" sz="2200" dirty="0">
                <a:sym typeface="Wingdings" panose="05000000000000000000" pitchFamily="2" charset="2"/>
              </a:rPr>
              <a:t>Which cells proliferate in response to antigens?</a:t>
            </a:r>
          </a:p>
          <a:p>
            <a:pPr marL="662940" lvl="1" indent="-342900">
              <a:buFont typeface="+mj-lt"/>
              <a:buAutoNum type="arabicPeriod"/>
            </a:pPr>
            <a:r>
              <a:rPr lang="en-US" sz="2200" dirty="0">
                <a:sym typeface="Wingdings" panose="05000000000000000000" pitchFamily="2" charset="2"/>
              </a:rPr>
              <a:t>You can expect a patient with a b-cell dysfunction to have poor response to what general pathogen type?</a:t>
            </a:r>
          </a:p>
          <a:p>
            <a:pPr marL="662940" lvl="1" indent="-342900">
              <a:buFont typeface="+mj-lt"/>
              <a:buAutoNum type="arabicPeriod"/>
            </a:pPr>
            <a:r>
              <a:rPr lang="en-US" sz="2200" dirty="0">
                <a:sym typeface="Wingdings" panose="05000000000000000000" pitchFamily="2" charset="2"/>
              </a:rPr>
              <a:t>A patient with complement deficiency will have a poor response to what types of bacteria?</a:t>
            </a:r>
            <a:endParaRPr lang="en-US" sz="2200" dirty="0"/>
          </a:p>
          <a:p>
            <a:pPr marL="662940" lvl="1" indent="-342900">
              <a:buFont typeface="+mj-lt"/>
              <a:buAutoNum type="arabicPeriod"/>
            </a:pPr>
            <a:r>
              <a:rPr lang="en-US" sz="2200" dirty="0">
                <a:sym typeface="Wingdings" panose="05000000000000000000" pitchFamily="2" charset="2"/>
              </a:rPr>
              <a:t>Most patients with PCP pneumonia present with fever and what other symptoms?</a:t>
            </a:r>
          </a:p>
          <a:p>
            <a:pPr marL="662940" lvl="1" indent="-342900">
              <a:buFont typeface="+mj-lt"/>
              <a:buAutoNum type="arabicPeriod"/>
            </a:pPr>
            <a:r>
              <a:rPr lang="en-US" sz="2200" dirty="0">
                <a:sym typeface="Wingdings" panose="05000000000000000000" pitchFamily="2" charset="2"/>
              </a:rPr>
              <a:t>A patient with mild PCP pneumonia who is allergic to sulfa can be treated with what alternative?</a:t>
            </a:r>
          </a:p>
          <a:p>
            <a:pPr marL="662940" lvl="1" indent="-342900">
              <a:buFont typeface="+mj-lt"/>
              <a:buAutoNum type="arabicPeriod"/>
            </a:pPr>
            <a:r>
              <a:rPr lang="en-US" sz="2200" dirty="0">
                <a:sym typeface="Wingdings" panose="05000000000000000000" pitchFamily="2" charset="2"/>
              </a:rPr>
              <a:t>List 3 differential diagnoses for an immunocompromised patient presenting with slowly progressive nodular skin lesions.</a:t>
            </a:r>
          </a:p>
          <a:p>
            <a:pPr marL="662940" lvl="1" indent="-342900">
              <a:buFont typeface="+mj-lt"/>
              <a:buAutoNum type="arabicPeriod"/>
            </a:pPr>
            <a:r>
              <a:rPr lang="en-US" sz="2200" dirty="0">
                <a:sym typeface="Wingdings" panose="05000000000000000000" pitchFamily="2" charset="2"/>
              </a:rPr>
              <a:t>Late viral infections in solid organ transplant patients include:</a:t>
            </a:r>
          </a:p>
          <a:p>
            <a:pPr marL="662940" lvl="1" indent="-342900">
              <a:buFont typeface="+mj-lt"/>
              <a:buAutoNum type="arabicPeriod"/>
            </a:pPr>
            <a:r>
              <a:rPr lang="en-US" sz="2200" dirty="0">
                <a:sym typeface="Wingdings" panose="05000000000000000000" pitchFamily="2" charset="2"/>
              </a:rPr>
              <a:t>What are immune features of the pre-engraftment phase of stem-cell transplant patients?</a:t>
            </a:r>
            <a:endParaRPr lang="en-US" dirty="0">
              <a:sym typeface="Wingdings" panose="05000000000000000000" pitchFamily="2" charset="2"/>
            </a:endParaRPr>
          </a:p>
          <a:p>
            <a:pPr lvl="2"/>
            <a:endParaRPr lang="en-US" dirty="0">
              <a:sym typeface="Wingdings" panose="05000000000000000000" pitchFamily="2" charset="2"/>
            </a:endParaRPr>
          </a:p>
          <a:p>
            <a:pPr lvl="1"/>
            <a:endParaRPr lang="en-US" dirty="0">
              <a:sym typeface="Wingdings" panose="05000000000000000000" pitchFamily="2" charset="2"/>
            </a:endParaRPr>
          </a:p>
        </p:txBody>
      </p:sp>
      <p:sp>
        <p:nvSpPr>
          <p:cNvPr id="4" name="Content Placeholder 3">
            <a:extLst>
              <a:ext uri="{FF2B5EF4-FFF2-40B4-BE49-F238E27FC236}">
                <a16:creationId xmlns:a16="http://schemas.microsoft.com/office/drawing/2014/main" id="{6E7AFF58-5B01-45C5-8F5A-400061323503}"/>
              </a:ext>
            </a:extLst>
          </p:cNvPr>
          <p:cNvSpPr>
            <a:spLocks noGrp="1"/>
          </p:cNvSpPr>
          <p:nvPr>
            <p:ph sz="half" idx="2"/>
          </p:nvPr>
        </p:nvSpPr>
        <p:spPr/>
        <p:txBody>
          <a:bodyPr>
            <a:normAutofit fontScale="62500" lnSpcReduction="20000"/>
          </a:bodyPr>
          <a:lstStyle/>
          <a:p>
            <a:pPr>
              <a:spcBef>
                <a:spcPct val="50000"/>
              </a:spcBef>
              <a:buAutoNum type="arabicPeriod"/>
            </a:pPr>
            <a:r>
              <a:rPr lang="en-US" altLang="en-US" sz="1400" dirty="0">
                <a:sym typeface="Symbol" charset="2"/>
              </a:rPr>
              <a:t>Humans are born with this defense that recognizes a few conserved structures present in organisms &amp; can respond immediately or within hours of an antigen’s appearance</a:t>
            </a:r>
          </a:p>
          <a:p>
            <a:pPr>
              <a:spcBef>
                <a:spcPct val="50000"/>
              </a:spcBef>
              <a:buFont typeface="Arial" panose="020B0604020202020204" pitchFamily="34" charset="0"/>
              <a:buAutoNum type="arabicPeriod"/>
            </a:pPr>
            <a:r>
              <a:rPr lang="en-US" altLang="en-US" sz="1400" dirty="0">
                <a:sym typeface="Symbol" charset="2"/>
              </a:rPr>
              <a:t>B and T lymphocytes</a:t>
            </a:r>
          </a:p>
          <a:p>
            <a:pPr>
              <a:spcBef>
                <a:spcPct val="50000"/>
              </a:spcBef>
              <a:buFont typeface="Arial" panose="020B0604020202020204" pitchFamily="34" charset="0"/>
              <a:buAutoNum type="arabicPeriod"/>
            </a:pPr>
            <a:r>
              <a:rPr lang="en-US" sz="1400" dirty="0"/>
              <a:t>Bacteria</a:t>
            </a:r>
          </a:p>
          <a:p>
            <a:pPr>
              <a:spcBef>
                <a:spcPct val="50000"/>
              </a:spcBef>
              <a:buFont typeface="Arial" panose="020B0604020202020204" pitchFamily="34" charset="0"/>
              <a:buAutoNum type="arabicPeriod"/>
            </a:pPr>
            <a:r>
              <a:rPr lang="en-US" sz="1400" dirty="0">
                <a:sym typeface="Wingdings" panose="05000000000000000000" pitchFamily="2" charset="2"/>
              </a:rPr>
              <a:t>Encapsulated</a:t>
            </a:r>
          </a:p>
          <a:p>
            <a:pPr>
              <a:spcBef>
                <a:spcPct val="50000"/>
              </a:spcBef>
              <a:buFont typeface="Arial" panose="020B0604020202020204" pitchFamily="34" charset="0"/>
              <a:buAutoNum type="arabicPeriod"/>
            </a:pPr>
            <a:r>
              <a:rPr lang="en-US" sz="1400" dirty="0">
                <a:sym typeface="Wingdings" panose="05000000000000000000" pitchFamily="2" charset="2"/>
              </a:rPr>
              <a:t>Exertional dyspnea (over weeks) and non-productive cough</a:t>
            </a:r>
          </a:p>
          <a:p>
            <a:pPr>
              <a:spcBef>
                <a:spcPct val="50000"/>
              </a:spcBef>
              <a:buFont typeface="Arial" panose="020B0604020202020204" pitchFamily="34" charset="0"/>
              <a:buAutoNum type="arabicPeriod"/>
            </a:pPr>
            <a:r>
              <a:rPr lang="en-US" sz="1400" dirty="0">
                <a:sym typeface="Wingdings" panose="05000000000000000000" pitchFamily="2" charset="2"/>
              </a:rPr>
              <a:t>Clindamycin + primaquine</a:t>
            </a:r>
          </a:p>
          <a:p>
            <a:pPr>
              <a:spcBef>
                <a:spcPct val="50000"/>
              </a:spcBef>
              <a:buFont typeface="Arial" panose="020B0604020202020204" pitchFamily="34" charset="0"/>
              <a:buAutoNum type="arabicPeriod"/>
            </a:pPr>
            <a:r>
              <a:rPr lang="en-US" sz="1400" dirty="0">
                <a:sym typeface="Wingdings" panose="05000000000000000000" pitchFamily="2" charset="2"/>
              </a:rPr>
              <a:t>Histoplasmosis, cryptococcosis, </a:t>
            </a:r>
            <a:r>
              <a:rPr lang="en-US" sz="1400" dirty="0" err="1">
                <a:sym typeface="Wingdings" panose="05000000000000000000" pitchFamily="2" charset="2"/>
              </a:rPr>
              <a:t>coccidiomycosis</a:t>
            </a:r>
            <a:r>
              <a:rPr lang="en-US" sz="1400" dirty="0">
                <a:sym typeface="Wingdings" panose="05000000000000000000" pitchFamily="2" charset="2"/>
              </a:rPr>
              <a:t>, </a:t>
            </a:r>
            <a:r>
              <a:rPr lang="en-US" sz="1400">
                <a:sym typeface="Wingdings" panose="05000000000000000000" pitchFamily="2" charset="2"/>
              </a:rPr>
              <a:t>sporothrichosis</a:t>
            </a:r>
            <a:r>
              <a:rPr lang="en-US" sz="1400" dirty="0">
                <a:sym typeface="Wingdings" panose="05000000000000000000" pitchFamily="2" charset="2"/>
              </a:rPr>
              <a:t>, atypical Mycobacterial infection, </a:t>
            </a:r>
            <a:r>
              <a:rPr lang="en-US" sz="1400" dirty="0" err="1">
                <a:sym typeface="Wingdings" panose="05000000000000000000" pitchFamily="2" charset="2"/>
              </a:rPr>
              <a:t>nocardiosis</a:t>
            </a:r>
            <a:endParaRPr lang="en-US" sz="1400" dirty="0">
              <a:sym typeface="Wingdings" panose="05000000000000000000" pitchFamily="2" charset="2"/>
            </a:endParaRPr>
          </a:p>
          <a:p>
            <a:pPr>
              <a:spcBef>
                <a:spcPct val="50000"/>
              </a:spcBef>
              <a:buFont typeface="Arial" panose="020B0604020202020204" pitchFamily="34" charset="0"/>
              <a:buAutoNum type="arabicPeriod"/>
            </a:pPr>
            <a:r>
              <a:rPr lang="en-US" sz="1400" dirty="0">
                <a:sym typeface="Wingdings" panose="05000000000000000000" pitchFamily="2" charset="2"/>
              </a:rPr>
              <a:t>VZV, CMV, EBV, BK virus</a:t>
            </a:r>
          </a:p>
          <a:p>
            <a:pPr>
              <a:spcBef>
                <a:spcPct val="50000"/>
              </a:spcBef>
              <a:buFont typeface="Arial" panose="020B0604020202020204" pitchFamily="34" charset="0"/>
              <a:buAutoNum type="arabicPeriod"/>
            </a:pPr>
            <a:r>
              <a:rPr lang="en-US" sz="1400" dirty="0"/>
              <a:t>Neutropenia, mucositis &amp; acute graft vs host disease</a:t>
            </a:r>
          </a:p>
          <a:p>
            <a:pPr>
              <a:spcBef>
                <a:spcPct val="50000"/>
              </a:spcBef>
              <a:buFont typeface="Arial" panose="020B0604020202020204" pitchFamily="34" charset="0"/>
              <a:buAutoNum type="arabicPeriod"/>
            </a:pPr>
            <a:endParaRPr lang="en-US" sz="1400" dirty="0"/>
          </a:p>
          <a:p>
            <a:pPr marL="45720" indent="0">
              <a:buNone/>
            </a:pPr>
            <a:endParaRPr lang="en-US" sz="1200" dirty="0">
              <a:sym typeface="Wingdings" panose="05000000000000000000" pitchFamily="2" charset="2"/>
            </a:endParaRPr>
          </a:p>
          <a:p>
            <a:pPr marL="502920" indent="-457200">
              <a:buFont typeface="+mj-lt"/>
              <a:buAutoNum type="arabicPeriod"/>
            </a:pPr>
            <a:endParaRPr lang="en-US" sz="1200" dirty="0">
              <a:sym typeface="Wingdings" panose="05000000000000000000" pitchFamily="2" charset="2"/>
            </a:endParaRPr>
          </a:p>
          <a:p>
            <a:pPr marL="502920" indent="-457200">
              <a:buFont typeface="+mj-lt"/>
              <a:buAutoNum type="arabicPeriod"/>
            </a:pPr>
            <a:endParaRPr lang="en-US" sz="1200" dirty="0">
              <a:sym typeface="Wingdings" panose="05000000000000000000" pitchFamily="2" charset="2"/>
            </a:endParaRPr>
          </a:p>
          <a:p>
            <a:pPr marL="502920" indent="-457200">
              <a:buFont typeface="+mj-lt"/>
              <a:buAutoNum type="arabicPeriod"/>
            </a:pPr>
            <a:endParaRPr lang="en-US" sz="1200" dirty="0"/>
          </a:p>
          <a:p>
            <a:pPr marL="502920" indent="-457200">
              <a:buFont typeface="+mj-lt"/>
              <a:buAutoNum type="arabicPeriod"/>
            </a:pPr>
            <a:endParaRPr lang="en-US" dirty="0"/>
          </a:p>
        </p:txBody>
      </p:sp>
    </p:spTree>
    <p:extLst>
      <p:ext uri="{BB962C8B-B14F-4D97-AF65-F5344CB8AC3E}">
        <p14:creationId xmlns:p14="http://schemas.microsoft.com/office/powerpoint/2010/main" val="505797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645057123"/>
              </p:ext>
            </p:extLst>
          </p:nvPr>
        </p:nvGraphicFramePr>
        <p:xfrm>
          <a:off x="571500" y="533400"/>
          <a:ext cx="92202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800100" y="4724400"/>
            <a:ext cx="1143000" cy="646331"/>
          </a:xfrm>
          <a:prstGeom prst="rect">
            <a:avLst/>
          </a:prstGeom>
          <a:noFill/>
        </p:spPr>
        <p:txBody>
          <a:bodyPr wrap="square" rtlCol="0">
            <a:spAutoFit/>
          </a:bodyPr>
          <a:lstStyle/>
          <a:p>
            <a:pPr algn="ctr"/>
            <a:r>
              <a:rPr lang="en-US" dirty="0">
                <a:ln w="0"/>
                <a:solidFill>
                  <a:schemeClr val="accent2"/>
                </a:solidFill>
                <a:effectLst>
                  <a:outerShdw blurRad="38100" dist="25400" dir="5400000" algn="ctr" rotWithShape="0">
                    <a:srgbClr val="6E747A">
                      <a:alpha val="43000"/>
                    </a:srgbClr>
                  </a:outerShdw>
                </a:effectLst>
              </a:rPr>
              <a:t>Cell-</a:t>
            </a:r>
          </a:p>
          <a:p>
            <a:pPr algn="ctr"/>
            <a:r>
              <a:rPr lang="en-US" dirty="0">
                <a:ln w="0"/>
                <a:solidFill>
                  <a:schemeClr val="accent2"/>
                </a:solidFill>
                <a:effectLst>
                  <a:outerShdw blurRad="38100" dist="25400" dir="5400000" algn="ctr" rotWithShape="0">
                    <a:srgbClr val="6E747A">
                      <a:alpha val="43000"/>
                    </a:srgbClr>
                  </a:outerShdw>
                </a:effectLst>
              </a:rPr>
              <a:t>Mediated</a:t>
            </a:r>
          </a:p>
        </p:txBody>
      </p:sp>
      <p:sp>
        <p:nvSpPr>
          <p:cNvPr id="7" name="TextBox 6">
            <a:extLst>
              <a:ext uri="{FF2B5EF4-FFF2-40B4-BE49-F238E27FC236}">
                <a16:creationId xmlns:a16="http://schemas.microsoft.com/office/drawing/2014/main" id="{AB02C411-0696-43C2-8F60-9108496B6E67}"/>
              </a:ext>
            </a:extLst>
          </p:cNvPr>
          <p:cNvSpPr txBox="1"/>
          <p:nvPr/>
        </p:nvSpPr>
        <p:spPr>
          <a:xfrm>
            <a:off x="723900" y="2667000"/>
            <a:ext cx="1143000" cy="369332"/>
          </a:xfrm>
          <a:prstGeom prst="rect">
            <a:avLst/>
          </a:prstGeom>
          <a:noFill/>
        </p:spPr>
        <p:txBody>
          <a:bodyPr wrap="square" rtlCol="0">
            <a:spAutoFit/>
          </a:bodyPr>
          <a:lstStyle/>
          <a:p>
            <a:pPr algn="ctr"/>
            <a:r>
              <a:rPr lang="en-US" dirty="0">
                <a:ln w="0"/>
                <a:solidFill>
                  <a:schemeClr val="accent2"/>
                </a:solidFill>
                <a:effectLst>
                  <a:outerShdw blurRad="38100" dist="25400" dir="5400000" algn="ctr" rotWithShape="0">
                    <a:srgbClr val="6E747A">
                      <a:alpha val="43000"/>
                    </a:srgbClr>
                  </a:outerShdw>
                </a:effectLst>
              </a:rPr>
              <a:t>Humoral</a:t>
            </a:r>
          </a:p>
        </p:txBody>
      </p:sp>
    </p:spTree>
    <p:extLst>
      <p:ext uri="{BB962C8B-B14F-4D97-AF65-F5344CB8AC3E}">
        <p14:creationId xmlns:p14="http://schemas.microsoft.com/office/powerpoint/2010/main" val="1605607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286606"/>
            <a:ext cx="9753600" cy="1247608"/>
          </a:xfrm>
        </p:spPr>
        <p:txBody>
          <a:bodyPr/>
          <a:lstStyle/>
          <a:p>
            <a:pPr algn="ctr"/>
            <a:r>
              <a:rPr lang="en-US" dirty="0"/>
              <a:t>Immunodeficiency = risk for infection</a:t>
            </a:r>
          </a:p>
        </p:txBody>
      </p:sp>
      <p:sp>
        <p:nvSpPr>
          <p:cNvPr id="3" name="Text Placeholder 2"/>
          <p:cNvSpPr>
            <a:spLocks noGrp="1"/>
          </p:cNvSpPr>
          <p:nvPr>
            <p:ph type="body" idx="1"/>
          </p:nvPr>
        </p:nvSpPr>
        <p:spPr>
          <a:xfrm>
            <a:off x="342900" y="1846052"/>
            <a:ext cx="4749165" cy="736282"/>
          </a:xfrm>
        </p:spPr>
        <p:txBody>
          <a:bodyPr>
            <a:normAutofit/>
          </a:bodyPr>
          <a:lstStyle/>
          <a:p>
            <a:r>
              <a:rPr lang="en-US" dirty="0"/>
              <a:t>T cell dysfunction (ex: HIV, Hyper IGE)</a:t>
            </a:r>
          </a:p>
        </p:txBody>
      </p:sp>
      <p:sp>
        <p:nvSpPr>
          <p:cNvPr id="4" name="Content Placeholder 3"/>
          <p:cNvSpPr>
            <a:spLocks noGrp="1"/>
          </p:cNvSpPr>
          <p:nvPr>
            <p:ph sz="half" idx="2"/>
          </p:nvPr>
        </p:nvSpPr>
        <p:spPr>
          <a:xfrm>
            <a:off x="571500" y="2582334"/>
            <a:ext cx="4520565" cy="3286760"/>
          </a:xfrm>
        </p:spPr>
        <p:txBody>
          <a:bodyPr>
            <a:normAutofit fontScale="92500" lnSpcReduction="20000"/>
          </a:bodyPr>
          <a:lstStyle/>
          <a:p>
            <a:r>
              <a:rPr lang="en-US" dirty="0"/>
              <a:t>Fungal infections</a:t>
            </a:r>
          </a:p>
          <a:p>
            <a:pPr lvl="1"/>
            <a:r>
              <a:rPr lang="en-US" altLang="en-US" dirty="0"/>
              <a:t>Pneumocystis</a:t>
            </a:r>
          </a:p>
          <a:p>
            <a:pPr lvl="1"/>
            <a:r>
              <a:rPr lang="en-US" altLang="en-US" dirty="0"/>
              <a:t>Candida</a:t>
            </a:r>
          </a:p>
          <a:p>
            <a:pPr lvl="1"/>
            <a:r>
              <a:rPr lang="en-US" altLang="en-US" dirty="0"/>
              <a:t>Cryptococcus, etc.</a:t>
            </a:r>
          </a:p>
          <a:p>
            <a:r>
              <a:rPr lang="en-US" altLang="en-US" dirty="0"/>
              <a:t>Viral infections</a:t>
            </a:r>
          </a:p>
          <a:p>
            <a:pPr lvl="1"/>
            <a:r>
              <a:rPr lang="en-US" altLang="en-US" dirty="0"/>
              <a:t>CMV</a:t>
            </a:r>
          </a:p>
          <a:p>
            <a:pPr lvl="1"/>
            <a:r>
              <a:rPr lang="en-US" altLang="en-US" dirty="0"/>
              <a:t>EBV</a:t>
            </a:r>
          </a:p>
          <a:p>
            <a:pPr lvl="1"/>
            <a:r>
              <a:rPr lang="en-US" altLang="en-US" dirty="0"/>
              <a:t>HSV</a:t>
            </a:r>
          </a:p>
          <a:p>
            <a:endParaRPr lang="en-US" dirty="0"/>
          </a:p>
          <a:p>
            <a:pPr lvl="1"/>
            <a:endParaRPr lang="en-US" dirty="0"/>
          </a:p>
        </p:txBody>
      </p:sp>
      <p:sp>
        <p:nvSpPr>
          <p:cNvPr id="5" name="Text Placeholder 4"/>
          <p:cNvSpPr>
            <a:spLocks noGrp="1"/>
          </p:cNvSpPr>
          <p:nvPr>
            <p:ph type="body" sz="quarter" idx="3"/>
          </p:nvPr>
        </p:nvSpPr>
        <p:spPr/>
        <p:txBody>
          <a:bodyPr>
            <a:normAutofit/>
          </a:bodyPr>
          <a:lstStyle/>
          <a:p>
            <a:r>
              <a:rPr lang="en-US" dirty="0"/>
              <a:t>B cell dysfunction (ex: IgA def, X-linked agammaglobulinemia)</a:t>
            </a:r>
          </a:p>
        </p:txBody>
      </p:sp>
      <p:sp>
        <p:nvSpPr>
          <p:cNvPr id="6" name="Content Placeholder 5"/>
          <p:cNvSpPr>
            <a:spLocks noGrp="1"/>
          </p:cNvSpPr>
          <p:nvPr>
            <p:ph sz="quarter" idx="4"/>
          </p:nvPr>
        </p:nvSpPr>
        <p:spPr/>
        <p:txBody>
          <a:bodyPr>
            <a:normAutofit fontScale="92500" lnSpcReduction="20000"/>
          </a:bodyPr>
          <a:lstStyle/>
          <a:p>
            <a:pPr marL="0" indent="0">
              <a:buNone/>
            </a:pPr>
            <a:r>
              <a:rPr lang="en-US" dirty="0"/>
              <a:t>Humoral immunity -&gt; poor Ab production</a:t>
            </a:r>
          </a:p>
          <a:p>
            <a:r>
              <a:rPr lang="en-US" dirty="0"/>
              <a:t>Bacterial infections</a:t>
            </a:r>
          </a:p>
          <a:p>
            <a:pPr lvl="1"/>
            <a:r>
              <a:rPr lang="en-US" dirty="0"/>
              <a:t>Sinopulmonary infections</a:t>
            </a:r>
          </a:p>
          <a:p>
            <a:pPr lvl="1"/>
            <a:r>
              <a:rPr lang="en-US" dirty="0"/>
              <a:t>Particularly encapsulated – opsonization lacking</a:t>
            </a:r>
          </a:p>
          <a:p>
            <a:pPr lvl="1"/>
            <a:r>
              <a:rPr lang="en-US" i="1" dirty="0"/>
              <a:t>S. pneumoniae, H. influenza, Neisseria, </a:t>
            </a:r>
            <a:r>
              <a:rPr lang="en-US" dirty="0"/>
              <a:t>etc.</a:t>
            </a:r>
          </a:p>
          <a:p>
            <a:pPr lvl="1"/>
            <a:r>
              <a:rPr lang="en-US" dirty="0"/>
              <a:t>Chronic Diarrhea</a:t>
            </a:r>
          </a:p>
          <a:p>
            <a:pPr lvl="1"/>
            <a:r>
              <a:rPr lang="en-US" i="1" dirty="0"/>
              <a:t>Salmonella / Campylobacter</a:t>
            </a:r>
          </a:p>
          <a:p>
            <a:r>
              <a:rPr lang="en-US" dirty="0"/>
              <a:t>Certain viruses – e.g. enterovirus, rotavirus</a:t>
            </a:r>
          </a:p>
          <a:p>
            <a:r>
              <a:rPr lang="en-US" i="1" dirty="0"/>
              <a:t>(Fungal less likely)</a:t>
            </a:r>
          </a:p>
          <a:p>
            <a:pPr marL="0" indent="0">
              <a:buNone/>
            </a:pPr>
            <a:endParaRPr lang="en-US" dirty="0"/>
          </a:p>
        </p:txBody>
      </p:sp>
      <p:sp>
        <p:nvSpPr>
          <p:cNvPr id="7" name="Rounded Rectangular Callout 6"/>
          <p:cNvSpPr/>
          <p:nvPr/>
        </p:nvSpPr>
        <p:spPr>
          <a:xfrm>
            <a:off x="2503170" y="4114800"/>
            <a:ext cx="2743200" cy="1447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653665" y="4246569"/>
            <a:ext cx="2438400" cy="1077218"/>
          </a:xfrm>
          <a:prstGeom prst="rect">
            <a:avLst/>
          </a:prstGeom>
          <a:noFill/>
        </p:spPr>
        <p:txBody>
          <a:bodyPr wrap="square" rtlCol="0">
            <a:spAutoFit/>
          </a:bodyPr>
          <a:lstStyle/>
          <a:p>
            <a:pPr algn="ctr"/>
            <a:r>
              <a:rPr lang="en-US" sz="1600" dirty="0">
                <a:solidFill>
                  <a:schemeClr val="bg1"/>
                </a:solidFill>
              </a:rPr>
              <a:t>CVID patients have B &amp; T cell abnormalities with low immunoglobulins levels; treatment = IVIG</a:t>
            </a:r>
          </a:p>
        </p:txBody>
      </p:sp>
    </p:spTree>
    <p:extLst>
      <p:ext uri="{BB962C8B-B14F-4D97-AF65-F5344CB8AC3E}">
        <p14:creationId xmlns:p14="http://schemas.microsoft.com/office/powerpoint/2010/main" val="3140949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663061833"/>
              </p:ext>
            </p:extLst>
          </p:nvPr>
        </p:nvGraphicFramePr>
        <p:xfrm>
          <a:off x="1" y="1253412"/>
          <a:ext cx="10287000" cy="3958789"/>
        </p:xfrm>
        <a:graphic>
          <a:graphicData uri="http://schemas.openxmlformats.org/presentationml/2006/ole">
            <mc:AlternateContent xmlns:mc="http://schemas.openxmlformats.org/markup-compatibility/2006">
              <mc:Choice xmlns:v="urn:schemas-microsoft-com:vml" Requires="v">
                <p:oleObj spid="_x0000_s5141" name="Worksheet" r:id="rId4" imgW="7556500" imgH="2908300" progId="Excel.Sheet.12">
                  <p:embed/>
                </p:oleObj>
              </mc:Choice>
              <mc:Fallback>
                <p:oleObj name="Worksheet" r:id="rId4" imgW="7556500" imgH="2908300" progId="Excel.Sheet.12">
                  <p:embed/>
                  <p:pic>
                    <p:nvPicPr>
                      <p:cNvPr id="0" name=""/>
                      <p:cNvPicPr/>
                      <p:nvPr/>
                    </p:nvPicPr>
                    <p:blipFill>
                      <a:blip r:embed="rId5"/>
                      <a:stretch>
                        <a:fillRect/>
                      </a:stretch>
                    </p:blipFill>
                    <p:spPr>
                      <a:xfrm>
                        <a:off x="1" y="1253412"/>
                        <a:ext cx="10287000" cy="3958789"/>
                      </a:xfrm>
                      <a:prstGeom prst="rect">
                        <a:avLst/>
                      </a:prstGeom>
                    </p:spPr>
                  </p:pic>
                </p:oleObj>
              </mc:Fallback>
            </mc:AlternateContent>
          </a:graphicData>
        </a:graphic>
      </p:graphicFrame>
    </p:spTree>
    <p:extLst>
      <p:ext uri="{BB962C8B-B14F-4D97-AF65-F5344CB8AC3E}">
        <p14:creationId xmlns:p14="http://schemas.microsoft.com/office/powerpoint/2010/main" val="2291730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a:ea typeface="ＭＳ Ｐゴシック" charset="-128"/>
              </a:rPr>
              <a:t>Case 1</a:t>
            </a:r>
          </a:p>
        </p:txBody>
      </p:sp>
      <p:sp>
        <p:nvSpPr>
          <p:cNvPr id="5" name="Content Placeholder 4"/>
          <p:cNvSpPr>
            <a:spLocks noGrp="1"/>
          </p:cNvSpPr>
          <p:nvPr>
            <p:ph idx="1"/>
          </p:nvPr>
        </p:nvSpPr>
        <p:spPr/>
        <p:txBody>
          <a:bodyPr/>
          <a:lstStyle/>
          <a:p>
            <a:pPr>
              <a:defRPr/>
            </a:pPr>
            <a:r>
              <a:rPr lang="en-US" sz="2800" dirty="0">
                <a:ea typeface="+mn-ea"/>
              </a:rPr>
              <a:t>27-year-old man with HIV</a:t>
            </a:r>
          </a:p>
          <a:p>
            <a:pPr>
              <a:defRPr/>
            </a:pPr>
            <a:r>
              <a:rPr lang="en-US" sz="2800" dirty="0">
                <a:ea typeface="+mn-ea"/>
              </a:rPr>
              <a:t>3-4 weeks shortness of breath </a:t>
            </a:r>
          </a:p>
          <a:p>
            <a:pPr lvl="1">
              <a:defRPr/>
            </a:pPr>
            <a:r>
              <a:rPr lang="en-US" sz="2400" dirty="0">
                <a:ea typeface="+mn-ea"/>
              </a:rPr>
              <a:t>Onset initially going upstairs but more recently has been having sob with minimal activity</a:t>
            </a:r>
          </a:p>
          <a:p>
            <a:pPr lvl="1">
              <a:defRPr/>
            </a:pPr>
            <a:r>
              <a:rPr lang="en-US" sz="2400" dirty="0">
                <a:ea typeface="+mn-ea"/>
              </a:rPr>
              <a:t>1-2 weeks of non-productive cough </a:t>
            </a:r>
          </a:p>
          <a:p>
            <a:pPr lvl="1">
              <a:defRPr/>
            </a:pPr>
            <a:r>
              <a:rPr lang="en-US" sz="2400" dirty="0"/>
              <a:t>I</a:t>
            </a:r>
            <a:r>
              <a:rPr lang="en-US" sz="2400" dirty="0">
                <a:ea typeface="+mn-ea"/>
              </a:rPr>
              <a:t>ntermittent fevers to 39</a:t>
            </a:r>
            <a:r>
              <a:rPr lang="en-US" sz="2400" baseline="30000" dirty="0">
                <a:ea typeface="+mn-ea"/>
              </a:rPr>
              <a:t>0</a:t>
            </a:r>
            <a:r>
              <a:rPr lang="en-US" sz="2400" dirty="0"/>
              <a:t>C</a:t>
            </a:r>
            <a:endParaRPr lang="en-US" sz="2400" baseline="30000" dirty="0">
              <a:ea typeface="+mn-ea"/>
            </a:endParaRPr>
          </a:p>
          <a:p>
            <a:pPr lvl="1">
              <a:defRPr/>
            </a:pPr>
            <a:r>
              <a:rPr lang="en-US" sz="2400" dirty="0">
                <a:ea typeface="+mn-ea"/>
              </a:rPr>
              <a:t>Moderate-severe headache, worsening</a:t>
            </a:r>
          </a:p>
        </p:txBody>
      </p:sp>
    </p:spTree>
    <p:extLst>
      <p:ext uri="{BB962C8B-B14F-4D97-AF65-F5344CB8AC3E}">
        <p14:creationId xmlns:p14="http://schemas.microsoft.com/office/powerpoint/2010/main" val="524663872"/>
      </p:ext>
    </p:extLst>
  </p:cSld>
  <p:clrMapOvr>
    <a:masterClrMapping/>
  </p:clrMapOvr>
</p:sld>
</file>

<file path=ppt/theme/theme1.xml><?xml version="1.0" encoding="utf-8"?>
<a:theme xmlns:a="http://schemas.openxmlformats.org/drawingml/2006/main" name="Retrospect">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09EA33D4F795CB4895061C1F31336D58" ma:contentTypeVersion="1" ma:contentTypeDescription="Create a new document." ma:contentTypeScope="" ma:versionID="b02174adeec32658f15727ff6099e9ff">
  <xsd:schema xmlns:xsd="http://www.w3.org/2001/XMLSchema" xmlns:xs="http://www.w3.org/2001/XMLSchema" xmlns:p="http://schemas.microsoft.com/office/2006/metadata/properties" xmlns:ns2="87c85643-4234-43f3-837e-0de14b33d56c" targetNamespace="http://schemas.microsoft.com/office/2006/metadata/properties" ma:root="true" ma:fieldsID="6c93986d2c54e8d97d190f647a3bd8bb" ns2:_="">
    <xsd:import namespace="87c85643-4234-43f3-837e-0de14b33d56c"/>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c85643-4234-43f3-837e-0de14b33d56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87c85643-4234-43f3-837e-0de14b33d56c">UM75T6R3SYJH-5112-174</_dlc_DocId>
    <_dlc_DocIdUrl xmlns="87c85643-4234-43f3-837e-0de14b33d56c">
      <Url>https://share.kumc.edu/SOM/id/_layouts/15/DocIdRedir.aspx?ID=UM75T6R3SYJH-5112-174</Url>
      <Description>UM75T6R3SYJH-5112-174</Description>
    </_dlc_DocIdUrl>
  </documentManagement>
</p:properties>
</file>

<file path=customXml/itemProps1.xml><?xml version="1.0" encoding="utf-8"?>
<ds:datastoreItem xmlns:ds="http://schemas.openxmlformats.org/officeDocument/2006/customXml" ds:itemID="{56B1C8F7-93F9-4261-887C-502B36E937A8}">
  <ds:schemaRefs>
    <ds:schemaRef ds:uri="http://schemas.microsoft.com/sharepoint/events"/>
  </ds:schemaRefs>
</ds:datastoreItem>
</file>

<file path=customXml/itemProps2.xml><?xml version="1.0" encoding="utf-8"?>
<ds:datastoreItem xmlns:ds="http://schemas.openxmlformats.org/officeDocument/2006/customXml" ds:itemID="{D36CCEC5-5A51-4C39-8220-79854BF131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c85643-4234-43f3-837e-0de14b33d5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699BFEE-765E-4F5B-9B39-91CFA8243BED}">
  <ds:schemaRefs>
    <ds:schemaRef ds:uri="http://schemas.microsoft.com/sharepoint/v3/contenttype/forms"/>
  </ds:schemaRefs>
</ds:datastoreItem>
</file>

<file path=customXml/itemProps4.xml><?xml version="1.0" encoding="utf-8"?>
<ds:datastoreItem xmlns:ds="http://schemas.openxmlformats.org/officeDocument/2006/customXml" ds:itemID="{436D6751-3D7C-487A-B113-B3175C38FA80}">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87c85643-4234-43f3-837e-0de14b33d56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Retrospect</Template>
  <TotalTime>6230</TotalTime>
  <Words>3128</Words>
  <Application>Microsoft Office PowerPoint</Application>
  <PresentationFormat>35mm Slides</PresentationFormat>
  <Paragraphs>524</Paragraphs>
  <Slides>53</Slides>
  <Notes>49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60" baseType="lpstr">
      <vt:lpstr>Arial</vt:lpstr>
      <vt:lpstr>Calibri</vt:lpstr>
      <vt:lpstr>Calibri Light</vt:lpstr>
      <vt:lpstr>Times New Roman</vt:lpstr>
      <vt:lpstr>Wingdings</vt:lpstr>
      <vt:lpstr>Retrospect</vt:lpstr>
      <vt:lpstr>Worksheet</vt:lpstr>
      <vt:lpstr>Infections in the Immunocompromised</vt:lpstr>
      <vt:lpstr>Overview</vt:lpstr>
      <vt:lpstr>PowerPoint Presentation</vt:lpstr>
      <vt:lpstr>Innate vs. Adaptive</vt:lpstr>
      <vt:lpstr>Innate vs. Adaptive Components</vt:lpstr>
      <vt:lpstr>PowerPoint Presentation</vt:lpstr>
      <vt:lpstr>Immunodeficiency = risk for infection</vt:lpstr>
      <vt:lpstr>PowerPoint Presentation</vt:lpstr>
      <vt:lpstr>Case 1</vt:lpstr>
      <vt:lpstr>CD4 =  50 cells/ml  What is the host’s immune problem? What pathogens are common with this immune defect? What is the most likely diagnosis? </vt:lpstr>
      <vt:lpstr>Case 1-Questions to consider</vt:lpstr>
      <vt:lpstr>Pneumocystis jiroveci (PCP) pneumonia</vt:lpstr>
      <vt:lpstr>Diagnosis of PCP</vt:lpstr>
      <vt:lpstr>Additional Diagnostic Tests for PCP</vt:lpstr>
      <vt:lpstr>Treatment of PCP</vt:lpstr>
      <vt:lpstr>Treatment of PCP</vt:lpstr>
      <vt:lpstr>Role of Steroids in PCP</vt:lpstr>
      <vt:lpstr>Other Opportunistic Infections in HIV</vt:lpstr>
      <vt:lpstr>Case 2</vt:lpstr>
      <vt:lpstr>Case History</vt:lpstr>
      <vt:lpstr>What other history do you need?</vt:lpstr>
      <vt:lpstr>Differential diagnosis</vt:lpstr>
      <vt:lpstr>Differential diagnosis examples</vt:lpstr>
      <vt:lpstr>Which test will be most helpful in confirming the diagnosis?</vt:lpstr>
      <vt:lpstr>What is your diagnosis?</vt:lpstr>
      <vt:lpstr>Diagnosis of Nocardia</vt:lpstr>
      <vt:lpstr>Cutaneous Manifestations  of Nocardiosis </vt:lpstr>
      <vt:lpstr>PowerPoint Presentation</vt:lpstr>
      <vt:lpstr>Treatment of Nocardia</vt:lpstr>
      <vt:lpstr>Infections in solid organ transplant recipients</vt:lpstr>
      <vt:lpstr>Infections after SOT</vt:lpstr>
      <vt:lpstr>PowerPoint Presentation</vt:lpstr>
      <vt:lpstr>Viral infections post-transplant</vt:lpstr>
      <vt:lpstr>Case 3</vt:lpstr>
      <vt:lpstr>Course</vt:lpstr>
      <vt:lpstr>Past Medical History</vt:lpstr>
      <vt:lpstr>Social/exposure history</vt:lpstr>
      <vt:lpstr>PowerPoint Presentation</vt:lpstr>
      <vt:lpstr>PowerPoint Presentation</vt:lpstr>
      <vt:lpstr>PowerPoint Presentation</vt:lpstr>
      <vt:lpstr>PowerPoint Presentation</vt:lpstr>
      <vt:lpstr>PowerPoint Presentation</vt:lpstr>
      <vt:lpstr>Additional studies</vt:lpstr>
      <vt:lpstr>Progressive decline; hospice care</vt:lpstr>
      <vt:lpstr>Infections in bone marrow transplant recipients</vt:lpstr>
      <vt:lpstr>PowerPoint Presentation</vt:lpstr>
      <vt:lpstr>Case</vt:lpstr>
      <vt:lpstr>Case</vt:lpstr>
      <vt:lpstr>Approach the case</vt:lpstr>
      <vt:lpstr>Work-up</vt:lpstr>
      <vt:lpstr>Prevention of infections in transplant patients</vt:lpstr>
      <vt:lpstr>Summary</vt:lpstr>
      <vt:lpstr>Individual Readiness Assessment Test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D  lectures for medical students</dc:title>
  <dc:subject>In patient rotations</dc:subject>
  <dc:creator>DANIEL HINTHORN</dc:creator>
  <cp:lastModifiedBy>Kellie Wark</cp:lastModifiedBy>
  <cp:revision>350</cp:revision>
  <dcterms:created xsi:type="dcterms:W3CDTF">1996-03-04T01:35:52Z</dcterms:created>
  <dcterms:modified xsi:type="dcterms:W3CDTF">2022-07-01T20:18:55Z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0x01010009EA33D4F795CB4895061C1F31336D58</vt:lpwstr>
  </property>
  <property fmtid="{D5CDD505-2E9C-101B-9397-08002B2CF9AE}" pid="3" name="_dlc_DocIdItemGuid">
    <vt:lpwstr>1cf596eb-2be8-481f-865e-fcda7a14504a</vt:lpwstr>
  </property>
</Properties>
</file>