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64" r:id="rId2"/>
    <p:sldId id="265" r:id="rId3"/>
    <p:sldId id="355" r:id="rId4"/>
    <p:sldId id="420" r:id="rId5"/>
    <p:sldId id="426" r:id="rId6"/>
    <p:sldId id="432" r:id="rId7"/>
    <p:sldId id="421" r:id="rId8"/>
    <p:sldId id="424" r:id="rId9"/>
    <p:sldId id="425" r:id="rId10"/>
    <p:sldId id="422" r:id="rId11"/>
    <p:sldId id="423" r:id="rId12"/>
    <p:sldId id="416" r:id="rId13"/>
    <p:sldId id="411" r:id="rId14"/>
    <p:sldId id="427" r:id="rId15"/>
    <p:sldId id="359" r:id="rId16"/>
    <p:sldId id="409" r:id="rId17"/>
    <p:sldId id="428" r:id="rId18"/>
    <p:sldId id="364" r:id="rId19"/>
    <p:sldId id="368" r:id="rId20"/>
    <p:sldId id="376" r:id="rId21"/>
    <p:sldId id="302" r:id="rId22"/>
    <p:sldId id="309" r:id="rId23"/>
    <p:sldId id="311" r:id="rId24"/>
    <p:sldId id="429" r:id="rId25"/>
    <p:sldId id="430" r:id="rId26"/>
    <p:sldId id="431" r:id="rId27"/>
    <p:sldId id="352" r:id="rId28"/>
    <p:sldId id="385" r:id="rId29"/>
    <p:sldId id="386" r:id="rId30"/>
    <p:sldId id="387" r:id="rId31"/>
    <p:sldId id="388" r:id="rId32"/>
    <p:sldId id="391" r:id="rId33"/>
    <p:sldId id="392" r:id="rId34"/>
    <p:sldId id="395" r:id="rId35"/>
    <p:sldId id="399" r:id="rId36"/>
    <p:sldId id="400" r:id="rId37"/>
    <p:sldId id="401" r:id="rId38"/>
    <p:sldId id="402" r:id="rId39"/>
    <p:sldId id="433" r:id="rId40"/>
    <p:sldId id="407" r:id="rId41"/>
    <p:sldId id="434" r:id="rId4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5"/>
  </p:normalViewPr>
  <p:slideViewPr>
    <p:cSldViewPr>
      <p:cViewPr varScale="1">
        <p:scale>
          <a:sx n="101" d="100"/>
          <a:sy n="101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93D449-D066-4C8D-B47A-CABF06DBEBF6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F2DB7C-27F6-449D-9698-309D7635A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1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D7AD1-05D9-454F-8BC8-EEC877D0CA7A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A270FBB-F482-4BFE-AAAB-B1957E62BBFE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2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50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9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28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6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4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8E0A4D-6CF5-4C01-B2CB-4E97E3862367}" type="slidenum">
              <a:rPr lang="en-US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1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4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5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0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4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9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8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05902-1B73-46EB-8AFC-4069D18E6C95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9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1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4E6D-C8E0-4ED8-A8D3-5128CE44C2B4}" type="datetimeFigureOut">
              <a:rPr lang="en-US" smtClean="0"/>
              <a:pPr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D759-3A0C-496E-B69D-DFC85A15C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1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298575"/>
          </a:xfrm>
        </p:spPr>
        <p:txBody>
          <a:bodyPr>
            <a:normAutofit/>
          </a:bodyPr>
          <a:lstStyle/>
          <a:p>
            <a:r>
              <a:rPr lang="en-US" sz="6000" b="1" dirty="0"/>
              <a:t>CNS Infections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1101248"/>
          </a:xfrm>
        </p:spPr>
        <p:txBody>
          <a:bodyPr>
            <a:normAutofit/>
          </a:bodyPr>
          <a:lstStyle/>
          <a:p>
            <a:r>
              <a:rPr lang="en-US" dirty="0"/>
              <a:t>Infectious Diseases Elective module</a:t>
            </a:r>
          </a:p>
        </p:txBody>
      </p:sp>
    </p:spTree>
    <p:extLst>
      <p:ext uri="{BB962C8B-B14F-4D97-AF65-F5344CB8AC3E}">
        <p14:creationId xmlns:p14="http://schemas.microsoft.com/office/powerpoint/2010/main" val="41488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Haemophilus</a:t>
            </a:r>
            <a:r>
              <a:rPr lang="en-US" i="1" dirty="0"/>
              <a:t> influenzae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Epidemiology:  </a:t>
            </a:r>
          </a:p>
          <a:p>
            <a:pPr lvl="1"/>
            <a:r>
              <a:rPr lang="en-US" sz="2600" dirty="0"/>
              <a:t>Previously isolated in nearly half of all cases of bacterial meningitis in US, now dramatically down owing to immunization practices (Hib)</a:t>
            </a:r>
          </a:p>
          <a:p>
            <a:pPr lvl="1"/>
            <a:r>
              <a:rPr lang="en-US" sz="2600" dirty="0"/>
              <a:t>Overall mortality rate is 5%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dirty="0"/>
              <a:t>Isolation of this organism in older children/adults should alarm you to underlying conditions including:</a:t>
            </a:r>
          </a:p>
          <a:p>
            <a:pPr lvl="1"/>
            <a:r>
              <a:rPr lang="en-US" sz="2600" dirty="0"/>
              <a:t>Sinusitis, otitis media, epiglottitis, pneumonia, head trauma with CSF leak </a:t>
            </a:r>
          </a:p>
          <a:p>
            <a:pPr lvl="1"/>
            <a:r>
              <a:rPr lang="en-US" sz="2600" dirty="0"/>
              <a:t>Diabetes mellitus, alcoholism, splenectomy or </a:t>
            </a:r>
            <a:r>
              <a:rPr lang="en-US" sz="2600" dirty="0" err="1"/>
              <a:t>asplenic</a:t>
            </a:r>
            <a:r>
              <a:rPr lang="en-US" sz="2600" dirty="0"/>
              <a:t> states,, and immune deficiency (e.g., hypogammaglobulinemia)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04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>
                <a:effectLst/>
              </a:rPr>
              <a:t>van de Beek D, Brouwer MC, </a:t>
            </a:r>
            <a:r>
              <a:rPr lang="en-US" sz="1000" b="0" i="0" dirty="0" err="1">
                <a:effectLst/>
              </a:rPr>
              <a:t>Koedel</a:t>
            </a:r>
            <a:r>
              <a:rPr lang="en-US" sz="1000" b="0" i="0" dirty="0">
                <a:effectLst/>
              </a:rPr>
              <a:t> U, Wall EC. Community-acquired bacterial meningitis. Lancet. 2021 Sep 25;398(10306):1171-1183.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10.1016/S0140-6736(21)00883-7. </a:t>
            </a:r>
            <a:r>
              <a:rPr lang="en-US" sz="1000" b="0" i="0" dirty="0" err="1">
                <a:effectLst/>
              </a:rPr>
              <a:t>Epub</a:t>
            </a:r>
            <a:r>
              <a:rPr lang="en-US" sz="1000" b="0" i="0" dirty="0">
                <a:effectLst/>
              </a:rPr>
              <a:t> 2021 Jul 22. PMID: 34303412.</a:t>
            </a:r>
            <a:endParaRPr lang="en-US" sz="1000" dirty="0"/>
          </a:p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 </a:t>
            </a:r>
          </a:p>
        </p:txBody>
      </p:sp>
    </p:spTree>
    <p:extLst>
      <p:ext uri="{BB962C8B-B14F-4D97-AF65-F5344CB8AC3E}">
        <p14:creationId xmlns:p14="http://schemas.microsoft.com/office/powerpoint/2010/main" val="38295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Listeria</a:t>
            </a:r>
            <a:r>
              <a:rPr lang="en-US" i="1" dirty="0"/>
              <a:t> </a:t>
            </a:r>
            <a:r>
              <a:rPr lang="en-US" i="1" dirty="0" err="1"/>
              <a:t>monocytogenes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Epidemiology</a:t>
            </a:r>
          </a:p>
          <a:p>
            <a:pPr lvl="1"/>
            <a:r>
              <a:rPr lang="en-US" dirty="0"/>
              <a:t>Causes &lt;5% of cases of bacterial meningitis in the US</a:t>
            </a:r>
          </a:p>
          <a:p>
            <a:pPr lvl="1"/>
            <a:r>
              <a:rPr lang="en-US" dirty="0"/>
              <a:t>Most common in infants &lt;1 month (up to 10% of cases), adults &gt;60 years, alcoholics, cancer patients, those receiving corticosteroid therapy, and </a:t>
            </a:r>
            <a:r>
              <a:rPr lang="en-US" dirty="0" err="1"/>
              <a:t>immunosuppressed</a:t>
            </a:r>
            <a:r>
              <a:rPr lang="en-US" dirty="0"/>
              <a:t> adults (not particularly HIV) </a:t>
            </a:r>
          </a:p>
          <a:p>
            <a:pPr lvl="1"/>
            <a:r>
              <a:rPr lang="en-US" dirty="0"/>
              <a:t>Pregnant women account for 25% of all cases of </a:t>
            </a:r>
            <a:r>
              <a:rPr lang="en-US" dirty="0" err="1"/>
              <a:t>listeriosis</a:t>
            </a:r>
            <a:r>
              <a:rPr lang="en-US" dirty="0"/>
              <a:t> &amp; may harbor the organism asymptomatically and transmit the infection to infants at birth</a:t>
            </a:r>
          </a:p>
          <a:p>
            <a:pPr lvl="1"/>
            <a:r>
              <a:rPr lang="en-US" dirty="0"/>
              <a:t>CSF can have high relative lymphocytosis and gram stain can be negative so have a high index of suspicion based on history</a:t>
            </a:r>
          </a:p>
          <a:p>
            <a:r>
              <a:rPr lang="en-US" dirty="0"/>
              <a:t>Outcomes</a:t>
            </a:r>
          </a:p>
          <a:p>
            <a:pPr lvl="1"/>
            <a:r>
              <a:rPr lang="en-US" dirty="0"/>
              <a:t>Mortality rate of 15 – 20%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76" y="6313904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>
                <a:effectLst/>
              </a:rPr>
              <a:t>van de Beek D, Brouwer MC, </a:t>
            </a:r>
            <a:r>
              <a:rPr lang="en-US" sz="1000" b="0" i="0" dirty="0" err="1">
                <a:effectLst/>
              </a:rPr>
              <a:t>Koedel</a:t>
            </a:r>
            <a:r>
              <a:rPr lang="en-US" sz="1000" b="0" i="0" dirty="0">
                <a:effectLst/>
              </a:rPr>
              <a:t> U, Wall EC. Community-acquired bacterial meningitis. Lancet. 2021 Sep 25;398(10306):1171-1183.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10.1016/S0140-6736(21)00883-7. </a:t>
            </a:r>
            <a:r>
              <a:rPr lang="en-US" sz="1000" b="0" i="0" dirty="0" err="1">
                <a:effectLst/>
              </a:rPr>
              <a:t>Epub</a:t>
            </a:r>
            <a:r>
              <a:rPr lang="en-US" sz="1000" b="0" i="0" dirty="0">
                <a:effectLst/>
              </a:rPr>
              <a:t> 2021 Jul 22. PMID: 34303412.</a:t>
            </a:r>
          </a:p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 </a:t>
            </a:r>
          </a:p>
        </p:txBody>
      </p:sp>
    </p:spTree>
    <p:extLst>
      <p:ext uri="{BB962C8B-B14F-4D97-AF65-F5344CB8AC3E}">
        <p14:creationId xmlns:p14="http://schemas.microsoft.com/office/powerpoint/2010/main" val="353336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4" name="Text Box 23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CSF Findings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52805"/>
              </p:ext>
            </p:extLst>
          </p:nvPr>
        </p:nvGraphicFramePr>
        <p:xfrm>
          <a:off x="228600" y="1143000"/>
          <a:ext cx="8763000" cy="520002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30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CSF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Appearance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WBC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type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 Lactate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11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7-20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H20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&lt;3.5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2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Bacterial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cloudy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1000-5000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PMNs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100-500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&gt;3.5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02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/cloudy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50-300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50-300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02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Cryptococcal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/cloudy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↑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20-500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&lt;3.5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73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↑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50-1000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&lt;3.5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02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cloudy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↑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150-2000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Eosin (&gt;10%)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&lt;3.5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69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7520" y="1447800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a typeface="ＭＳ Ｐゴシック" pitchFamily="34" charset="-128"/>
              </a:rPr>
              <a:t>Q) A 51-yo woman presents to the ED with a several day history of fever, HA and new mental status changes. Gram stain of the CSF is shown to the right. What is the likely pathogen?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810001"/>
            <a:ext cx="6096000" cy="28956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i="1" dirty="0" err="1">
                <a:ea typeface="ＭＳ Ｐゴシック" pitchFamily="34" charset="-128"/>
              </a:rPr>
              <a:t>Klebsiella</a:t>
            </a:r>
            <a:r>
              <a:rPr lang="en-US" i="1" dirty="0">
                <a:ea typeface="ＭＳ Ｐゴシック" pitchFamily="34" charset="-128"/>
              </a:rPr>
              <a:t> pneumoniae</a:t>
            </a:r>
          </a:p>
          <a:p>
            <a:pPr marL="514350" indent="-514350">
              <a:buFontTx/>
              <a:buAutoNum type="alphaUcPeriod"/>
            </a:pPr>
            <a:r>
              <a:rPr lang="en-US" i="1" dirty="0">
                <a:ea typeface="ＭＳ Ｐゴシック" pitchFamily="34" charset="-128"/>
              </a:rPr>
              <a:t>Listeria monocytogenes</a:t>
            </a:r>
          </a:p>
          <a:p>
            <a:pPr marL="514350" indent="-514350">
              <a:buFontTx/>
              <a:buAutoNum type="alphaUcPeriod"/>
            </a:pPr>
            <a:r>
              <a:rPr lang="en-US" i="1" dirty="0">
                <a:ea typeface="ＭＳ Ｐゴシック" pitchFamily="34" charset="-128"/>
              </a:rPr>
              <a:t>Neisseria meningitidis</a:t>
            </a:r>
          </a:p>
          <a:p>
            <a:pPr marL="514350" indent="-514350">
              <a:buFontTx/>
              <a:buAutoNum type="alphaUcPeriod"/>
            </a:pPr>
            <a:r>
              <a:rPr lang="en-US" i="1" dirty="0">
                <a:ea typeface="ＭＳ Ｐゴシック" pitchFamily="34" charset="-128"/>
              </a:rPr>
              <a:t>Streptococcus pneumoniae</a:t>
            </a:r>
          </a:p>
          <a:p>
            <a:pPr marL="514350" indent="-514350">
              <a:buFontTx/>
              <a:buAutoNum type="alphaUcPeriod"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1"/>
            <a:ext cx="4038600" cy="361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Hint: Gram Stains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Purple</a:t>
            </a:r>
            <a:r>
              <a:rPr lang="en-US" dirty="0"/>
              <a:t> = gram-positive</a:t>
            </a:r>
          </a:p>
          <a:p>
            <a:r>
              <a:rPr lang="en-US" dirty="0">
                <a:solidFill>
                  <a:srgbClr val="FF0066"/>
                </a:solidFill>
              </a:rPr>
              <a:t>Pink</a:t>
            </a:r>
            <a:r>
              <a:rPr lang="en-US" dirty="0"/>
              <a:t> = gram negative (‘only girls can wear pink’ is a </a:t>
            </a:r>
            <a:r>
              <a:rPr lang="en-US" i="1" dirty="0">
                <a:solidFill>
                  <a:srgbClr val="FF0066"/>
                </a:solidFill>
              </a:rPr>
              <a:t>negative</a:t>
            </a:r>
            <a:r>
              <a:rPr lang="en-US" dirty="0"/>
              <a:t> stereotype)</a:t>
            </a:r>
          </a:p>
          <a:p>
            <a:r>
              <a:rPr lang="en-US" dirty="0"/>
              <a:t>                       = rod</a:t>
            </a:r>
          </a:p>
          <a:p>
            <a:r>
              <a:rPr lang="en-US" dirty="0"/>
              <a:t>       = cocci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838200" y="3390900"/>
            <a:ext cx="1905000" cy="381000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3962400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1195A0-106D-43C1-9126-6BB41A9D7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47062"/>
              </p:ext>
            </p:extLst>
          </p:nvPr>
        </p:nvGraphicFramePr>
        <p:xfrm>
          <a:off x="644525" y="4708525"/>
          <a:ext cx="7856538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5600700" imgH="1346200" progId="Excel.Sheet.12">
                  <p:embed/>
                </p:oleObj>
              </mc:Choice>
              <mc:Fallback>
                <p:oleObj name="Worksheet" r:id="rId3" imgW="5600700" imgH="134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" y="4708525"/>
                        <a:ext cx="7856538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5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CC: fever &amp; confusion</a:t>
            </a:r>
          </a:p>
          <a:p>
            <a:r>
              <a:rPr lang="en-US" dirty="0"/>
              <a:t>72-year-old man presents to the ED.  His friend called EMS when he found him at his apartment on his couch, confused about the day, sweating, with fever  </a:t>
            </a:r>
          </a:p>
          <a:p>
            <a:pPr lvl="1"/>
            <a:r>
              <a:rPr lang="en-US" dirty="0"/>
              <a:t>ROS positive for: HA, nausea but no other specific symptoms </a:t>
            </a:r>
          </a:p>
          <a:p>
            <a:pPr lvl="1"/>
            <a:r>
              <a:rPr lang="en-US" dirty="0"/>
              <a:t>PMHx:  HLD, HTN, tobacco use, COPD (no home O2 requirement)</a:t>
            </a:r>
          </a:p>
          <a:p>
            <a:pPr lvl="1"/>
            <a:r>
              <a:rPr lang="en-US" dirty="0"/>
              <a:t>Temp in ED:  102°F, 02 sat 94% RA</a:t>
            </a:r>
          </a:p>
        </p:txBody>
      </p:sp>
    </p:spTree>
    <p:extLst>
      <p:ext uri="{BB962C8B-B14F-4D97-AF65-F5344CB8AC3E}">
        <p14:creationId xmlns:p14="http://schemas.microsoft.com/office/powerpoint/2010/main" val="350793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most likely pathogen?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Protein – 165</a:t>
            </a:r>
          </a:p>
          <a:p>
            <a:r>
              <a:rPr lang="en-US" dirty="0" err="1"/>
              <a:t>Gluc</a:t>
            </a:r>
            <a:r>
              <a:rPr lang="en-US" dirty="0"/>
              <a:t> 18 (serum 89)</a:t>
            </a:r>
          </a:p>
          <a:p>
            <a:r>
              <a:rPr lang="en-US" dirty="0"/>
              <a:t>RBC 58</a:t>
            </a:r>
          </a:p>
          <a:p>
            <a:r>
              <a:rPr lang="en-US" dirty="0"/>
              <a:t>WBC 2315</a:t>
            </a:r>
          </a:p>
          <a:p>
            <a:pPr lvl="1"/>
            <a:r>
              <a:rPr lang="en-US" dirty="0"/>
              <a:t>76% neutrophils</a:t>
            </a:r>
          </a:p>
          <a:p>
            <a:pPr lvl="1"/>
            <a:r>
              <a:rPr lang="en-US" dirty="0"/>
              <a:t>24% </a:t>
            </a:r>
            <a:r>
              <a:rPr lang="en-US" dirty="0" err="1"/>
              <a:t>lymphs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err="1"/>
              <a:t>Enterovirus</a:t>
            </a:r>
            <a:r>
              <a:rPr lang="en-US" dirty="0"/>
              <a:t> 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Group B streptococcus 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K. pneumoniae </a:t>
            </a:r>
            <a:r>
              <a:rPr lang="en-US" dirty="0"/>
              <a:t>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L. monocytogenes </a:t>
            </a:r>
            <a:r>
              <a:rPr lang="en-US" dirty="0"/>
              <a:t>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S. </a:t>
            </a:r>
            <a:r>
              <a:rPr lang="en-US" i="1" dirty="0" err="1"/>
              <a:t>pneumoniae</a:t>
            </a:r>
            <a:r>
              <a:rPr lang="en-US" i="1" dirty="0"/>
              <a:t> </a:t>
            </a:r>
            <a:r>
              <a:rPr lang="en-US" dirty="0"/>
              <a:t>meningitis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HA, fever and confusion = CNS infection</a:t>
            </a:r>
          </a:p>
          <a:p>
            <a:r>
              <a:rPr lang="en-US" dirty="0"/>
              <a:t>Very high CSF WBC with neutrophil predominance and low glucose = bacterial meningitis</a:t>
            </a:r>
          </a:p>
          <a:p>
            <a:r>
              <a:rPr lang="en-US" dirty="0"/>
              <a:t>No specific risk factors mentioned and strep is most common, so most likely strep</a:t>
            </a:r>
          </a:p>
        </p:txBody>
      </p:sp>
    </p:spTree>
    <p:extLst>
      <p:ext uri="{BB962C8B-B14F-4D97-AF65-F5344CB8AC3E}">
        <p14:creationId xmlns:p14="http://schemas.microsoft.com/office/powerpoint/2010/main" val="154595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head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Should we have done a CT head on our last patient prior to the LP?</a:t>
            </a:r>
          </a:p>
          <a:p>
            <a:pPr lvl="1"/>
            <a:r>
              <a:rPr lang="en-US" dirty="0"/>
              <a:t>No, unless:</a:t>
            </a:r>
          </a:p>
          <a:p>
            <a:pPr lvl="2"/>
            <a:r>
              <a:rPr lang="en-US" dirty="0"/>
              <a:t>Immunocompromised</a:t>
            </a:r>
          </a:p>
          <a:p>
            <a:pPr lvl="2"/>
            <a:r>
              <a:rPr lang="en-US" dirty="0"/>
              <a:t>Altered consciousness</a:t>
            </a:r>
          </a:p>
          <a:p>
            <a:pPr lvl="2"/>
            <a:r>
              <a:rPr lang="en-US" dirty="0"/>
              <a:t>New seizure</a:t>
            </a:r>
          </a:p>
          <a:p>
            <a:pPr lvl="2"/>
            <a:r>
              <a:rPr lang="en-US" dirty="0"/>
              <a:t>Known CNS disease</a:t>
            </a:r>
          </a:p>
          <a:p>
            <a:pPr lvl="2"/>
            <a:r>
              <a:rPr lang="en-US" dirty="0"/>
              <a:t>Papilledema</a:t>
            </a:r>
          </a:p>
          <a:p>
            <a:pPr lvl="2"/>
            <a:r>
              <a:rPr lang="en-US" dirty="0"/>
              <a:t>Focal neurologic deficit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5831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1050" dirty="0" err="1"/>
              <a:t>Hasbun</a:t>
            </a:r>
            <a:r>
              <a:rPr lang="en-GB" sz="1050" dirty="0"/>
              <a:t> R et al. N </a:t>
            </a:r>
            <a:r>
              <a:rPr lang="en-GB" sz="1050" dirty="0" err="1"/>
              <a:t>Engl</a:t>
            </a:r>
            <a:r>
              <a:rPr lang="en-GB" sz="1050" dirty="0"/>
              <a:t> J Med 2001;345:1727-1733</a:t>
            </a:r>
          </a:p>
        </p:txBody>
      </p:sp>
    </p:spTree>
    <p:extLst>
      <p:ext uri="{BB962C8B-B14F-4D97-AF65-F5344CB8AC3E}">
        <p14:creationId xmlns:p14="http://schemas.microsoft.com/office/powerpoint/2010/main" val="2421576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dconsult.com/book/player/bbmapAsset?appID=MDC&amp;isbn=978-0-443-06839-3&amp;eid=4-u1.0-B978-0-443-06839-3..00084-9..f4&amp;assetType=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1"/>
            <a:ext cx="6507380" cy="663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57600" y="6633329"/>
            <a:ext cx="548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 </a:t>
            </a:r>
          </a:p>
        </p:txBody>
      </p:sp>
    </p:spTree>
    <p:extLst>
      <p:ext uri="{BB962C8B-B14F-4D97-AF65-F5344CB8AC3E}">
        <p14:creationId xmlns:p14="http://schemas.microsoft.com/office/powerpoint/2010/main" val="153079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Definitions/recognition</a:t>
            </a:r>
          </a:p>
          <a:p>
            <a:r>
              <a:rPr lang="en-US" dirty="0"/>
              <a:t>Acute Meningitis</a:t>
            </a:r>
          </a:p>
          <a:p>
            <a:pPr lvl="1"/>
            <a:r>
              <a:rPr lang="en-US" dirty="0"/>
              <a:t>Pathogens:</a:t>
            </a:r>
          </a:p>
          <a:p>
            <a:pPr lvl="2"/>
            <a:r>
              <a:rPr lang="en-US" dirty="0"/>
              <a:t>Bacterial</a:t>
            </a:r>
          </a:p>
          <a:p>
            <a:pPr lvl="2"/>
            <a:r>
              <a:rPr lang="en-US" dirty="0"/>
              <a:t>Aseptic (viral), </a:t>
            </a:r>
            <a:r>
              <a:rPr lang="en-US" i="1" dirty="0"/>
              <a:t>Aseptic (non-infectious – medications, etc.)</a:t>
            </a:r>
          </a:p>
          <a:p>
            <a:pPr lvl="2"/>
            <a:r>
              <a:rPr lang="en-US" dirty="0"/>
              <a:t>Other: fungal (sub-acute); eosinophilic</a:t>
            </a:r>
          </a:p>
          <a:p>
            <a:pPr lvl="1"/>
            <a:r>
              <a:rPr lang="en-US" dirty="0"/>
              <a:t>Diagnosis</a:t>
            </a:r>
          </a:p>
          <a:p>
            <a:pPr lvl="1"/>
            <a:r>
              <a:rPr lang="en-US" dirty="0"/>
              <a:t>Treatment/Adjunctive therapy</a:t>
            </a:r>
          </a:p>
          <a:p>
            <a:r>
              <a:rPr lang="en-US" dirty="0"/>
              <a:t>Encephalitis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Diagnosis</a:t>
            </a:r>
          </a:p>
          <a:p>
            <a:pPr lvl="1"/>
            <a:r>
              <a:rPr lang="en-US" dirty="0"/>
              <a:t>Treatment</a:t>
            </a:r>
          </a:p>
          <a:p>
            <a:r>
              <a:rPr lang="en-US" dirty="0"/>
              <a:t>CNS Abscess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Diagnosis </a:t>
            </a:r>
          </a:p>
          <a:p>
            <a:pPr lvl="1"/>
            <a:r>
              <a:rPr 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12332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Adjunctive Steroids in Bacterial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suspected </a:t>
            </a:r>
            <a:r>
              <a:rPr lang="en-US" i="1" dirty="0"/>
              <a:t>S. </a:t>
            </a:r>
            <a:r>
              <a:rPr lang="en-US" i="1" dirty="0" err="1"/>
              <a:t>pneumo</a:t>
            </a:r>
            <a:r>
              <a:rPr lang="en-US" i="1" dirty="0"/>
              <a:t> </a:t>
            </a:r>
            <a:r>
              <a:rPr lang="en-US" dirty="0"/>
              <a:t>meningitis/presumed bacterial meningitis, give dexamethasone 15 - 20 minutes before or at the time of antibiotic administration </a:t>
            </a:r>
          </a:p>
          <a:p>
            <a:pPr lvl="1"/>
            <a:r>
              <a:rPr lang="en-US" dirty="0"/>
              <a:t>(0.15 mg/kg every six hours for four days)</a:t>
            </a:r>
          </a:p>
          <a:p>
            <a:r>
              <a:rPr lang="en-US" dirty="0"/>
              <a:t>Do not give to neonates or adults who have already received antimicrobial therapy (unlikely to improve outcomes); also less likely of benefit in developing world or w/sig delayed presentation</a:t>
            </a:r>
          </a:p>
          <a:p>
            <a:r>
              <a:rPr lang="en-US" dirty="0"/>
              <a:t>Discontinue if proven </a:t>
            </a:r>
            <a:r>
              <a:rPr lang="en-US" i="1" dirty="0"/>
              <a:t>L. monocytogenes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6429652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>
                <a:effectLst/>
              </a:rPr>
              <a:t>van de Beek D, Brouwer MC, </a:t>
            </a:r>
            <a:r>
              <a:rPr lang="en-US" sz="1000" b="0" i="0" dirty="0" err="1">
                <a:effectLst/>
              </a:rPr>
              <a:t>Koedel</a:t>
            </a:r>
            <a:r>
              <a:rPr lang="en-US" sz="1000" b="0" i="0" dirty="0">
                <a:effectLst/>
              </a:rPr>
              <a:t> U, Wall EC. Community-acquired bacterial meningitis. Lancet. 2021 Sep 25;398(10306):1171-1183.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10.1016/S0140-6736(21)00883-7. </a:t>
            </a:r>
            <a:r>
              <a:rPr lang="en-US" sz="1000" b="0" i="0" dirty="0" err="1">
                <a:effectLst/>
              </a:rPr>
              <a:t>Epub</a:t>
            </a:r>
            <a:r>
              <a:rPr lang="en-US" sz="1000" b="0" i="0" dirty="0">
                <a:effectLst/>
              </a:rPr>
              <a:t> 2021 Jul 22. PMID: 34303412.</a:t>
            </a:r>
          </a:p>
        </p:txBody>
      </p:sp>
    </p:spTree>
    <p:extLst>
      <p:ext uri="{BB962C8B-B14F-4D97-AF65-F5344CB8AC3E}">
        <p14:creationId xmlns:p14="http://schemas.microsoft.com/office/powerpoint/2010/main" val="495607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Viral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Viruses = major cause of </a:t>
            </a:r>
            <a:r>
              <a:rPr lang="en-US" sz="3400" i="1" dirty="0"/>
              <a:t>aseptic meningitis </a:t>
            </a:r>
            <a:r>
              <a:rPr lang="en-US" sz="3400" dirty="0"/>
              <a:t>(any meningitis (infectious or noninfectious), particularly one with a lymphocytic pleocytosis, for which a cause is not apparent after initial evaluation on routine stains and cultures of CSF)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3400" dirty="0"/>
              <a:t>Clinical features: usually sudden</a:t>
            </a:r>
          </a:p>
          <a:p>
            <a:pPr lvl="1"/>
            <a:r>
              <a:rPr lang="en-US" dirty="0"/>
              <a:t>Fever (76% - 100%) may be biphasic illness</a:t>
            </a:r>
          </a:p>
          <a:p>
            <a:pPr lvl="1"/>
            <a:r>
              <a:rPr lang="en-US" dirty="0"/>
              <a:t>Headache (often severe and frontal) is nearly always present in adults</a:t>
            </a:r>
          </a:p>
          <a:p>
            <a:pPr lvl="1"/>
            <a:r>
              <a:rPr lang="en-US" dirty="0"/>
              <a:t>&gt;50% have nuchal rigidity</a:t>
            </a:r>
          </a:p>
          <a:p>
            <a:pPr lvl="1"/>
            <a:r>
              <a:rPr lang="en-US" dirty="0"/>
              <a:t>Photophobia </a:t>
            </a:r>
          </a:p>
          <a:p>
            <a:pPr lvl="1"/>
            <a:r>
              <a:rPr lang="en-US" dirty="0"/>
              <a:t>Nonspecific symptoms and signs:  vomiting, anorexia, rash, diarrhea, cough, upper respiratory findings (especially pharyngitis), and </a:t>
            </a:r>
            <a:r>
              <a:rPr lang="en-US" dirty="0" err="1"/>
              <a:t>myalgias</a:t>
            </a:r>
            <a:endParaRPr lang="en-US" dirty="0"/>
          </a:p>
          <a:p>
            <a:pPr lvl="1"/>
            <a:r>
              <a:rPr lang="en-US" dirty="0"/>
              <a:t>May be </a:t>
            </a:r>
            <a:r>
              <a:rPr lang="en-US" dirty="0" err="1"/>
              <a:t>assoc</a:t>
            </a:r>
            <a:r>
              <a:rPr lang="en-US" dirty="0"/>
              <a:t> w/ </a:t>
            </a:r>
            <a:r>
              <a:rPr lang="en-US" dirty="0" err="1"/>
              <a:t>myopericarditis</a:t>
            </a:r>
            <a:r>
              <a:rPr lang="en-US" dirty="0"/>
              <a:t>, conjunctivitis, </a:t>
            </a:r>
            <a:r>
              <a:rPr lang="en-US" dirty="0" err="1"/>
              <a:t>pleurodynia</a:t>
            </a:r>
            <a:r>
              <a:rPr lang="en-US" dirty="0"/>
              <a:t>, </a:t>
            </a:r>
            <a:r>
              <a:rPr lang="en-US" dirty="0" err="1"/>
              <a:t>herpangina</a:t>
            </a:r>
            <a:r>
              <a:rPr lang="en-US" dirty="0"/>
              <a:t>, hand-foot-and-mouth 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1560" y="6519446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16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Leading </a:t>
            </a:r>
            <a:r>
              <a:rPr lang="en-US" i="1" dirty="0"/>
              <a:t>recognizable</a:t>
            </a:r>
            <a:r>
              <a:rPr lang="en-US" dirty="0"/>
              <a:t> cause of aseptic meningitis syndrome, accounts for ~90% of all pediatric cases in which a pathogen is identified (most common in adults as well)</a:t>
            </a:r>
          </a:p>
          <a:p>
            <a:r>
              <a:rPr lang="en-US" dirty="0"/>
              <a:t>Most common viral meningitis worldwide</a:t>
            </a:r>
          </a:p>
          <a:p>
            <a:r>
              <a:rPr lang="en-US" dirty="0"/>
              <a:t>In temperate climates, they appear with a marked summer/fall seasonality</a:t>
            </a:r>
          </a:p>
          <a:p>
            <a:r>
              <a:rPr lang="en-US" dirty="0"/>
              <a:t>In healthy hosts; associated w/rituximab</a:t>
            </a:r>
          </a:p>
          <a:p>
            <a:r>
              <a:rPr lang="en-US" dirty="0"/>
              <a:t>Diagnosed with CSF PCR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1560" y="6519446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Viral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HSV 1 and 2</a:t>
            </a:r>
          </a:p>
          <a:p>
            <a:pPr lvl="1"/>
            <a:r>
              <a:rPr lang="en-US" dirty="0"/>
              <a:t>HSV accounts for 0.5% - 3% of all cases of aseptic meningitis</a:t>
            </a:r>
          </a:p>
          <a:p>
            <a:pPr lvl="1"/>
            <a:r>
              <a:rPr lang="en-US" dirty="0"/>
              <a:t>HSV meningitis, much less severe (self-limited syndrome) compared to HSV encephalitis</a:t>
            </a:r>
          </a:p>
          <a:p>
            <a:pPr lvl="1"/>
            <a:r>
              <a:rPr lang="en-US" dirty="0"/>
              <a:t>Most commonly associated with primary genital infection (36% of women and 13% of men with HSV-2); recurring HSV-2 = Mollaret’s meningitis</a:t>
            </a:r>
          </a:p>
          <a:p>
            <a:pPr marL="457200" lvl="1" indent="0">
              <a:buNone/>
            </a:pPr>
            <a:endParaRPr lang="en-US" sz="1700" dirty="0"/>
          </a:p>
          <a:p>
            <a:r>
              <a:rPr lang="en-US" dirty="0"/>
              <a:t>VZV w/ or w/o skin lesions</a:t>
            </a:r>
          </a:p>
          <a:p>
            <a:r>
              <a:rPr lang="en-US" dirty="0"/>
              <a:t>Mumps (meningitis can occur any time in course – could have parotitis and/or orchitis)</a:t>
            </a:r>
          </a:p>
          <a:p>
            <a:r>
              <a:rPr lang="en-US" dirty="0"/>
              <a:t>Primary HIV (could be only symptom of acute retroviral syndrome)</a:t>
            </a:r>
          </a:p>
          <a:p>
            <a:r>
              <a:rPr lang="en-US" dirty="0"/>
              <a:t>CMV/EBV possible along with mono (rare)</a:t>
            </a:r>
          </a:p>
          <a:p>
            <a:r>
              <a:rPr lang="en-US" dirty="0"/>
              <a:t>Arboviruses mainly implicated in encephalitis</a:t>
            </a:r>
          </a:p>
        </p:txBody>
      </p:sp>
    </p:spTree>
    <p:extLst>
      <p:ext uri="{BB962C8B-B14F-4D97-AF65-F5344CB8AC3E}">
        <p14:creationId xmlns:p14="http://schemas.microsoft.com/office/powerpoint/2010/main" val="210962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CC:  Fever with HA</a:t>
            </a:r>
          </a:p>
          <a:p>
            <a:r>
              <a:rPr lang="en-US" dirty="0"/>
              <a:t>29-year-old man who works in sales presents to the ED with fever of 101-102°F for 24 hours, anorexia, nausea, fatigue</a:t>
            </a:r>
          </a:p>
          <a:p>
            <a:pPr lvl="1"/>
            <a:r>
              <a:rPr lang="en-US" dirty="0"/>
              <a:t>Severe headache “all over” and light seems to make it worse. </a:t>
            </a:r>
          </a:p>
          <a:p>
            <a:pPr lvl="1"/>
            <a:r>
              <a:rPr lang="en-US" dirty="0"/>
              <a:t>Denies history of similar headaches and there is no family history of migraines</a:t>
            </a:r>
          </a:p>
          <a:p>
            <a:pPr lvl="1"/>
            <a:r>
              <a:rPr lang="en-US" dirty="0"/>
              <a:t>Exam demonstrates </a:t>
            </a:r>
            <a:r>
              <a:rPr lang="en-US" dirty="0" err="1"/>
              <a:t>meningismus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5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most likely diagnosis?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Gluc</a:t>
            </a:r>
            <a:r>
              <a:rPr lang="en-US" dirty="0"/>
              <a:t> 57  (serum 115)</a:t>
            </a:r>
          </a:p>
          <a:p>
            <a:r>
              <a:rPr lang="en-US" dirty="0"/>
              <a:t>Protein 26</a:t>
            </a:r>
          </a:p>
          <a:p>
            <a:r>
              <a:rPr lang="en-US" dirty="0"/>
              <a:t>RBC 21</a:t>
            </a:r>
          </a:p>
          <a:p>
            <a:r>
              <a:rPr lang="en-US" dirty="0"/>
              <a:t>WBC 108</a:t>
            </a:r>
          </a:p>
          <a:p>
            <a:pPr lvl="1"/>
            <a:r>
              <a:rPr lang="en-US" dirty="0"/>
              <a:t>38% neutrophils</a:t>
            </a:r>
          </a:p>
          <a:p>
            <a:pPr lvl="1"/>
            <a:r>
              <a:rPr lang="en-US" dirty="0"/>
              <a:t>42 % </a:t>
            </a:r>
            <a:r>
              <a:rPr lang="en-US" dirty="0" err="1"/>
              <a:t>lymphs</a:t>
            </a:r>
            <a:endParaRPr lang="en-US" dirty="0"/>
          </a:p>
          <a:p>
            <a:pPr lvl="1"/>
            <a:r>
              <a:rPr lang="en-US" dirty="0"/>
              <a:t>20% </a:t>
            </a:r>
            <a:r>
              <a:rPr lang="en-US" dirty="0" err="1"/>
              <a:t>monos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CMV 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Enterovirus 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H. influenzae </a:t>
            </a:r>
            <a:r>
              <a:rPr lang="en-US" dirty="0"/>
              <a:t>meningitis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HSV encephalitis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1" dirty="0"/>
              <a:t>N. meningitidis </a:t>
            </a:r>
            <a:r>
              <a:rPr lang="en-US" dirty="0"/>
              <a:t>meningitis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4478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114800" lvl="8" indent="-457200" algn="r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AutoNum type="alphaUcPeriod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HA, fever and </a:t>
            </a:r>
            <a:r>
              <a:rPr lang="en-US" dirty="0" err="1"/>
              <a:t>meningismus</a:t>
            </a:r>
            <a:r>
              <a:rPr lang="en-US" dirty="0"/>
              <a:t> = meningitis</a:t>
            </a:r>
          </a:p>
          <a:p>
            <a:r>
              <a:rPr lang="en-US" dirty="0"/>
              <a:t>Slightly elevated CSF WBC with lymph predominance and normal glucose = aseptic meningitis</a:t>
            </a:r>
          </a:p>
          <a:p>
            <a:r>
              <a:rPr lang="en-US" dirty="0"/>
              <a:t>Most common cause = Enteroviruses</a:t>
            </a:r>
          </a:p>
        </p:txBody>
      </p:sp>
    </p:spTree>
    <p:extLst>
      <p:ext uri="{BB962C8B-B14F-4D97-AF65-F5344CB8AC3E}">
        <p14:creationId xmlns:p14="http://schemas.microsoft.com/office/powerpoint/2010/main" val="1428023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Encephalitis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HSV Encephalitis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common fatal viral encephalitis worldwide (10-20% of the viral encephalitis cases in US)</a:t>
            </a:r>
          </a:p>
          <a:p>
            <a:pPr lvl="1"/>
            <a:r>
              <a:rPr lang="en-US" sz="1600" dirty="0"/>
              <a:t>No seasonal predilection, reactivation of latent virus</a:t>
            </a:r>
          </a:p>
          <a:p>
            <a:pPr lvl="1"/>
            <a:r>
              <a:rPr lang="en-US" sz="1600" dirty="0"/>
              <a:t>All age groups, though Caucasians &gt;95% of all biopsy proven disease</a:t>
            </a:r>
          </a:p>
          <a:p>
            <a:pPr lvl="1"/>
            <a:r>
              <a:rPr lang="en-US" sz="1600" dirty="0"/>
              <a:t>Mostly HSV-1 (HSV-2 more common for meningitis in adults and encephalitis in neonates)</a:t>
            </a:r>
          </a:p>
          <a:p>
            <a:pPr lvl="1"/>
            <a:r>
              <a:rPr lang="en-US" sz="1600" dirty="0"/>
              <a:t>AMS, decreased consciousness, fever, seizures, personality changes</a:t>
            </a:r>
          </a:p>
          <a:p>
            <a:pPr lvl="1"/>
            <a:r>
              <a:rPr lang="en-US" sz="1600" dirty="0"/>
              <a:t>Focal neurologic deficits</a:t>
            </a:r>
          </a:p>
          <a:p>
            <a:r>
              <a:rPr lang="en-US" sz="2000" dirty="0"/>
              <a:t>Diagnosis:</a:t>
            </a:r>
          </a:p>
          <a:p>
            <a:pPr lvl="1"/>
            <a:r>
              <a:rPr lang="en-US" sz="1600" dirty="0"/>
              <a:t>CSF: WBC mean 100 cells/mm3, lymph predominance. protein elevated to mean of 100, can have increased RBC if extensive necrosis</a:t>
            </a:r>
          </a:p>
          <a:p>
            <a:pPr lvl="1"/>
            <a:r>
              <a:rPr lang="en-US" sz="1600" dirty="0"/>
              <a:t>CSF HSV PCR 98 % sensitive, 99% specific for diagnosis</a:t>
            </a:r>
          </a:p>
          <a:p>
            <a:r>
              <a:rPr lang="en-US" sz="2000" dirty="0"/>
              <a:t>Most severe of all human viral CNS infections &gt;70% mortality without therapy</a:t>
            </a:r>
          </a:p>
          <a:p>
            <a:r>
              <a:rPr lang="en-US" sz="2000" dirty="0"/>
              <a:t>Treatment = IV acyclovir – start as soon as you consider this diagnosis</a:t>
            </a:r>
          </a:p>
          <a:p>
            <a:pPr lvl="1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49882" y="6611779"/>
            <a:ext cx="48941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+mj-lt"/>
              </a:rPr>
              <a:t>Betts RF Chapman SW, Penn R. </a:t>
            </a:r>
            <a:r>
              <a:rPr lang="en-US" sz="1000" i="1" dirty="0">
                <a:solidFill>
                  <a:schemeClr val="tx1"/>
                </a:solidFill>
                <a:latin typeface="+mj-lt"/>
              </a:rPr>
              <a:t>A Practical Approach to Infectious Diseases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, 5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ed. 2003</a:t>
            </a:r>
          </a:p>
        </p:txBody>
      </p:sp>
    </p:spTree>
    <p:extLst>
      <p:ext uri="{BB962C8B-B14F-4D97-AF65-F5344CB8AC3E}">
        <p14:creationId xmlns:p14="http://schemas.microsoft.com/office/powerpoint/2010/main" val="402799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80727" y="381000"/>
            <a:ext cx="2406073" cy="4339034"/>
          </a:xfrm>
        </p:spPr>
        <p:txBody>
          <a:bodyPr/>
          <a:lstStyle/>
          <a:p>
            <a:pPr marL="0" marR="18288" lvl="1" indent="0" algn="r">
              <a:spcBef>
                <a:spcPts val="400"/>
              </a:spcBef>
              <a:buSzPct val="68000"/>
              <a:buNone/>
            </a:pPr>
            <a:r>
              <a:rPr lang="en-US" sz="1600" dirty="0"/>
              <a:t>MRI w/contrast shows signal enhancement in predominately temporal lobes, with asymmetric involvement</a:t>
            </a:r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>
              <a:spcBef>
                <a:spcPts val="400"/>
              </a:spcBef>
              <a:buSzPct val="68000"/>
              <a:buNone/>
            </a:pPr>
            <a:r>
              <a:rPr lang="en-US" sz="1600" dirty="0"/>
              <a:t>Day 2</a:t>
            </a:r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 algn="r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>
              <a:spcBef>
                <a:spcPts val="400"/>
              </a:spcBef>
              <a:buSzPct val="68000"/>
              <a:buNone/>
            </a:pPr>
            <a:endParaRPr lang="en-US" sz="1600" dirty="0"/>
          </a:p>
          <a:p>
            <a:pPr marL="0" marR="18288" lvl="1" indent="0">
              <a:spcBef>
                <a:spcPts val="400"/>
              </a:spcBef>
              <a:buSzPct val="68000"/>
              <a:buNone/>
            </a:pPr>
            <a:r>
              <a:rPr lang="en-US" sz="1600" dirty="0"/>
              <a:t>Day 15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6045200" cy="83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newman\AppData\Local\Microsoft\Windows\Temporary Internet Files\Content.IE5\HF7VR34P\MC90043267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81200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newman\AppData\Local\Microsoft\Windows\Temporary Internet Files\Content.IE5\HF7VR34P\MC90043267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419600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429375"/>
            <a:ext cx="1095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8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spcAft>
                <a:spcPct val="20000"/>
              </a:spcAft>
              <a:buSzPct val="110000"/>
              <a:buFont typeface="Arial" pitchFamily="34" charset="0"/>
              <a:buChar char="•"/>
            </a:pPr>
            <a:r>
              <a:rPr lang="en-US" b="1" u="sng" dirty="0"/>
              <a:t>Meningitis</a:t>
            </a:r>
            <a:r>
              <a:rPr lang="en-US" b="1" dirty="0"/>
              <a:t>:  </a:t>
            </a:r>
            <a:r>
              <a:rPr lang="en-US" dirty="0"/>
              <a:t>infection of the </a:t>
            </a:r>
            <a:r>
              <a:rPr lang="en-US" dirty="0" err="1"/>
              <a:t>leptomeninges</a:t>
            </a:r>
            <a:r>
              <a:rPr lang="en-US" dirty="0"/>
              <a:t> – including arachnoid mater and the CSF in both the subarachnoid space and cerebral ventricles</a:t>
            </a:r>
          </a:p>
          <a:p>
            <a:pPr marL="342900" indent="-342900" eaLnBrk="0" hangingPunct="0">
              <a:spcAft>
                <a:spcPct val="20000"/>
              </a:spcAft>
              <a:buSzPct val="110000"/>
              <a:buFont typeface="Arial" pitchFamily="34" charset="0"/>
              <a:buChar char="•"/>
            </a:pPr>
            <a:r>
              <a:rPr lang="en-US" b="1" u="sng" dirty="0"/>
              <a:t>Aseptic meningitis</a:t>
            </a:r>
            <a:r>
              <a:rPr lang="en-US" b="1" dirty="0"/>
              <a:t>: </a:t>
            </a:r>
            <a:r>
              <a:rPr lang="en-US" dirty="0"/>
              <a:t>non-bacterial (most common = viral meningitis)</a:t>
            </a:r>
          </a:p>
          <a:p>
            <a:pPr marL="342900" indent="-342900" eaLnBrk="0" hangingPunct="0">
              <a:spcAft>
                <a:spcPct val="20000"/>
              </a:spcAft>
              <a:buSzPct val="110000"/>
              <a:buFont typeface="Arial" pitchFamily="34" charset="0"/>
              <a:buChar char="•"/>
            </a:pPr>
            <a:r>
              <a:rPr lang="en-US" b="1" u="sng" dirty="0"/>
              <a:t>Encephalitis</a:t>
            </a:r>
            <a:r>
              <a:rPr lang="en-US" b="1" dirty="0"/>
              <a:t>:  </a:t>
            </a:r>
            <a:r>
              <a:rPr lang="en-US" dirty="0"/>
              <a:t>infection of brain parenchyma; alteration of mental status &gt; 24hrs with 2 or more of the following: fever, focal neuro deficit, seizure, CSF </a:t>
            </a:r>
            <a:r>
              <a:rPr lang="en-US" dirty="0" err="1"/>
              <a:t>pleocytosis</a:t>
            </a:r>
            <a:r>
              <a:rPr lang="en-US" dirty="0"/>
              <a:t> or abnormal imaging</a:t>
            </a:r>
          </a:p>
          <a:p>
            <a:pPr marL="342900" indent="-342900" eaLnBrk="0" hangingPunct="0">
              <a:spcAft>
                <a:spcPct val="20000"/>
              </a:spcAft>
              <a:buSzPct val="110000"/>
              <a:buFont typeface="Arial" pitchFamily="34" charset="0"/>
              <a:buChar char="•"/>
            </a:pPr>
            <a:r>
              <a:rPr lang="en-US" b="1" i="1" u="sng" dirty="0"/>
              <a:t>Meningoencephalitis</a:t>
            </a:r>
            <a:r>
              <a:rPr lang="en-US" b="1" i="1" dirty="0"/>
              <a:t>:  </a:t>
            </a:r>
            <a:r>
              <a:rPr lang="en-US" i="1" dirty="0"/>
              <a:t>cross-over between infection of the arachnoid/CSF and brain parenchyma with combined clinical features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3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Encephalitis Etiologies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503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VZV</a:t>
            </a:r>
          </a:p>
          <a:p>
            <a:pPr lvl="1"/>
            <a:r>
              <a:rPr lang="en-US" sz="1800" dirty="0"/>
              <a:t>Typically presents with delirium after vesicles</a:t>
            </a:r>
          </a:p>
          <a:p>
            <a:pPr lvl="2"/>
            <a:r>
              <a:rPr lang="en-US" sz="1600" dirty="0"/>
              <a:t>Don’t </a:t>
            </a:r>
            <a:r>
              <a:rPr lang="en-US" sz="1600" i="1" dirty="0"/>
              <a:t>have</a:t>
            </a:r>
            <a:r>
              <a:rPr lang="en-US" sz="1600" dirty="0"/>
              <a:t> to have a rash or shingles!</a:t>
            </a:r>
          </a:p>
          <a:p>
            <a:pPr lvl="1"/>
            <a:r>
              <a:rPr lang="en-US" sz="1800" dirty="0"/>
              <a:t>HA, fever, vomiting, seizures, focal neurologic deficits, cerebral ataxia</a:t>
            </a:r>
          </a:p>
          <a:p>
            <a:pPr lvl="1"/>
            <a:r>
              <a:rPr lang="en-US" sz="1800" dirty="0"/>
              <a:t>Diagnosis:  CSF: mild elevated WBC </a:t>
            </a:r>
            <a:r>
              <a:rPr lang="en-US" sz="1800" dirty="0" err="1"/>
              <a:t>ct</a:t>
            </a:r>
            <a:r>
              <a:rPr lang="en-US" sz="1800" dirty="0"/>
              <a:t>, lymph predominance, mild protein elevation</a:t>
            </a:r>
          </a:p>
          <a:p>
            <a:pPr lvl="1"/>
            <a:r>
              <a:rPr lang="en-US" sz="1800" dirty="0"/>
              <a:t>CSF VZV PCR </a:t>
            </a:r>
          </a:p>
          <a:p>
            <a:pPr lvl="1"/>
            <a:r>
              <a:rPr lang="en-US" sz="1800" dirty="0"/>
              <a:t>Treatment = IV acyclovir</a:t>
            </a:r>
          </a:p>
          <a:p>
            <a:r>
              <a:rPr lang="en-US" sz="2000" b="1" dirty="0"/>
              <a:t>Enteroviruses: </a:t>
            </a:r>
            <a:r>
              <a:rPr lang="en-US" sz="2000" dirty="0"/>
              <a:t>also cause encephalitis, can also have a rash</a:t>
            </a:r>
          </a:p>
          <a:p>
            <a:r>
              <a:rPr lang="en-US" sz="2000" b="1" dirty="0"/>
              <a:t>MUCH less common:</a:t>
            </a:r>
          </a:p>
          <a:p>
            <a:pPr lvl="1"/>
            <a:r>
              <a:rPr lang="en-US" sz="1800" dirty="0"/>
              <a:t>HIV, EBV, CMV, Rabies</a:t>
            </a:r>
          </a:p>
          <a:p>
            <a:pPr lvl="1"/>
            <a:r>
              <a:rPr lang="en-US" sz="1800" dirty="0"/>
              <a:t>Arthropod associated: WNV, St. Louis encephalitis, Japanese encephalitis, Eastern and Western equine encephalitis, La Crosse encephalitis, California encephaliti</a:t>
            </a:r>
            <a:r>
              <a:rPr lang="en-US" sz="1600" dirty="0"/>
              <a:t>s</a:t>
            </a:r>
          </a:p>
          <a:p>
            <a:pPr lvl="1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419600" y="6457890"/>
            <a:ext cx="47417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+mj-lt"/>
              </a:rPr>
              <a:t>Betts RF Chapman SW, Penn R. </a:t>
            </a:r>
            <a:r>
              <a:rPr lang="en-US" sz="1000" i="1" dirty="0">
                <a:solidFill>
                  <a:schemeClr val="tx1"/>
                </a:solidFill>
                <a:latin typeface="+mj-lt"/>
              </a:rPr>
              <a:t>A Practical Approach to Infectious Diseases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, 5</a:t>
            </a:r>
            <a:r>
              <a:rPr lang="en-US" sz="10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ed. 2003</a:t>
            </a:r>
          </a:p>
        </p:txBody>
      </p:sp>
    </p:spTree>
    <p:extLst>
      <p:ext uri="{BB962C8B-B14F-4D97-AF65-F5344CB8AC3E}">
        <p14:creationId xmlns:p14="http://schemas.microsoft.com/office/powerpoint/2010/main" val="3794980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West Nile Virus:  </a:t>
            </a:r>
            <a:r>
              <a:rPr lang="en-US" sz="4000" dirty="0" err="1"/>
              <a:t>neuroinvasive</a:t>
            </a:r>
            <a:r>
              <a:rPr lang="en-US" sz="4000" dirty="0"/>
              <a:t> disease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Encephalitis-</a:t>
            </a:r>
            <a:r>
              <a:rPr lang="en-US" sz="2400" dirty="0" err="1"/>
              <a:t>meningoencephalitis</a:t>
            </a:r>
            <a:r>
              <a:rPr lang="en-US" sz="2400" dirty="0"/>
              <a:t> (60%)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Meningitis (30-40%)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Clinical features: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Fever (&gt;90%)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R</a:t>
            </a:r>
            <a:r>
              <a:rPr lang="en-US" sz="2400" dirty="0"/>
              <a:t>ash-</a:t>
            </a:r>
            <a:r>
              <a:rPr lang="en-US" sz="2000" dirty="0"/>
              <a:t>‘minority’ of patients; macular, </a:t>
            </a:r>
            <a:r>
              <a:rPr lang="en-US" sz="2000" dirty="0" err="1"/>
              <a:t>papular</a:t>
            </a:r>
            <a:r>
              <a:rPr lang="en-US" sz="2000" dirty="0"/>
              <a:t>, </a:t>
            </a:r>
            <a:r>
              <a:rPr lang="en-US" sz="2000" dirty="0" err="1"/>
              <a:t>morbilliform</a:t>
            </a: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Weakness - 10% in New York outbreak had complete </a:t>
            </a:r>
            <a:r>
              <a:rPr lang="en-US" sz="2000" dirty="0">
                <a:solidFill>
                  <a:srgbClr val="FFC000"/>
                </a:solidFill>
              </a:rPr>
              <a:t>flaccid paralysis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Distinguish from Guillain-Barre (EMG/NCV –axonal (most prominent) and demyelinating lesions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Diagnosis:</a:t>
            </a:r>
          </a:p>
          <a:p>
            <a:pPr lvl="1">
              <a:defRPr/>
            </a:pPr>
            <a:r>
              <a:rPr lang="en-US" dirty="0"/>
              <a:t>Preferred: </a:t>
            </a:r>
            <a:r>
              <a:rPr lang="en-US" dirty="0" err="1">
                <a:solidFill>
                  <a:srgbClr val="FFC000"/>
                </a:solidFill>
              </a:rPr>
              <a:t>IgM</a:t>
            </a:r>
            <a:r>
              <a:rPr lang="en-US" dirty="0">
                <a:solidFill>
                  <a:srgbClr val="FFC000"/>
                </a:solidFill>
              </a:rPr>
              <a:t> in CSF</a:t>
            </a:r>
          </a:p>
          <a:p>
            <a:pPr lvl="1">
              <a:defRPr/>
            </a:pPr>
            <a:r>
              <a:rPr lang="en-US" dirty="0"/>
              <a:t>Also: Serum serology available</a:t>
            </a:r>
          </a:p>
          <a:p>
            <a:pPr>
              <a:defRPr/>
            </a:pPr>
            <a:r>
              <a:rPr lang="en-US" dirty="0"/>
              <a:t>Treatment</a:t>
            </a:r>
          </a:p>
          <a:p>
            <a:pPr lvl="1">
              <a:defRPr/>
            </a:pPr>
            <a:r>
              <a:rPr lang="en-US" dirty="0"/>
              <a:t>Supportive</a:t>
            </a: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47840" y="6615986"/>
            <a:ext cx="228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+mj-lt"/>
              </a:rPr>
              <a:t>Ann Intern Med 2002;137:173</a:t>
            </a:r>
          </a:p>
        </p:txBody>
      </p:sp>
    </p:spTree>
    <p:extLst>
      <p:ext uri="{BB962C8B-B14F-4D97-AF65-F5344CB8AC3E}">
        <p14:creationId xmlns:p14="http://schemas.microsoft.com/office/powerpoint/2010/main" val="3401295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058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Brain Abscess</a:t>
            </a:r>
          </a:p>
        </p:txBody>
      </p:sp>
    </p:spTree>
    <p:extLst>
      <p:ext uri="{BB962C8B-B14F-4D97-AF65-F5344CB8AC3E}">
        <p14:creationId xmlns:p14="http://schemas.microsoft.com/office/powerpoint/2010/main" val="126586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Focal, intracerebral infection that begins as a localized area of cerebritis and develops into a collection of pus surrounded by a well-vascularized capsule</a:t>
            </a:r>
          </a:p>
          <a:p>
            <a:r>
              <a:rPr lang="en-US" dirty="0"/>
              <a:t>Direct spread 20-60% of cases; remainder </a:t>
            </a:r>
            <a:r>
              <a:rPr lang="en-US" dirty="0" err="1"/>
              <a:t>bacteremic</a:t>
            </a:r>
            <a:r>
              <a:rPr lang="en-US" dirty="0"/>
              <a:t>/hematogenous spread</a:t>
            </a:r>
          </a:p>
          <a:p>
            <a:r>
              <a:rPr lang="en-US" dirty="0"/>
              <a:t>Overall mortality ~ 8% to 25%</a:t>
            </a:r>
          </a:p>
          <a:p>
            <a:r>
              <a:rPr lang="en-US" dirty="0"/>
              <a:t>Epidemiology:</a:t>
            </a:r>
          </a:p>
          <a:p>
            <a:pPr lvl="1"/>
            <a:r>
              <a:rPr lang="en-US" dirty="0"/>
              <a:t>Bacterial</a:t>
            </a:r>
          </a:p>
          <a:p>
            <a:pPr lvl="1"/>
            <a:r>
              <a:rPr lang="en-US" dirty="0"/>
              <a:t>Fungal</a:t>
            </a:r>
          </a:p>
          <a:p>
            <a:pPr lvl="1"/>
            <a:r>
              <a:rPr lang="en-US" dirty="0"/>
              <a:t>Protozoan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39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Brain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Streptococci (aerobic, anaerobic, and microaerophilic) including </a:t>
            </a:r>
            <a:r>
              <a:rPr lang="en-US" i="1" dirty="0"/>
              <a:t>S. </a:t>
            </a:r>
            <a:r>
              <a:rPr lang="en-US" i="1" dirty="0" err="1"/>
              <a:t>anginosis</a:t>
            </a:r>
            <a:r>
              <a:rPr lang="en-US" i="1" dirty="0"/>
              <a:t> (</a:t>
            </a:r>
            <a:r>
              <a:rPr lang="en-US" i="1" dirty="0" err="1"/>
              <a:t>milleri</a:t>
            </a:r>
            <a:r>
              <a:rPr lang="en-US" i="1" dirty="0"/>
              <a:t>) </a:t>
            </a:r>
            <a:r>
              <a:rPr lang="en-US" dirty="0"/>
              <a:t>group are most commonly isolated bacteria (70% of cases) </a:t>
            </a:r>
          </a:p>
          <a:p>
            <a:pPr lvl="1"/>
            <a:r>
              <a:rPr lang="en-US" dirty="0"/>
              <a:t>Frequently isolated in mixed infections (30% to 60% of cases)</a:t>
            </a:r>
          </a:p>
          <a:p>
            <a:pPr marL="457200" lvl="1" indent="0">
              <a:buNone/>
            </a:pPr>
            <a:endParaRPr lang="en-US" sz="2000" i="1" dirty="0"/>
          </a:p>
          <a:p>
            <a:r>
              <a:rPr lang="en-US" i="1" dirty="0" err="1"/>
              <a:t>Bacteroides</a:t>
            </a:r>
            <a:r>
              <a:rPr lang="en-US" dirty="0"/>
              <a:t> and </a:t>
            </a:r>
            <a:r>
              <a:rPr lang="en-US" i="1" dirty="0" err="1"/>
              <a:t>Prevotella</a:t>
            </a:r>
            <a:r>
              <a:rPr lang="en-US" dirty="0"/>
              <a:t> spp., isolated in 20% to 40% of patients</a:t>
            </a:r>
          </a:p>
          <a:p>
            <a:pPr lvl="1"/>
            <a:r>
              <a:rPr lang="en-US" dirty="0"/>
              <a:t>Frequently found in mixed infections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Enteric gram-negative bacilli (</a:t>
            </a:r>
            <a:r>
              <a:rPr lang="en-US" i="1" dirty="0"/>
              <a:t>Proteus</a:t>
            </a:r>
            <a:r>
              <a:rPr lang="en-US" dirty="0"/>
              <a:t> spp., </a:t>
            </a:r>
            <a:r>
              <a:rPr lang="en-US" i="1" dirty="0"/>
              <a:t>Escherichia coli, Klebsiella</a:t>
            </a:r>
            <a:r>
              <a:rPr lang="en-US" dirty="0"/>
              <a:t> spp., and </a:t>
            </a:r>
            <a:r>
              <a:rPr lang="en-US" i="1" dirty="0"/>
              <a:t>Pseudomonas</a:t>
            </a:r>
            <a:r>
              <a:rPr lang="en-US" dirty="0"/>
              <a:t> spp.) are isolated in 23% to 33% of patients; often in patients with </a:t>
            </a:r>
            <a:r>
              <a:rPr lang="en-US" dirty="0" err="1"/>
              <a:t>otic</a:t>
            </a:r>
            <a:r>
              <a:rPr lang="en-US" dirty="0"/>
              <a:t> foci, with sepsis, who have had neurosurgical procedures, or immunocompromised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i="1" dirty="0"/>
              <a:t>Staphylococcus aureus</a:t>
            </a:r>
            <a:r>
              <a:rPr lang="en-US" dirty="0"/>
              <a:t> -10% to 20% of isolates, usually in patients with cranial trauma or infective endocarditis – </a:t>
            </a:r>
            <a:r>
              <a:rPr lang="en-US" i="1" dirty="0"/>
              <a:t>often single agent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1560" y="6519446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449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072619"/>
            <a:ext cx="8807450" cy="478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 – Neuroimaging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chemeClr val="tx1"/>
                </a:solidFill>
              </a:rPr>
              <a:t>CT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dirty="0"/>
              <a:t>characteristic appearance is a </a:t>
            </a:r>
            <a:r>
              <a:rPr lang="en-US" sz="2200" dirty="0" err="1"/>
              <a:t>hypodense</a:t>
            </a:r>
            <a:r>
              <a:rPr lang="en-US" sz="2200" dirty="0"/>
              <a:t> center with a peripheral uniform ring enhancement after the injection of contrast material</a:t>
            </a:r>
          </a:p>
        </p:txBody>
      </p:sp>
      <p:sp>
        <p:nvSpPr>
          <p:cNvPr id="4" name="AutoShape 2" descr="http://www.expertconsultbook.com/expertconsult/p/bbmapAsset?appID=NGE&amp;isbn=978-0-4430-6838-6&amp;eid=4-u1.0-B978-0-443-06839-3..00088-6..f088-001ab-9780443068393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expertconsultbook.com/expertconsult/p/bbmapAsset?appID=NGE&amp;isbn=978-0-4430-6838-6&amp;eid=4-u1.0-B978-0-443-06839-3..00088-6..f088-001ab-9780443068393&amp;assetType=full"/>
          <p:cNvSpPr>
            <a:spLocks noChangeAspect="1" noChangeArrowheads="1"/>
          </p:cNvSpPr>
          <p:nvPr/>
        </p:nvSpPr>
        <p:spPr bwMode="auto">
          <a:xfrm>
            <a:off x="184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2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 – Neuroimaging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chemeClr val="tx1"/>
                </a:solidFill>
              </a:rPr>
              <a:t>MRI </a:t>
            </a:r>
            <a:r>
              <a:rPr lang="en-US" sz="2000" dirty="0"/>
              <a:t>- more sensitive than CT; greater contrast between cerebral edema and adjacent brain, more conspicuous spread of inflammation into ventricles and subarachnoid space, and earlier detection of satellite lesions </a:t>
            </a:r>
            <a:endParaRPr lang="en-US" sz="2200" dirty="0"/>
          </a:p>
        </p:txBody>
      </p:sp>
      <p:sp>
        <p:nvSpPr>
          <p:cNvPr id="4" name="AutoShape 2" descr="http://www.expertconsultbook.com/expertconsult/p/bbmapAsset?appID=NGE&amp;isbn=978-0-4430-6838-6&amp;eid=4-u1.0-B978-0-443-06839-3..00088-6..f088-001ab-9780443068393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expertconsultbook.com/expertconsult/p/bbmapAsset?appID=NGE&amp;isbn=978-0-4430-6838-6&amp;eid=4-u1.0-B978-0-443-06839-3..00088-6..f088-001ab-9780443068393&amp;assetType=full"/>
          <p:cNvSpPr>
            <a:spLocks noChangeAspect="1" noChangeArrowheads="1"/>
          </p:cNvSpPr>
          <p:nvPr/>
        </p:nvSpPr>
        <p:spPr bwMode="auto">
          <a:xfrm>
            <a:off x="184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" y="2590800"/>
            <a:ext cx="913560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91560" y="6519446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956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Image-guided aspiration </a:t>
            </a:r>
          </a:p>
          <a:p>
            <a:pPr lvl="1"/>
            <a:r>
              <a:rPr lang="en-US" dirty="0"/>
              <a:t>For gram stain &amp; culture</a:t>
            </a:r>
          </a:p>
          <a:p>
            <a:pPr lvl="1"/>
            <a:r>
              <a:rPr lang="en-US" dirty="0"/>
              <a:t>Special stains, such as acid-fast &amp; modified acid-fast stains (for </a:t>
            </a:r>
            <a:r>
              <a:rPr lang="en-US" i="1" dirty="0" err="1"/>
              <a:t>Nocardia</a:t>
            </a:r>
            <a:r>
              <a:rPr lang="en-US" i="1" dirty="0"/>
              <a:t>)</a:t>
            </a:r>
            <a:r>
              <a:rPr lang="en-US" dirty="0"/>
              <a:t>, </a:t>
            </a:r>
            <a:r>
              <a:rPr lang="en-US" dirty="0" err="1"/>
              <a:t>mucicarmine</a:t>
            </a:r>
            <a:r>
              <a:rPr lang="en-US" dirty="0"/>
              <a:t>, </a:t>
            </a:r>
            <a:r>
              <a:rPr lang="en-US" dirty="0" err="1"/>
              <a:t>methenamine</a:t>
            </a:r>
            <a:r>
              <a:rPr lang="en-US" dirty="0"/>
              <a:t> silver for fungi</a:t>
            </a:r>
          </a:p>
          <a:p>
            <a:pPr lvl="1"/>
            <a:r>
              <a:rPr lang="en-US" dirty="0"/>
              <a:t>16S </a:t>
            </a:r>
            <a:r>
              <a:rPr lang="en-US" dirty="0" err="1"/>
              <a:t>rRNA</a:t>
            </a:r>
            <a:r>
              <a:rPr lang="en-US" dirty="0"/>
              <a:t> gene sequencing and amplification w/negative culture results </a:t>
            </a:r>
          </a:p>
          <a:p>
            <a:r>
              <a:rPr lang="en-US" dirty="0"/>
              <a:t>Tissue:  </a:t>
            </a:r>
            <a:r>
              <a:rPr lang="en-US" dirty="0" err="1"/>
              <a:t>histopath</a:t>
            </a:r>
            <a:r>
              <a:rPr lang="en-US" dirty="0"/>
              <a:t> for fungi, pseudocysts and tachyzoites (toxoplasma)</a:t>
            </a:r>
          </a:p>
          <a:p>
            <a:r>
              <a:rPr lang="en-US" dirty="0"/>
              <a:t>CSF:  cultures; CSF Toxoplasma PCR has a specificity of 96% to 100%, but a sensitivity of only about 50%</a:t>
            </a:r>
          </a:p>
          <a:p>
            <a:r>
              <a:rPr lang="en-US" dirty="0"/>
              <a:t>Serum: blood culture, Toxoplasma serologies</a:t>
            </a:r>
          </a:p>
        </p:txBody>
      </p:sp>
    </p:spTree>
    <p:extLst>
      <p:ext uri="{BB962C8B-B14F-4D97-AF65-F5344CB8AC3E}">
        <p14:creationId xmlns:p14="http://schemas.microsoft.com/office/powerpoint/2010/main" val="1413305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ExpertConsult/Mandell/infectiousdiseases7e/tables/images/088t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1" y="152400"/>
            <a:ext cx="7418404" cy="63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1560" y="6539935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973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Infection Clues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6269012"/>
              </p:ext>
            </p:extLst>
          </p:nvPr>
        </p:nvGraphicFramePr>
        <p:xfrm>
          <a:off x="762000" y="1219200"/>
          <a:ext cx="7696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Clue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Pathogen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Otitis media + CNS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S. pneumoniae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Diabetic</a:t>
                      </a:r>
                      <a:r>
                        <a:rPr lang="en-US" baseline="0" dirty="0"/>
                        <a:t> patient with meningitis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B strep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Pregnant</a:t>
                      </a:r>
                      <a:r>
                        <a:rPr lang="en-US" baseline="0" dirty="0"/>
                        <a:t> + CNS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 err="1"/>
                        <a:t>Aspenia</a:t>
                      </a:r>
                      <a:r>
                        <a:rPr lang="en-US" dirty="0"/>
                        <a:t>/functional </a:t>
                      </a:r>
                      <a:r>
                        <a:rPr lang="en-US" dirty="0" err="1"/>
                        <a:t>aspenia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Encapsulated organisms</a:t>
                      </a:r>
                      <a:r>
                        <a:rPr lang="en-US" baseline="0" dirty="0"/>
                        <a:t> (</a:t>
                      </a:r>
                      <a:r>
                        <a:rPr lang="en-US" i="1" baseline="0" dirty="0"/>
                        <a:t>S</a:t>
                      </a:r>
                      <a:r>
                        <a:rPr lang="en-US" baseline="0" dirty="0"/>
                        <a:t>. </a:t>
                      </a:r>
                      <a:r>
                        <a:rPr lang="en-US" i="1" baseline="0" dirty="0" err="1"/>
                        <a:t>pneumo</a:t>
                      </a:r>
                      <a:r>
                        <a:rPr lang="en-US" i="1" baseline="0" dirty="0"/>
                        <a:t>, Neisseria, Hib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Encephalitis with </a:t>
                      </a:r>
                      <a:r>
                        <a:rPr lang="en-US" dirty="0" err="1"/>
                        <a:t>orchitis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parotitis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Penetrating trauma / CNS infection after neurosurgery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S. aureus </a:t>
                      </a:r>
                      <a:r>
                        <a:rPr lang="en-US" dirty="0"/>
                        <a:t>(or enteric gram-negative</a:t>
                      </a:r>
                      <a:r>
                        <a:rPr lang="en-US" baseline="0" dirty="0"/>
                        <a:t> organism)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Subacute meningitis in 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Cryptococcus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Asymmetric flaccid paralysis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  <a:r>
                        <a:rPr lang="en-US" baseline="0" dirty="0"/>
                        <a:t> Nile Virus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dirty="0"/>
                        <a:t>Temporal</a:t>
                      </a:r>
                      <a:r>
                        <a:rPr lang="en-US" baseline="0" dirty="0"/>
                        <a:t> lobe enhancement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HSV</a:t>
                      </a:r>
                      <a:r>
                        <a:rPr lang="en-US" baseline="0" dirty="0"/>
                        <a:t>-1 encephalitis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Bacterial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Classic triad of fever, neck stiffness, and altered mental status in 50%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(All in 2 reviews had at least 1 </a:t>
            </a:r>
            <a:r>
              <a:rPr lang="en-US" sz="2000" dirty="0" err="1"/>
              <a:t>sx</a:t>
            </a:r>
            <a:r>
              <a:rPr lang="en-US" sz="2000" dirty="0"/>
              <a:t> and almost all present with 2/3 of above or HA)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Fever &gt;95%, hypothermia less common; normal temp very rare</a:t>
            </a:r>
          </a:p>
          <a:p>
            <a:r>
              <a:rPr lang="en-US" sz="2400" dirty="0"/>
              <a:t>Symptoms present within hours to 1 – 2 days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May also present with</a:t>
            </a:r>
            <a:r>
              <a:rPr lang="en-US" sz="22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Photophobia, seizures, focal neurologic deficits, </a:t>
            </a:r>
            <a:r>
              <a:rPr lang="en-US" sz="2000" dirty="0" err="1"/>
              <a:t>petechiae</a:t>
            </a:r>
            <a:r>
              <a:rPr lang="en-US" sz="2000" dirty="0"/>
              <a:t>, palpable </a:t>
            </a:r>
            <a:r>
              <a:rPr lang="en-US" sz="2000" dirty="0" err="1"/>
              <a:t>purpura</a:t>
            </a:r>
            <a:r>
              <a:rPr lang="en-US" sz="2000" dirty="0"/>
              <a:t>, arthritis, skin abscess or </a:t>
            </a:r>
            <a:r>
              <a:rPr lang="en-US" sz="2000" dirty="0" err="1"/>
              <a:t>otitis</a:t>
            </a:r>
            <a:r>
              <a:rPr lang="en-US" sz="20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/>
              <a:t>Petechial</a:t>
            </a:r>
            <a:r>
              <a:rPr lang="en-US" sz="2000" dirty="0"/>
              <a:t> rash more commonly seen with meningococcal infection, but is non-specific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79625" y="6150114"/>
            <a:ext cx="216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/>
              <a:t>N </a:t>
            </a:r>
            <a:r>
              <a:rPr lang="en-US" sz="1000" dirty="0" err="1"/>
              <a:t>Engl</a:t>
            </a:r>
            <a:r>
              <a:rPr lang="en-US" sz="1000" dirty="0"/>
              <a:t> J Med. 2004;351(18):1849.</a:t>
            </a:r>
            <a:endParaRPr lang="sv-SE" sz="1000" dirty="0"/>
          </a:p>
          <a:p>
            <a:pPr algn="r"/>
            <a:r>
              <a:rPr lang="sv-SE" sz="1000" dirty="0"/>
              <a:t>Ann Intern Med. 1998;129(11):862.</a:t>
            </a:r>
          </a:p>
          <a:p>
            <a:pPr algn="r"/>
            <a:r>
              <a:rPr lang="en-US" sz="1000" dirty="0"/>
              <a:t>N </a:t>
            </a:r>
            <a:r>
              <a:rPr lang="en-US" sz="1000" dirty="0" err="1"/>
              <a:t>Engl</a:t>
            </a:r>
            <a:r>
              <a:rPr lang="en-US" sz="1000" dirty="0"/>
              <a:t> J Med. 1993;328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966201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the condition:  </a:t>
            </a:r>
          </a:p>
          <a:p>
            <a:pPr lvl="1"/>
            <a:r>
              <a:rPr lang="en-US" dirty="0"/>
              <a:t>Meningitis</a:t>
            </a:r>
          </a:p>
          <a:p>
            <a:pPr lvl="1"/>
            <a:r>
              <a:rPr lang="en-US" dirty="0"/>
              <a:t>Encephalitis</a:t>
            </a:r>
          </a:p>
          <a:p>
            <a:pPr lvl="1"/>
            <a:r>
              <a:rPr lang="en-US" dirty="0" err="1"/>
              <a:t>Meningoencephalitis</a:t>
            </a:r>
            <a:endParaRPr lang="en-US" dirty="0"/>
          </a:p>
          <a:p>
            <a:pPr lvl="1"/>
            <a:r>
              <a:rPr lang="en-US" dirty="0"/>
              <a:t>Other CNS infection</a:t>
            </a:r>
          </a:p>
          <a:p>
            <a:r>
              <a:rPr lang="en-US" dirty="0"/>
              <a:t>Rapid Triage post-imaging (if needed) and LP </a:t>
            </a:r>
          </a:p>
          <a:p>
            <a:pPr lvl="1"/>
            <a:r>
              <a:rPr lang="en-US" dirty="0"/>
              <a:t>Bacterial? What other tests should I order?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Antibiotics</a:t>
            </a:r>
          </a:p>
          <a:p>
            <a:pPr lvl="1"/>
            <a:r>
              <a:rPr lang="en-US" dirty="0"/>
              <a:t>Supportive care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A4F5-7AF7-4381-9FDC-78134BB9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Readiness Assurance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478C-D69E-4900-BA27-2907DC96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is meningoencephalitis?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Most patients with acute bacterial meningitis present with which 3 symptoms?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When you flex a meningitis patient’s neck on exam, they reflexively flex at their hips. This would be a + _____ test?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is the recommended antibiotic for </a:t>
            </a:r>
            <a:r>
              <a:rPr lang="en-US" sz="3500" i="1" dirty="0"/>
              <a:t>N. meningitidis </a:t>
            </a:r>
            <a:r>
              <a:rPr lang="en-US" sz="3500" dirty="0"/>
              <a:t>meningitis?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What patient immune factors can pose a risk for </a:t>
            </a:r>
            <a:r>
              <a:rPr lang="en-US" sz="3500" i="1" dirty="0"/>
              <a:t>H. influenzae </a:t>
            </a:r>
            <a:r>
              <a:rPr lang="en-US" sz="3500" dirty="0"/>
              <a:t>meningitis?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In TB meningitis, CSF glucose will typically be high, low or normal?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A patient presents with altered mental status and fever. A CSF HSV PCR is negative. Do you trust this result?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dirty="0"/>
              <a:t>How does a brain abscess usually show up on contrasted CT head?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8936CC-103E-4653-9A7B-BE023F3E7A7C}"/>
              </a:ext>
            </a:extLst>
          </p:cNvPr>
          <p:cNvSpPr txBox="1">
            <a:spLocks/>
          </p:cNvSpPr>
          <p:nvPr/>
        </p:nvSpPr>
        <p:spPr>
          <a:xfrm>
            <a:off x="4419600" y="15240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 cross-over between infection of the arachnoid/CSF and brain parenchyma with combined clinical features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Fever, neck stiffness, and altered mental status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err="1"/>
              <a:t>Brudzinski’s</a:t>
            </a:r>
            <a:r>
              <a:rPr lang="en-US" sz="3000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Ceftriaxone (or cefotaxime)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Splenectomy, hypogammaglobulinemia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Low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Typically. </a:t>
            </a:r>
            <a:r>
              <a:rPr lang="en-US" sz="3200" dirty="0"/>
              <a:t>CSF HSV PCR 98% sensitive, 99% specific for diagnosis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Lesion with a hypodense center with a peripheral uniform ring enhancement after injection of contrast</a:t>
            </a:r>
          </a:p>
        </p:txBody>
      </p:sp>
    </p:spTree>
    <p:extLst>
      <p:ext uri="{BB962C8B-B14F-4D97-AF65-F5344CB8AC3E}">
        <p14:creationId xmlns:p14="http://schemas.microsoft.com/office/powerpoint/2010/main" val="4064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9" y="5029200"/>
            <a:ext cx="4040188" cy="5334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Kernig’s</a:t>
            </a:r>
            <a:r>
              <a:rPr lang="en-US" dirty="0"/>
              <a:t> 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0" y="5029200"/>
            <a:ext cx="4041775" cy="533400"/>
          </a:xfrm>
        </p:spPr>
        <p:txBody>
          <a:bodyPr/>
          <a:lstStyle/>
          <a:p>
            <a:pPr algn="ctr"/>
            <a:r>
              <a:rPr lang="en-US" dirty="0" err="1"/>
              <a:t>Brudzinski’s</a:t>
            </a:r>
            <a:r>
              <a:rPr lang="en-US" dirty="0"/>
              <a:t> sign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" y="1600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9B6FB-B0A3-4BEB-AF34-CFD5DA293030}"/>
              </a:ext>
            </a:extLst>
          </p:cNvPr>
          <p:cNvSpPr/>
          <p:nvPr/>
        </p:nvSpPr>
        <p:spPr>
          <a:xfrm>
            <a:off x="6096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 Neue"/>
              </a:rPr>
              <a:t>Lift leg towards chest: back pain and resistance to straightening: positive </a:t>
            </a:r>
            <a:r>
              <a:rPr lang="en-US" dirty="0" err="1">
                <a:latin typeface="Helvetica Neue"/>
              </a:rPr>
              <a:t>Kernig’s</a:t>
            </a:r>
            <a:r>
              <a:rPr lang="en-US" dirty="0">
                <a:latin typeface="Helvetica Neue"/>
              </a:rPr>
              <a:t> sign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F574B-F1E8-4D13-A502-28D9631FB4AF}"/>
              </a:ext>
            </a:extLst>
          </p:cNvPr>
          <p:cNvSpPr/>
          <p:nvPr/>
        </p:nvSpPr>
        <p:spPr>
          <a:xfrm>
            <a:off x="4971906" y="5569386"/>
            <a:ext cx="3923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"/>
              </a:rPr>
              <a:t>Flex head towards chest: when patient flexes hips and knees: positive </a:t>
            </a:r>
            <a:r>
              <a:rPr lang="en-US" dirty="0" err="1">
                <a:latin typeface="Helvetica Neue"/>
              </a:rPr>
              <a:t>Brudzinski’s</a:t>
            </a:r>
            <a:r>
              <a:rPr lang="en-US" dirty="0">
                <a:latin typeface="Helvetica Neue"/>
              </a:rPr>
              <a:t> sign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F4625-9BE3-4044-9E11-09F8EBE6321F}"/>
              </a:ext>
            </a:extLst>
          </p:cNvPr>
          <p:cNvSpPr txBox="1"/>
          <p:nvPr/>
        </p:nvSpPr>
        <p:spPr>
          <a:xfrm>
            <a:off x="2671440" y="6533555"/>
            <a:ext cx="6472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Thomas KE, </a:t>
            </a:r>
            <a:r>
              <a:rPr lang="en-US" sz="800" dirty="0" err="1"/>
              <a:t>Hasbun</a:t>
            </a:r>
            <a:r>
              <a:rPr lang="en-US" sz="800" dirty="0"/>
              <a:t> R, </a:t>
            </a:r>
            <a:r>
              <a:rPr lang="en-US" sz="800" dirty="0" err="1"/>
              <a:t>Jekel</a:t>
            </a:r>
            <a:r>
              <a:rPr lang="en-US" sz="800" dirty="0"/>
              <a:t> J, </a:t>
            </a:r>
            <a:r>
              <a:rPr lang="en-US" sz="800" dirty="0" err="1"/>
              <a:t>Quagliarello</a:t>
            </a:r>
            <a:r>
              <a:rPr lang="en-US" sz="800" dirty="0"/>
              <a:t> VJ. The diagnostic accuracy of Kernig’s sign, Brudzinski’s sign, and nuchal rigidity in adults with suspected meningitis. Clin Infect Dis 2002; 35: 46–52.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48E98-0047-4B13-9F74-C3BF8B08309F}"/>
              </a:ext>
            </a:extLst>
          </p:cNvPr>
          <p:cNvSpPr txBox="1"/>
          <p:nvPr/>
        </p:nvSpPr>
        <p:spPr>
          <a:xfrm>
            <a:off x="2895600" y="16441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*Helpful if + but low sensitivity</a:t>
            </a:r>
          </a:p>
        </p:txBody>
      </p:sp>
    </p:spTree>
    <p:extLst>
      <p:ext uri="{BB962C8B-B14F-4D97-AF65-F5344CB8AC3E}">
        <p14:creationId xmlns:p14="http://schemas.microsoft.com/office/powerpoint/2010/main" val="25711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Bacteria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70338"/>
              </p:ext>
            </p:extLst>
          </p:nvPr>
        </p:nvGraphicFramePr>
        <p:xfrm>
          <a:off x="147637" y="1272381"/>
          <a:ext cx="8848725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8372573" imgH="4076571" progId="Excel.Sheet.12">
                  <p:embed/>
                </p:oleObj>
              </mc:Choice>
              <mc:Fallback>
                <p:oleObj name="Worksheet" r:id="rId3" imgW="8372573" imgH="40765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" y="1272381"/>
                        <a:ext cx="8848725" cy="431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33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Streptococcus </a:t>
            </a:r>
            <a:r>
              <a:rPr lang="en-US" i="1" dirty="0" err="1"/>
              <a:t>pneumoniae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Most frequently observed etiologic agent of bacterial meningitis in the US</a:t>
            </a:r>
          </a:p>
          <a:p>
            <a:r>
              <a:rPr lang="en-US" sz="2600" dirty="0"/>
              <a:t>Patients often have contiguous or distant foci of pneumococcal infection (pneumonia, OM, mastoiditis, sinusitis, endocarditis)</a:t>
            </a:r>
          </a:p>
          <a:p>
            <a:r>
              <a:rPr lang="en-US" sz="2600" dirty="0"/>
              <a:t>Poor outcomes:</a:t>
            </a:r>
          </a:p>
          <a:p>
            <a:pPr lvl="1"/>
            <a:r>
              <a:rPr lang="en-US" dirty="0"/>
              <a:t>Mortality rate ~20%</a:t>
            </a:r>
          </a:p>
          <a:p>
            <a:pPr lvl="1"/>
            <a:r>
              <a:rPr lang="en-US" dirty="0"/>
              <a:t>High rate of neurologic sequela in survivors</a:t>
            </a:r>
          </a:p>
          <a:p>
            <a:pPr lvl="1"/>
            <a:r>
              <a:rPr lang="en-US" dirty="0"/>
              <a:t>Worse outcomes assoc. with:  lower GCS score, cranial nerve palsies, raised ESR, CSF white blood cell count of &lt;1000/mm</a:t>
            </a:r>
            <a:r>
              <a:rPr lang="en-US" baseline="30000" dirty="0"/>
              <a:t>3</a:t>
            </a:r>
            <a:r>
              <a:rPr lang="en-US" dirty="0"/>
              <a:t>, high CSF protein concentration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0872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>
                <a:effectLst/>
              </a:rPr>
              <a:t>van de Beek D, Brouwer MC, </a:t>
            </a:r>
            <a:r>
              <a:rPr lang="en-US" sz="1000" b="0" i="0" dirty="0" err="1">
                <a:effectLst/>
              </a:rPr>
              <a:t>Koedel</a:t>
            </a:r>
            <a:r>
              <a:rPr lang="en-US" sz="1000" b="0" i="0" dirty="0">
                <a:effectLst/>
              </a:rPr>
              <a:t> U, Wall EC. Community-acquired bacterial meningitis. Lancet. 2021 Sep 25;398(10306):1171-1183.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10.1016/S0140-6736(21)00883-7. </a:t>
            </a:r>
            <a:r>
              <a:rPr lang="en-US" sz="1000" b="0" i="0" dirty="0" err="1">
                <a:effectLst/>
              </a:rPr>
              <a:t>Epub</a:t>
            </a:r>
            <a:r>
              <a:rPr lang="en-US" sz="1000" b="0" i="0" dirty="0">
                <a:effectLst/>
              </a:rPr>
              <a:t> 2021 Jul 22. PMID: 34303412.</a:t>
            </a:r>
            <a:endParaRPr lang="en-US" sz="1000" dirty="0"/>
          </a:p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 </a:t>
            </a:r>
          </a:p>
        </p:txBody>
      </p:sp>
    </p:spTree>
    <p:extLst>
      <p:ext uri="{BB962C8B-B14F-4D97-AF65-F5344CB8AC3E}">
        <p14:creationId xmlns:p14="http://schemas.microsoft.com/office/powerpoint/2010/main" val="127947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Neisseria</a:t>
            </a:r>
            <a:r>
              <a:rPr lang="en-US" i="1" dirty="0"/>
              <a:t> </a:t>
            </a:r>
            <a:r>
              <a:rPr lang="en-US" i="1" dirty="0" err="1"/>
              <a:t>meningitidis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Epidemiology: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to </a:t>
            </a:r>
            <a:r>
              <a:rPr lang="en-US" i="1" dirty="0"/>
              <a:t>S. pneumoniae </a:t>
            </a:r>
            <a:r>
              <a:rPr lang="en-US" dirty="0"/>
              <a:t>in prevalence in US (in children and young adults)</a:t>
            </a:r>
          </a:p>
          <a:p>
            <a:pPr lvl="1"/>
            <a:r>
              <a:rPr lang="en-US" dirty="0"/>
              <a:t>Meningococci of serogroups Y then B account for most of the endemic disease in the United States (</a:t>
            </a:r>
            <a:r>
              <a:rPr lang="en-US" dirty="0" err="1"/>
              <a:t>Menactra</a:t>
            </a:r>
            <a:r>
              <a:rPr lang="en-US" dirty="0"/>
              <a:t>/Menveo = A, C, Y, W135)</a:t>
            </a:r>
          </a:p>
          <a:p>
            <a:pPr lvl="2"/>
            <a:r>
              <a:rPr lang="en-US" dirty="0" err="1"/>
              <a:t>MenB</a:t>
            </a:r>
            <a:r>
              <a:rPr lang="en-US" dirty="0"/>
              <a:t> vaccine – </a:t>
            </a:r>
            <a:r>
              <a:rPr lang="en-US" dirty="0" err="1"/>
              <a:t>Trumenba</a:t>
            </a:r>
            <a:r>
              <a:rPr lang="en-US" dirty="0"/>
              <a:t>, Bexsero (now approved for use in same groups)</a:t>
            </a:r>
          </a:p>
          <a:p>
            <a:r>
              <a:rPr lang="en-US" dirty="0"/>
              <a:t>Pathogenesis:</a:t>
            </a:r>
          </a:p>
          <a:p>
            <a:pPr lvl="1"/>
            <a:r>
              <a:rPr lang="en-US" dirty="0"/>
              <a:t>Deficiency in terminal complement components (C5-C9, MAC), have markedly increased incidence of </a:t>
            </a:r>
            <a:r>
              <a:rPr lang="en-US" i="1" dirty="0"/>
              <a:t>Neisseria</a:t>
            </a:r>
            <a:r>
              <a:rPr lang="en-US" dirty="0"/>
              <a:t> infections</a:t>
            </a:r>
          </a:p>
          <a:p>
            <a:r>
              <a:rPr lang="en-US" dirty="0"/>
              <a:t>Outcomes – better than </a:t>
            </a:r>
            <a:r>
              <a:rPr lang="en-US" i="1" dirty="0"/>
              <a:t>S. </a:t>
            </a:r>
            <a:r>
              <a:rPr lang="en-US" i="1" dirty="0" err="1"/>
              <a:t>pneumo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Listeria</a:t>
            </a:r>
            <a:r>
              <a:rPr lang="en-US" dirty="0"/>
              <a:t> - overall mortality rate of ~10%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0872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i="0" dirty="0">
                <a:effectLst/>
              </a:rPr>
              <a:t>van de Beek D, Brouwer MC, </a:t>
            </a:r>
            <a:r>
              <a:rPr lang="en-US" sz="1000" b="0" i="0" dirty="0" err="1">
                <a:effectLst/>
              </a:rPr>
              <a:t>Koedel</a:t>
            </a:r>
            <a:r>
              <a:rPr lang="en-US" sz="1000" b="0" i="0" dirty="0">
                <a:effectLst/>
              </a:rPr>
              <a:t> U, Wall EC. Community-acquired bacterial meningitis. Lancet. 2021 Sep 25;398(10306):1171-1183. </a:t>
            </a:r>
            <a:r>
              <a:rPr lang="en-US" sz="1000" b="0" i="0" dirty="0" err="1">
                <a:effectLst/>
              </a:rPr>
              <a:t>doi</a:t>
            </a:r>
            <a:r>
              <a:rPr lang="en-US" sz="1000" b="0" i="0" dirty="0">
                <a:effectLst/>
              </a:rPr>
              <a:t>: 10.1016/S0140-6736(21)00883-7. </a:t>
            </a:r>
            <a:r>
              <a:rPr lang="en-US" sz="1000" b="0" i="0" dirty="0" err="1">
                <a:effectLst/>
              </a:rPr>
              <a:t>Epub</a:t>
            </a:r>
            <a:r>
              <a:rPr lang="en-US" sz="1000" b="0" i="0" dirty="0">
                <a:effectLst/>
              </a:rPr>
              <a:t> 2021 Jul 22. PMID: 34303412.</a:t>
            </a:r>
            <a:endParaRPr lang="en-US" sz="1000" dirty="0"/>
          </a:p>
          <a:p>
            <a:pPr algn="r"/>
            <a:r>
              <a:rPr lang="en-US" sz="1000" dirty="0"/>
              <a:t>Bennett, J.E. (2015) </a:t>
            </a:r>
            <a:r>
              <a:rPr lang="en-US" sz="1000" i="1" dirty="0"/>
              <a:t>Principles and Practice of Infectious Diseases, 8</a:t>
            </a:r>
            <a:r>
              <a:rPr lang="en-US" sz="1000" i="1" baseline="30000" dirty="0"/>
              <a:t>th</a:t>
            </a:r>
            <a:r>
              <a:rPr lang="en-US" sz="1000" i="1" dirty="0"/>
              <a:t> ed</a:t>
            </a:r>
            <a:r>
              <a:rPr lang="en-US" sz="1000" dirty="0"/>
              <a:t>. </a:t>
            </a:r>
            <a:r>
              <a:rPr lang="en-US" sz="1000" dirty="0" err="1"/>
              <a:t>Philidelphia</a:t>
            </a:r>
            <a:r>
              <a:rPr lang="en-US" sz="1000" dirty="0"/>
              <a:t>, PA. Elsevier. </a:t>
            </a:r>
          </a:p>
        </p:txBody>
      </p:sp>
    </p:spTree>
    <p:extLst>
      <p:ext uri="{BB962C8B-B14F-4D97-AF65-F5344CB8AC3E}">
        <p14:creationId xmlns:p14="http://schemas.microsoft.com/office/powerpoint/2010/main" val="298054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VC-002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135" y="0"/>
            <a:ext cx="9330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228600"/>
            <a:ext cx="80391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40 hours after presentation - digital gangrene</a:t>
            </a:r>
          </a:p>
        </p:txBody>
      </p:sp>
    </p:spTree>
    <p:extLst>
      <p:ext uri="{BB962C8B-B14F-4D97-AF65-F5344CB8AC3E}">
        <p14:creationId xmlns:p14="http://schemas.microsoft.com/office/powerpoint/2010/main" val="165385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20651</TotalTime>
  <Words>3099</Words>
  <Application>Microsoft Macintosh PowerPoint</Application>
  <PresentationFormat>On-screen Show (4:3)</PresentationFormat>
  <Paragraphs>415</Paragraphs>
  <Slides>41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Helvetica Neue</vt:lpstr>
      <vt:lpstr>Times New Roman</vt:lpstr>
      <vt:lpstr>Office Theme</vt:lpstr>
      <vt:lpstr>Worksheet</vt:lpstr>
      <vt:lpstr>Microsoft Excel Worksheet</vt:lpstr>
      <vt:lpstr>CNS Infections</vt:lpstr>
      <vt:lpstr>Overview</vt:lpstr>
      <vt:lpstr>Definitions</vt:lpstr>
      <vt:lpstr>Acute Bacterial Meningitis</vt:lpstr>
      <vt:lpstr>Physical Exam Techniques</vt:lpstr>
      <vt:lpstr>Most Common Bacteria</vt:lpstr>
      <vt:lpstr>Streptococcus pneumoniae</vt:lpstr>
      <vt:lpstr>Neisseria meningitidis</vt:lpstr>
      <vt:lpstr>PowerPoint Presentation</vt:lpstr>
      <vt:lpstr>Haemophilus influenzae</vt:lpstr>
      <vt:lpstr>Listeria monocytogenes</vt:lpstr>
      <vt:lpstr>PowerPoint Presentation</vt:lpstr>
      <vt:lpstr>Q) A 51-yo woman presents to the ED with a several day history of fever, HA and new mental status changes. Gram stain of the CSF is shown to the right. What is the likely pathogen?</vt:lpstr>
      <vt:lpstr>Hint: Gram Stains</vt:lpstr>
      <vt:lpstr>Case example</vt:lpstr>
      <vt:lpstr>What is the most likely pathogen?</vt:lpstr>
      <vt:lpstr>Hint:</vt:lpstr>
      <vt:lpstr>CT head Indications</vt:lpstr>
      <vt:lpstr>PowerPoint Presentation</vt:lpstr>
      <vt:lpstr>Adjunctive Steroids in Bacterial Meningitis</vt:lpstr>
      <vt:lpstr>Acute Viral Meningitis</vt:lpstr>
      <vt:lpstr>Enteroviruses</vt:lpstr>
      <vt:lpstr>Other Viral Meningitis</vt:lpstr>
      <vt:lpstr>Case 3</vt:lpstr>
      <vt:lpstr>What’s the most likely diagnosis?</vt:lpstr>
      <vt:lpstr>Hint:</vt:lpstr>
      <vt:lpstr>Encephalitis</vt:lpstr>
      <vt:lpstr>HSV Encephalitis</vt:lpstr>
      <vt:lpstr>PowerPoint Presentation</vt:lpstr>
      <vt:lpstr>Other Encephalitis Etiologies</vt:lpstr>
      <vt:lpstr>West Nile Virus:  neuroinvasive disease</vt:lpstr>
      <vt:lpstr>Brain Abscess</vt:lpstr>
      <vt:lpstr>Brain Abscess</vt:lpstr>
      <vt:lpstr>Bacterial Brain Abscess</vt:lpstr>
      <vt:lpstr>Diagnosis – Neuroimaging </vt:lpstr>
      <vt:lpstr>Diagnosis – Neuroimaging </vt:lpstr>
      <vt:lpstr>Diagnosis</vt:lpstr>
      <vt:lpstr>PowerPoint Presentation</vt:lpstr>
      <vt:lpstr>CNS Infection Clues</vt:lpstr>
      <vt:lpstr>Key points</vt:lpstr>
      <vt:lpstr>Individual Readiness Assurance Test</vt:lpstr>
    </vt:vector>
  </TitlesOfParts>
  <Company>The University of Kansas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Rachel Weihe</cp:lastModifiedBy>
  <cp:revision>130</cp:revision>
  <cp:lastPrinted>2015-11-16T17:51:11Z</cp:lastPrinted>
  <dcterms:created xsi:type="dcterms:W3CDTF">2011-12-19T16:15:52Z</dcterms:created>
  <dcterms:modified xsi:type="dcterms:W3CDTF">2022-07-07T21:15:23Z</dcterms:modified>
</cp:coreProperties>
</file>