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69" r:id="rId4"/>
  </p:sldMasterIdLst>
  <p:notesMasterIdLst>
    <p:notesMasterId r:id="rId40"/>
  </p:notesMasterIdLst>
  <p:handoutMasterIdLst>
    <p:handoutMasterId r:id="rId41"/>
  </p:handoutMasterIdLst>
  <p:sldIdLst>
    <p:sldId id="256" r:id="rId5"/>
    <p:sldId id="610" r:id="rId6"/>
    <p:sldId id="628" r:id="rId7"/>
    <p:sldId id="629" r:id="rId8"/>
    <p:sldId id="631" r:id="rId9"/>
    <p:sldId id="632" r:id="rId10"/>
    <p:sldId id="633" r:id="rId11"/>
    <p:sldId id="634" r:id="rId12"/>
    <p:sldId id="635" r:id="rId13"/>
    <p:sldId id="636" r:id="rId14"/>
    <p:sldId id="637" r:id="rId15"/>
    <p:sldId id="346" r:id="rId16"/>
    <p:sldId id="509" r:id="rId17"/>
    <p:sldId id="347" r:id="rId18"/>
    <p:sldId id="638" r:id="rId19"/>
    <p:sldId id="639" r:id="rId20"/>
    <p:sldId id="640" r:id="rId21"/>
    <p:sldId id="641" r:id="rId22"/>
    <p:sldId id="642" r:id="rId23"/>
    <p:sldId id="643" r:id="rId24"/>
    <p:sldId id="646" r:id="rId25"/>
    <p:sldId id="644" r:id="rId26"/>
    <p:sldId id="645" r:id="rId27"/>
    <p:sldId id="647" r:id="rId28"/>
    <p:sldId id="648" r:id="rId29"/>
    <p:sldId id="649" r:id="rId30"/>
    <p:sldId id="653" r:id="rId31"/>
    <p:sldId id="651" r:id="rId32"/>
    <p:sldId id="657" r:id="rId33"/>
    <p:sldId id="654" r:id="rId34"/>
    <p:sldId id="655" r:id="rId35"/>
    <p:sldId id="652" r:id="rId36"/>
    <p:sldId id="656" r:id="rId37"/>
    <p:sldId id="612" r:id="rId38"/>
    <p:sldId id="659" r:id="rId3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C"/>
    <a:srgbClr val="FFFF99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7" autoAdjust="0"/>
    <p:restoredTop sz="91799" autoAdjust="0"/>
  </p:normalViewPr>
  <p:slideViewPr>
    <p:cSldViewPr>
      <p:cViewPr varScale="1">
        <p:scale>
          <a:sx n="104" d="100"/>
          <a:sy n="104" d="100"/>
        </p:scale>
        <p:origin x="208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0D2C3A0-D5AF-4F8D-9BD5-272C3D39E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49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1754C38-4ED5-418E-B3B0-C6452115E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52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EADC601-AB32-44E7-8835-645346BB4A4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43AC4-8C51-4BD4-97AD-437E5DBDE9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98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 b="1">
                <a:latin typeface="Arial" charset="0"/>
                <a:cs typeface="Arial" charset="0"/>
              </a:rPr>
              <a:t>Figure 1. </a:t>
            </a:r>
            <a:r>
              <a:rPr lang="en-US" altLang="en-US">
                <a:latin typeface="Arial" charset="0"/>
                <a:cs typeface="Arial" charset="0"/>
              </a:rPr>
              <a:t>Preoperative and intraoperative diagnosis of prosthetic joint infection. Abbrevation: CRP, C-reactive protein.
</a:t>
            </a: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DA0B939A-5F23-4E6E-9782-437B99277126}" type="slidenum">
              <a:rPr lang="en-US" altLang="en-US" sz="1200"/>
              <a:pPr algn="r" eaLnBrk="1" hangingPunct="1"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 b="1">
                <a:latin typeface="Arial" charset="0"/>
                <a:cs typeface="Arial" charset="0"/>
              </a:rPr>
              <a:t>Figure 2. </a:t>
            </a:r>
            <a:r>
              <a:rPr lang="en-US" altLang="en-US">
                <a:latin typeface="Arial" charset="0"/>
                <a:cs typeface="Arial" charset="0"/>
              </a:rPr>
              <a:t>Management of prosthetic joint infection.
</a:t>
            </a: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C558FFEA-7CD1-4689-9081-8E77EBE4E67A}" type="slidenum">
              <a:rPr lang="en-US" altLang="en-US" sz="1200"/>
              <a:pPr algn="r" eaLnBrk="1" hangingPunct="1"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2A33508-8572-43BB-A5D8-4197398E633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95339E9-1DBC-4039-B54F-BF46B191FC5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DB7C-27F6-449D-9698-309D7635AA1F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15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DB7C-27F6-449D-9698-309D7635AA1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15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2A33508-8572-43BB-A5D8-4197398E633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F49B5BA-5728-49B2-8E91-2593011AF8D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95339E9-1DBC-4039-B54F-BF46B191FC5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2A33508-8572-43BB-A5D8-4197398E633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F49B5BA-5728-49B2-8E91-2593011AF8D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95339E9-1DBC-4039-B54F-BF46B191FC5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43AC4-8C51-4BD4-97AD-437E5DBDE9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34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5A4858-4C23-4F91-9742-58B225DBAD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24273-0F85-4474-BD20-49AFCE89BA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67CD9-28F0-4900-AD8B-5EFA193AEB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23C33-BA59-4D09-8287-FB5A50242D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4DCB2-7893-431B-B99C-76C047E648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27C75-B800-45EB-A158-21EB12853D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C6540-668D-4DE3-8653-4D1D198A57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15B7A-F84F-4938-945E-DD2662459D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A8068-634F-49C1-8016-329867A567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E0625-7784-4911-9DE3-8135BFE11D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C9BE4-2DEF-4E90-8583-CED804D80F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045044D-199B-492F-8064-685333B2D5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mag.org/content/vol284/issue5418/images/large/se1997518001.jpe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057400"/>
            <a:ext cx="8229600" cy="1828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Osteomyelitis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038600"/>
            <a:ext cx="7315200" cy="1144632"/>
          </a:xfrm>
        </p:spPr>
        <p:txBody>
          <a:bodyPr>
            <a:normAutofit/>
          </a:bodyPr>
          <a:lstStyle/>
          <a:p>
            <a:r>
              <a:rPr lang="en-US" sz="2400" dirty="0"/>
              <a:t>Infectious Diseases Elective module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315200" cy="1154097"/>
          </a:xfrm>
        </p:spPr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799"/>
            <a:ext cx="7315200" cy="4480561"/>
          </a:xfrm>
        </p:spPr>
        <p:txBody>
          <a:bodyPr>
            <a:normAutofit/>
          </a:bodyPr>
          <a:lstStyle/>
          <a:p>
            <a:r>
              <a:rPr lang="en-US" dirty="0"/>
              <a:t>Gold standard: bone biopsy for surgical pathology and bone cultures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With exception of </a:t>
            </a:r>
            <a:r>
              <a:rPr lang="en-US" i="1" dirty="0">
                <a:sym typeface="Wingdings" panose="05000000000000000000" pitchFamily="2" charset="2"/>
              </a:rPr>
              <a:t>S. aureus</a:t>
            </a:r>
            <a:r>
              <a:rPr lang="en-US" dirty="0">
                <a:sym typeface="Wingdings" panose="05000000000000000000" pitchFamily="2" charset="2"/>
              </a:rPr>
              <a:t>, cultures taken from superficial wounds or sinus tracts correlate poorly to culture from bone itself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30956" y="3657600"/>
            <a:ext cx="7696200" cy="230832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1800" u="sng" dirty="0">
                <a:solidFill>
                  <a:schemeClr val="tx1"/>
                </a:solidFill>
              </a:rPr>
              <a:t>Diagnosis:</a:t>
            </a:r>
          </a:p>
          <a:p>
            <a:pPr marL="0" indent="0" algn="l"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1. Histological evidence of inflammation and osteonecrosis</a:t>
            </a:r>
          </a:p>
          <a:p>
            <a:pPr marL="0" indent="0" algn="l"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sym typeface="Symbol" charset="0"/>
              </a:rPr>
              <a:t>2. Isolation of the organism from bone</a:t>
            </a:r>
          </a:p>
          <a:p>
            <a:pPr algn="l">
              <a:spcBef>
                <a:spcPct val="50000"/>
              </a:spcBef>
            </a:pPr>
            <a:r>
              <a:rPr lang="en-US" sz="1800" b="0" i="1" dirty="0"/>
              <a:t>	-Exception</a:t>
            </a:r>
            <a:r>
              <a:rPr lang="en-US" sz="1800" b="0" dirty="0"/>
              <a:t> -  Hematogenous osteomyelitis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 sz="1800" b="0" dirty="0">
                <a:solidFill>
                  <a:schemeClr val="tx1"/>
                </a:solidFill>
              </a:rPr>
              <a:t>	-Blood cultures &amp; radiographic evidence of osteomyelitis may be sufficient</a:t>
            </a:r>
          </a:p>
        </p:txBody>
      </p:sp>
    </p:spTree>
    <p:extLst>
      <p:ext uri="{BB962C8B-B14F-4D97-AF65-F5344CB8AC3E}">
        <p14:creationId xmlns:p14="http://schemas.microsoft.com/office/powerpoint/2010/main" val="2936979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315200" cy="1154097"/>
          </a:xfrm>
        </p:spPr>
        <p:txBody>
          <a:bodyPr/>
          <a:lstStyle/>
          <a:p>
            <a:r>
              <a:rPr lang="en-US" dirty="0"/>
              <a:t>3-phase bone scan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799"/>
            <a:ext cx="7315200" cy="4480561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Uses </a:t>
            </a:r>
            <a:r>
              <a:rPr lang="en-US" baseline="30000" dirty="0"/>
              <a:t>99m</a:t>
            </a:r>
            <a:r>
              <a:rPr lang="en-US" dirty="0"/>
              <a:t>Tc methylene </a:t>
            </a:r>
            <a:r>
              <a:rPr lang="en-US" dirty="0" err="1"/>
              <a:t>disphosphonate</a:t>
            </a:r>
            <a:r>
              <a:rPr lang="en-US" dirty="0"/>
              <a:t> (MDP)</a:t>
            </a:r>
          </a:p>
          <a:p>
            <a:pPr>
              <a:spcBef>
                <a:spcPct val="50000"/>
              </a:spcBef>
            </a:pPr>
            <a:r>
              <a:rPr lang="en-US" u="sng" dirty="0"/>
              <a:t>Mechanism</a:t>
            </a:r>
            <a:r>
              <a:rPr lang="en-US" dirty="0"/>
              <a:t>: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absorbs on crystal surfaces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binds to organic matrix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Is preferentially incorporated into metabolically active bone</a:t>
            </a:r>
          </a:p>
          <a:p>
            <a:pPr>
              <a:spcBef>
                <a:spcPct val="50000"/>
              </a:spcBef>
            </a:pPr>
            <a:r>
              <a:rPr lang="en-US" u="sng" dirty="0">
                <a:solidFill>
                  <a:srgbClr val="FFFF66"/>
                </a:solidFill>
              </a:rPr>
              <a:t>Phase</a:t>
            </a:r>
            <a:endParaRPr lang="en-US" dirty="0"/>
          </a:p>
          <a:p>
            <a:pPr marL="45720" indent="0">
              <a:spcBef>
                <a:spcPct val="50000"/>
              </a:spcBef>
              <a:buNone/>
            </a:pPr>
            <a:r>
              <a:rPr lang="en-US" dirty="0">
                <a:solidFill>
                  <a:srgbClr val="FFFF66"/>
                </a:solidFill>
              </a:rPr>
              <a:t>1</a:t>
            </a:r>
            <a:r>
              <a:rPr lang="en-US" dirty="0"/>
              <a:t>  -  blood flow to area		</a:t>
            </a:r>
          </a:p>
          <a:p>
            <a:pPr marL="45720" indent="0">
              <a:spcBef>
                <a:spcPct val="50000"/>
              </a:spcBef>
              <a:buNone/>
            </a:pPr>
            <a:r>
              <a:rPr lang="en-US" dirty="0">
                <a:solidFill>
                  <a:srgbClr val="FFFF66"/>
                </a:solidFill>
              </a:rPr>
              <a:t>2</a:t>
            </a:r>
            <a:r>
              <a:rPr lang="en-US" dirty="0"/>
              <a:t>  -  pooling of blood </a:t>
            </a:r>
            <a:r>
              <a:rPr lang="en-US" sz="1400" dirty="0"/>
              <a:t>(degree of inflammation)</a:t>
            </a:r>
            <a:r>
              <a:rPr lang="en-US" dirty="0"/>
              <a:t>	</a:t>
            </a:r>
          </a:p>
          <a:p>
            <a:pPr marL="45720" indent="0">
              <a:spcBef>
                <a:spcPct val="50000"/>
              </a:spcBef>
              <a:buNone/>
            </a:pPr>
            <a:r>
              <a:rPr lang="en-US" dirty="0">
                <a:solidFill>
                  <a:srgbClr val="FFFF66"/>
                </a:solidFill>
              </a:rPr>
              <a:t>3</a:t>
            </a:r>
            <a:r>
              <a:rPr lang="en-US" dirty="0"/>
              <a:t>  -  pathogenic bone </a:t>
            </a:r>
            <a:r>
              <a:rPr lang="en-US" sz="1400" dirty="0"/>
              <a:t>(DJD, healing </a:t>
            </a:r>
            <a:r>
              <a:rPr lang="en-US" sz="1400" dirty="0" err="1"/>
              <a:t>fx</a:t>
            </a:r>
            <a:r>
              <a:rPr lang="en-US" sz="1400" dirty="0"/>
              <a:t>, </a:t>
            </a:r>
            <a:r>
              <a:rPr lang="en-US" sz="1400" dirty="0" err="1"/>
              <a:t>osteo</a:t>
            </a:r>
            <a:r>
              <a:rPr lang="en-US" sz="1400" dirty="0"/>
              <a:t>) = </a:t>
            </a:r>
            <a:r>
              <a:rPr lang="en-US" dirty="0"/>
              <a:t>cannot reliably discern between infection, neoplasm &amp; trauma</a:t>
            </a:r>
          </a:p>
          <a:p>
            <a:pPr marL="45720" indent="0">
              <a:spcBef>
                <a:spcPct val="50000"/>
              </a:spcBef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60212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315200" cy="115409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Case 1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362200"/>
            <a:ext cx="7315200" cy="353952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/>
              <a:t>CC: foot wound(s)</a:t>
            </a:r>
          </a:p>
          <a:p>
            <a:pPr eaLnBrk="1" hangingPunct="1">
              <a:defRPr/>
            </a:pPr>
            <a:r>
              <a:rPr lang="en-US" sz="2800" dirty="0"/>
              <a:t>70-year-old female admitted from clinic</a:t>
            </a:r>
          </a:p>
          <a:p>
            <a:pPr lvl="1" eaLnBrk="1" hangingPunct="1">
              <a:defRPr/>
            </a:pPr>
            <a:r>
              <a:rPr lang="en-US" sz="2400" dirty="0"/>
              <a:t>R foot ulcers, stable but L heel ulcer progressive over 5 months, drainage increased x 1 month</a:t>
            </a:r>
          </a:p>
          <a:p>
            <a:pPr lvl="1" eaLnBrk="1" hangingPunct="1">
              <a:defRPr/>
            </a:pPr>
            <a:r>
              <a:rPr lang="en-US" sz="2400" dirty="0"/>
              <a:t>No fever, chills, night sweats or other new systemic symptoms</a:t>
            </a:r>
          </a:p>
          <a:p>
            <a:pPr marL="320040" lvl="1" indent="0" eaLnBrk="1" hangingPunct="1"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315200" cy="115409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Case 1</a:t>
            </a:r>
          </a:p>
        </p:txBody>
      </p:sp>
      <p:sp>
        <p:nvSpPr>
          <p:cNvPr id="5457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09800"/>
            <a:ext cx="7315200" cy="4267200"/>
          </a:xfrm>
        </p:spPr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r>
              <a:rPr lang="en-US" sz="4500" dirty="0" err="1"/>
              <a:t>PMHx</a:t>
            </a:r>
            <a:r>
              <a:rPr lang="en-US" sz="4500" dirty="0"/>
              <a:t>:</a:t>
            </a:r>
          </a:p>
          <a:p>
            <a:r>
              <a:rPr lang="en-US" sz="3400" dirty="0"/>
              <a:t>Endometrial cancer, prior hysterectomy</a:t>
            </a:r>
          </a:p>
          <a:p>
            <a:r>
              <a:rPr lang="en-US" sz="3400" dirty="0"/>
              <a:t>DM (diabetes mellitus) complicated by neuropathy and DM foot ulcerations 	</a:t>
            </a:r>
          </a:p>
          <a:p>
            <a:r>
              <a:rPr lang="en-US" sz="3400" dirty="0"/>
              <a:t>Cardiomyopathy</a:t>
            </a:r>
          </a:p>
          <a:p>
            <a:r>
              <a:rPr lang="en-US" sz="3400" dirty="0"/>
              <a:t>Hypertension	 	</a:t>
            </a:r>
          </a:p>
          <a:p>
            <a:r>
              <a:rPr lang="en-US" sz="3400" dirty="0"/>
              <a:t>Hypothyroidism</a:t>
            </a:r>
          </a:p>
          <a:p>
            <a:pPr marL="45720" indent="0">
              <a:buNone/>
            </a:pPr>
            <a:r>
              <a:rPr lang="en-US" sz="3400" dirty="0"/>
              <a:t>		</a:t>
            </a:r>
          </a:p>
          <a:p>
            <a:pPr marL="45720" indent="0">
              <a:buNone/>
            </a:pPr>
            <a:r>
              <a:rPr lang="en-US" sz="3400" dirty="0"/>
              <a:t>Social history: nonsmoker, no ETOH or rec drug use, no recent new exposures</a:t>
            </a:r>
          </a:p>
          <a:p>
            <a:pPr marL="45720" indent="0">
              <a:buNone/>
            </a:pPr>
            <a:endParaRPr lang="en-US" sz="3400" dirty="0"/>
          </a:p>
          <a:p>
            <a:pPr>
              <a:defRPr/>
            </a:pPr>
            <a:r>
              <a:rPr lang="en-US" sz="3400" dirty="0"/>
              <a:t>Medications: carvedilol, bumetanide, insulin glargine and </a:t>
            </a:r>
            <a:r>
              <a:rPr lang="en-US" sz="3400" dirty="0" err="1"/>
              <a:t>aspart</a:t>
            </a:r>
            <a:r>
              <a:rPr lang="en-US" sz="3400" dirty="0"/>
              <a:t>, </a:t>
            </a:r>
            <a:r>
              <a:rPr lang="en-US" sz="3400" dirty="0" err="1"/>
              <a:t>synthroid</a:t>
            </a:r>
            <a:r>
              <a:rPr lang="en-US" sz="3400" dirty="0"/>
              <a:t>, magnesium oxide</a:t>
            </a:r>
          </a:p>
          <a:p>
            <a:pPr>
              <a:defRPr/>
            </a:pPr>
            <a:r>
              <a:rPr lang="en-US" sz="3400" dirty="0"/>
              <a:t>ROS: otherwise unremarkable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315200" cy="115409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Physical Examination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315200" cy="384432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Vital Signs:  </a:t>
            </a:r>
            <a:r>
              <a:rPr lang="en-US" dirty="0"/>
              <a:t>T= 36.7C  BP= 118/76  P=72   </a:t>
            </a:r>
            <a:r>
              <a:rPr lang="en-US" dirty="0" err="1"/>
              <a:t>Resp</a:t>
            </a:r>
            <a:r>
              <a:rPr lang="en-US" dirty="0"/>
              <a:t>= 18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Gen: alert, oriented, no distress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Lungs: clear bilaterally with diminished breath sounds in bases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CV: Regular, soft systolic murmur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L foot as pictured below, cannot see/probe bone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55530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0" y="4038600"/>
            <a:ext cx="22860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WBC: normal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ESR: 67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733"/>
            <a:ext cx="8001000" cy="620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10400" y="585928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MRI cortical irregularity</a:t>
            </a:r>
          </a:p>
        </p:txBody>
      </p:sp>
    </p:spTree>
    <p:extLst>
      <p:ext uri="{BB962C8B-B14F-4D97-AF65-F5344CB8AC3E}">
        <p14:creationId xmlns:p14="http://schemas.microsoft.com/office/powerpoint/2010/main" val="3127786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315200" cy="1154097"/>
          </a:xfrm>
        </p:spPr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799"/>
            <a:ext cx="7315200" cy="448056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Hematogenous</a:t>
            </a:r>
            <a:r>
              <a:rPr lang="en-US" dirty="0"/>
              <a:t>: parenteral antibiotic therapy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Children: no surgery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Adults: sometimes need surgical debridement (i.e. vertebral osteomyelitis with discitis and associated epidural abscess)</a:t>
            </a:r>
          </a:p>
          <a:p>
            <a:r>
              <a:rPr lang="en-US" dirty="0"/>
              <a:t>Contiguous: need surgical debridement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Usually parenteral antibiotic therapy as an adjunct to surgical debridement of devitalized tissues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Can transition to oral therapy if pathogen is susceptible to an antimicrobial that is highly bioavailable with good bone concentrations (fluoroquinolones, metronidazole, fluconazole, clindamycin)</a:t>
            </a:r>
          </a:p>
          <a:p>
            <a:r>
              <a:rPr lang="en-US" dirty="0">
                <a:sym typeface="Wingdings" panose="05000000000000000000" pitchFamily="2" charset="2"/>
              </a:rPr>
              <a:t>Antimicrobial therapy duration is usually 6 weeks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Usually broad spectrum and directed to bone/deep tissue culture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If “good” culture not avail, coverage for streptococci, gram negatives and anaerobes</a:t>
            </a:r>
          </a:p>
        </p:txBody>
      </p:sp>
    </p:spTree>
    <p:extLst>
      <p:ext uri="{BB962C8B-B14F-4D97-AF65-F5344CB8AC3E}">
        <p14:creationId xmlns:p14="http://schemas.microsoft.com/office/powerpoint/2010/main" val="4113226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315200" cy="1154097"/>
          </a:xfrm>
        </p:spPr>
        <p:txBody>
          <a:bodyPr/>
          <a:lstStyle/>
          <a:p>
            <a:r>
              <a:rPr lang="en-US" dirty="0"/>
              <a:t>Adjunctive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799"/>
            <a:ext cx="7315200" cy="4480561"/>
          </a:xfrm>
        </p:spPr>
        <p:txBody>
          <a:bodyPr>
            <a:normAutofit/>
          </a:bodyPr>
          <a:lstStyle/>
          <a:p>
            <a:r>
              <a:rPr lang="en-US" dirty="0"/>
              <a:t>Glycemic control in diabetic patients</a:t>
            </a:r>
          </a:p>
          <a:p>
            <a:r>
              <a:rPr lang="en-US" dirty="0">
                <a:sym typeface="Wingdings" panose="05000000000000000000" pitchFamily="2" charset="2"/>
              </a:rPr>
              <a:t>Revascularization in setting of peripheral vascular disease</a:t>
            </a:r>
          </a:p>
          <a:p>
            <a:r>
              <a:rPr lang="en-US" dirty="0">
                <a:sym typeface="Wingdings" panose="05000000000000000000" pitchFamily="2" charset="2"/>
              </a:rPr>
              <a:t>Aggressive wound care therapy, potentially negative pressure (wound </a:t>
            </a:r>
            <a:r>
              <a:rPr lang="en-US" dirty="0" err="1">
                <a:sym typeface="Wingdings" panose="05000000000000000000" pitchFamily="2" charset="2"/>
              </a:rPr>
              <a:t>vac</a:t>
            </a:r>
            <a:r>
              <a:rPr lang="en-US" dirty="0">
                <a:sym typeface="Wingdings" panose="05000000000000000000" pitchFamily="2" charset="2"/>
              </a:rPr>
              <a:t>) therapy</a:t>
            </a:r>
          </a:p>
          <a:p>
            <a:r>
              <a:rPr lang="en-US" dirty="0">
                <a:sym typeface="Wingdings" panose="05000000000000000000" pitchFamily="2" charset="2"/>
              </a:rPr>
              <a:t>Management of lower extremity edema with leg elevation, compression stockings in some cases</a:t>
            </a:r>
          </a:p>
          <a:p>
            <a:r>
              <a:rPr lang="en-US" dirty="0">
                <a:sym typeface="Wingdings" panose="05000000000000000000" pitchFamily="2" charset="2"/>
              </a:rPr>
              <a:t>Hyperbaric oxygen therapy (data are limited)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09656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315200" cy="115409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Case 2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362200"/>
            <a:ext cx="7315200" cy="353952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800" dirty="0"/>
              <a:t>CC: incision drainage</a:t>
            </a:r>
          </a:p>
          <a:p>
            <a:pPr lvl="1">
              <a:defRPr/>
            </a:pPr>
            <a:r>
              <a:rPr lang="en-US" sz="2600" dirty="0"/>
              <a:t>55-year-old man presents with drainage from a pin-hole wound </a:t>
            </a:r>
          </a:p>
          <a:p>
            <a:pPr lvl="1">
              <a:defRPr/>
            </a:pPr>
            <a:r>
              <a:rPr lang="en-US" sz="2600" dirty="0"/>
              <a:t>History of osteoarthritis right knee, status post total knee replacement 2 years ago</a:t>
            </a:r>
          </a:p>
          <a:p>
            <a:pPr lvl="1">
              <a:defRPr/>
            </a:pPr>
            <a:r>
              <a:rPr lang="en-US" sz="2600" dirty="0"/>
              <a:t>Denies history of infection around the time of initial surgery and had complete wound healing</a:t>
            </a:r>
          </a:p>
          <a:p>
            <a:pPr lvl="1">
              <a:defRPr/>
            </a:pPr>
            <a:r>
              <a:rPr lang="en-US" sz="2600" dirty="0"/>
              <a:t>Pain in right knee x 2 weeks, now drainage (serous</a:t>
            </a:r>
            <a:r>
              <a:rPr lang="en-US" sz="2600"/>
              <a:t>) from </a:t>
            </a:r>
            <a:r>
              <a:rPr lang="en-US" sz="2600" dirty="0"/>
              <a:t>a small “hole” mid incision</a:t>
            </a:r>
          </a:p>
        </p:txBody>
      </p:sp>
    </p:spTree>
    <p:extLst>
      <p:ext uri="{BB962C8B-B14F-4D97-AF65-F5344CB8AC3E}">
        <p14:creationId xmlns:p14="http://schemas.microsoft.com/office/powerpoint/2010/main" val="3500502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315200" cy="115409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Case 2</a:t>
            </a:r>
          </a:p>
        </p:txBody>
      </p:sp>
      <p:sp>
        <p:nvSpPr>
          <p:cNvPr id="5457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09800"/>
            <a:ext cx="7315200" cy="4267200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en-US" sz="4500" dirty="0" err="1"/>
              <a:t>PMHx</a:t>
            </a:r>
            <a:r>
              <a:rPr lang="en-US" sz="4500" dirty="0"/>
              <a:t>:</a:t>
            </a:r>
          </a:p>
          <a:p>
            <a:r>
              <a:rPr lang="en-US" sz="3400" dirty="0"/>
              <a:t>Hypertension</a:t>
            </a:r>
          </a:p>
          <a:p>
            <a:r>
              <a:rPr lang="en-US" sz="3400" dirty="0"/>
              <a:t>Hyperlipidemia</a:t>
            </a:r>
          </a:p>
          <a:p>
            <a:pPr marL="45720" indent="0">
              <a:buNone/>
            </a:pPr>
            <a:r>
              <a:rPr lang="en-US" sz="3400" dirty="0"/>
              <a:t>		</a:t>
            </a:r>
          </a:p>
          <a:p>
            <a:pPr marL="45720" indent="0">
              <a:buNone/>
            </a:pPr>
            <a:r>
              <a:rPr lang="en-US" sz="3400" dirty="0"/>
              <a:t>Social history: nonsmoker, no ETOH or rec drug use, no recent travel, no pets</a:t>
            </a:r>
          </a:p>
          <a:p>
            <a:pPr marL="45720" indent="0">
              <a:buNone/>
            </a:pPr>
            <a:r>
              <a:rPr lang="en-US" sz="3400" dirty="0"/>
              <a:t>*Notes recently climbing up and down a ladder frequently as repainting a screened-in porch but doesn’t recall trauma to his knee</a:t>
            </a:r>
          </a:p>
          <a:p>
            <a:pPr marL="45720" indent="0">
              <a:buNone/>
            </a:pPr>
            <a:endParaRPr lang="en-US" sz="3400" dirty="0"/>
          </a:p>
          <a:p>
            <a:pPr>
              <a:defRPr/>
            </a:pPr>
            <a:r>
              <a:rPr lang="en-US" sz="3400" dirty="0"/>
              <a:t>Medications: </a:t>
            </a:r>
            <a:r>
              <a:rPr lang="en-US" sz="3400" dirty="0" err="1"/>
              <a:t>lisinopril</a:t>
            </a:r>
            <a:r>
              <a:rPr lang="en-US" sz="3400" dirty="0"/>
              <a:t>, simvastatin</a:t>
            </a:r>
          </a:p>
          <a:p>
            <a:pPr>
              <a:defRPr/>
            </a:pPr>
            <a:r>
              <a:rPr lang="en-US" sz="3400" dirty="0"/>
              <a:t>ROS: night sweats a few times in the past week, otherwise negative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87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315200" cy="1154097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505200"/>
          </a:xfrm>
        </p:spPr>
        <p:txBody>
          <a:bodyPr>
            <a:normAutofit/>
          </a:bodyPr>
          <a:lstStyle/>
          <a:p>
            <a:r>
              <a:rPr lang="en-US" dirty="0"/>
              <a:t>Osteomyelitis-related definitions</a:t>
            </a:r>
          </a:p>
          <a:p>
            <a:r>
              <a:rPr lang="en-US" dirty="0"/>
              <a:t>Hematogenous osteomyelitis</a:t>
            </a:r>
          </a:p>
          <a:p>
            <a:r>
              <a:rPr lang="en-US" dirty="0"/>
              <a:t>Contiguous osteomyelitis</a:t>
            </a:r>
          </a:p>
          <a:p>
            <a:pPr lvl="1"/>
            <a:r>
              <a:rPr lang="en-US" dirty="0"/>
              <a:t>Diabetic foot ulcer </a:t>
            </a:r>
            <a:r>
              <a:rPr lang="en-US" dirty="0">
                <a:sym typeface="Wingdings" panose="05000000000000000000" pitchFamily="2" charset="2"/>
              </a:rPr>
              <a:t>osteomyelitis</a:t>
            </a:r>
            <a:endParaRPr lang="en-US" dirty="0"/>
          </a:p>
          <a:p>
            <a:r>
              <a:rPr lang="en-US" dirty="0"/>
              <a:t>Prosthetic joint infection</a:t>
            </a:r>
          </a:p>
          <a:p>
            <a:r>
              <a:rPr lang="en-US" dirty="0"/>
              <a:t>Vertebral osteomyelitis</a:t>
            </a:r>
          </a:p>
          <a:p>
            <a:r>
              <a:rPr lang="en-US" dirty="0"/>
              <a:t>Buzzwords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50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315200" cy="115409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Physical Examination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7315200" cy="346332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Vital Signs:  </a:t>
            </a:r>
            <a:r>
              <a:rPr lang="en-US" dirty="0"/>
              <a:t>T= 37.9°C  BP= 126/69  P=70   Resp= 18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Gen: alert, oriented, no distress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Lungs: clear bilaterally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CV: Regular, no murmur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Right lower extremity: right knee warm to touch with pin-hole mid-incision with serous drainage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066800" y="4721864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WBC: 11.5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ESR: 50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CRP 11mg/</a:t>
            </a:r>
            <a:r>
              <a:rPr lang="en-US" sz="2400" dirty="0" err="1"/>
              <a:t>dL</a:t>
            </a:r>
            <a:endParaRPr lang="en-US" sz="2400" dirty="0"/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Plain film R knee: no </a:t>
            </a:r>
            <a:r>
              <a:rPr lang="en-US" sz="2400" dirty="0" err="1"/>
              <a:t>periprosthetic</a:t>
            </a:r>
            <a:r>
              <a:rPr lang="en-US" sz="2400" dirty="0"/>
              <a:t> fracture, mild loosening about the prosthesis</a:t>
            </a:r>
          </a:p>
        </p:txBody>
      </p:sp>
    </p:spTree>
    <p:extLst>
      <p:ext uri="{BB962C8B-B14F-4D97-AF65-F5344CB8AC3E}">
        <p14:creationId xmlns:p14="http://schemas.microsoft.com/office/powerpoint/2010/main" val="3931103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315200" cy="1154097"/>
          </a:xfrm>
        </p:spPr>
        <p:txBody>
          <a:bodyPr/>
          <a:lstStyle/>
          <a:p>
            <a:r>
              <a:rPr lang="en-US" dirty="0"/>
              <a:t>Prosthetic joint infections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799"/>
            <a:ext cx="7315200" cy="4480561"/>
          </a:xfrm>
        </p:spPr>
        <p:txBody>
          <a:bodyPr>
            <a:normAutofit/>
          </a:bodyPr>
          <a:lstStyle/>
          <a:p>
            <a:r>
              <a:rPr lang="en-US" dirty="0"/>
              <a:t>Mechanism of infection can still be </a:t>
            </a:r>
            <a:r>
              <a:rPr lang="en-US" dirty="0" err="1"/>
              <a:t>hematogenous</a:t>
            </a:r>
            <a:r>
              <a:rPr lang="en-US" dirty="0"/>
              <a:t>, contiguous or from surgery</a:t>
            </a:r>
          </a:p>
          <a:p>
            <a:pPr lvl="1"/>
            <a:r>
              <a:rPr lang="en-US" dirty="0"/>
              <a:t>Signs and symptoms:</a:t>
            </a:r>
          </a:p>
          <a:p>
            <a:pPr lvl="2"/>
            <a:r>
              <a:rPr lang="en-US" dirty="0"/>
              <a:t>New pain in a site of prior joint surgery/joint replacement</a:t>
            </a:r>
          </a:p>
          <a:p>
            <a:pPr lvl="2"/>
            <a:r>
              <a:rPr lang="en-US" dirty="0"/>
              <a:t>Fever, chills, night sweats or other systemic symptoms in patient at risk for bloodstream infection (and subsequent seeding of joint)</a:t>
            </a:r>
          </a:p>
          <a:p>
            <a:pPr lvl="2"/>
            <a:r>
              <a:rPr lang="en-US" dirty="0"/>
              <a:t>Loosening of hardware in the first 2 years post-replacement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Biofilm plays a large role in how infection can remain “latent” for some time and persistent</a:t>
            </a:r>
          </a:p>
        </p:txBody>
      </p:sp>
    </p:spTree>
    <p:extLst>
      <p:ext uri="{BB962C8B-B14F-4D97-AF65-F5344CB8AC3E}">
        <p14:creationId xmlns:p14="http://schemas.microsoft.com/office/powerpoint/2010/main" val="1558596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45"/>
          <a:stretch/>
        </p:blipFill>
        <p:spPr bwMode="auto">
          <a:xfrm>
            <a:off x="277521" y="990600"/>
            <a:ext cx="8490635" cy="420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TextBox 2"/>
          <p:cNvSpPr txBox="1">
            <a:spLocks noChangeArrowheads="1"/>
          </p:cNvSpPr>
          <p:nvPr/>
        </p:nvSpPr>
        <p:spPr bwMode="auto">
          <a:xfrm>
            <a:off x="1474839" y="5336458"/>
            <a:ext cx="6096000" cy="369888"/>
          </a:xfrm>
          <a:prstGeom prst="rect">
            <a:avLst/>
          </a:prstGeom>
          <a:solidFill>
            <a:srgbClr val="66FF66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Center for Biofilm Engineering – Montana State University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6658" y="1799303"/>
            <a:ext cx="2163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EPS </a:t>
            </a:r>
            <a:r>
              <a:rPr lang="mr-IN" sz="1600" dirty="0">
                <a:solidFill>
                  <a:schemeClr val="bg1"/>
                </a:solidFill>
              </a:rPr>
              <a:t>–</a:t>
            </a:r>
            <a:r>
              <a:rPr lang="en-US" sz="1600" dirty="0">
                <a:solidFill>
                  <a:schemeClr val="bg1"/>
                </a:solidFill>
              </a:rPr>
              <a:t> extracellular polymeric substances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84206" y="135230"/>
            <a:ext cx="3677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Biofilm</a:t>
            </a:r>
          </a:p>
        </p:txBody>
      </p:sp>
    </p:spTree>
    <p:extLst>
      <p:ext uri="{BB962C8B-B14F-4D97-AF65-F5344CB8AC3E}">
        <p14:creationId xmlns:p14="http://schemas.microsoft.com/office/powerpoint/2010/main" val="4182428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se199751800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34449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 descr="035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81" y="16164"/>
            <a:ext cx="21304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426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u="sng" dirty="0">
                <a:solidFill>
                  <a:schemeClr val="tx1"/>
                </a:solidFill>
                <a:latin typeface="+mn-lt"/>
              </a:rPr>
              <a:t>Why are </a:t>
            </a:r>
            <a:r>
              <a:rPr lang="en-US" altLang="ja-JP" sz="2000" u="sng" dirty="0">
                <a:solidFill>
                  <a:schemeClr val="tx1"/>
                </a:solidFill>
                <a:latin typeface="+mn-lt"/>
              </a:rPr>
              <a:t>antimicrobials unsuccessful in treating organisms in biofilm</a:t>
            </a:r>
            <a:r>
              <a:rPr lang="en-US" altLang="ja-JP" sz="2000" dirty="0">
                <a:solidFill>
                  <a:schemeClr val="tx1"/>
                </a:solidFill>
                <a:latin typeface="+mn-lt"/>
              </a:rPr>
              <a:t>?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81000" y="1752600"/>
            <a:ext cx="4495800" cy="50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algn="l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  <a:sym typeface="Symbol" charset="0"/>
              </a:rPr>
              <a:t>Resistance to phagocytosis</a:t>
            </a:r>
          </a:p>
          <a:p>
            <a:pPr marL="342900" indent="-342900" algn="l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  <a:sym typeface="Symbol" charset="0"/>
              </a:rPr>
              <a:t>Slowed metabolism of pathogens within biofilm (sessile organisms)</a:t>
            </a:r>
          </a:p>
          <a:p>
            <a:pPr marL="342900" indent="-342900" algn="l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  <a:sym typeface="Symbol" charset="0"/>
              </a:rPr>
              <a:t>Decreased penetration of some antimicrobials into biofilm</a:t>
            </a:r>
          </a:p>
          <a:p>
            <a:pPr lvl="1" algn="l" eaLnBrk="1" hangingPunct="1">
              <a:spcBef>
                <a:spcPct val="50000"/>
              </a:spcBef>
              <a:buFontTx/>
              <a:buChar char="-"/>
            </a:pPr>
            <a:r>
              <a:rPr lang="en-US" sz="2000" b="0" dirty="0">
                <a:solidFill>
                  <a:schemeClr val="tx1"/>
                </a:solidFill>
                <a:latin typeface="+mn-lt"/>
                <a:sym typeface="Symbol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+mn-lt"/>
                <a:sym typeface="Symbol" charset="0"/>
              </a:rPr>
              <a:t>Some studies suggest  diffusion of	</a:t>
            </a:r>
            <a:r>
              <a:rPr lang="en-US" sz="1800" b="0" i="1" dirty="0">
                <a:solidFill>
                  <a:schemeClr val="tx1"/>
                </a:solidFill>
                <a:latin typeface="+mn-lt"/>
                <a:sym typeface="Symbol" charset="0"/>
              </a:rPr>
              <a:t>certain</a:t>
            </a:r>
            <a:r>
              <a:rPr lang="en-US" altLang="ja-JP" sz="1800" b="0" dirty="0">
                <a:solidFill>
                  <a:schemeClr val="tx1"/>
                </a:solidFill>
                <a:latin typeface="+mn-lt"/>
                <a:sym typeface="Symbol" charset="0"/>
              </a:rPr>
              <a:t>, but not all </a:t>
            </a:r>
            <a:r>
              <a:rPr lang="en-US" sz="1800" b="0" dirty="0">
                <a:solidFill>
                  <a:schemeClr val="tx1"/>
                </a:solidFill>
                <a:sym typeface="Symbol" charset="0"/>
              </a:rPr>
              <a:t>antibiotics</a:t>
            </a:r>
            <a:endParaRPr lang="en-US" altLang="ja-JP" sz="1800" b="0" dirty="0">
              <a:solidFill>
                <a:schemeClr val="tx1"/>
              </a:solidFill>
              <a:latin typeface="+mn-lt"/>
              <a:sym typeface="Symbol" charset="0"/>
            </a:endParaRPr>
          </a:p>
          <a:p>
            <a:pPr marL="285750" indent="-285750" algn="l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  <a:sym typeface="Symbol" charset="0"/>
              </a:rPr>
              <a:t>In prosthetic infections, ALL foreign material (prosthetic, cement, devices, wires) must be removed or infection may return, if all cannot be removed, chronic suppression is considered</a:t>
            </a:r>
          </a:p>
          <a:p>
            <a:pPr lvl="1" algn="l" eaLnBrk="1" hangingPunct="1">
              <a:spcBef>
                <a:spcPct val="50000"/>
              </a:spcBef>
            </a:pPr>
            <a:endParaRPr lang="en-US" sz="1800" b="0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12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/>
          <p:cNvSpPr txBox="1">
            <a:spLocks/>
          </p:cNvSpPr>
          <p:nvPr/>
        </p:nvSpPr>
        <p:spPr bwMode="auto">
          <a:xfrm>
            <a:off x="4191000" y="2209800"/>
            <a:ext cx="4953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0" rIns="22860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Diagnosis and Management of Prosthetic Joint Infection: Clinical Practice Guidelines by the Infectious Diseases Society of </a:t>
            </a:r>
            <a:r>
              <a:rPr lang="en-US" altLang="en-US" sz="1400" dirty="0" err="1"/>
              <a:t>America</a:t>
            </a:r>
            <a:r>
              <a:rPr lang="en-US" altLang="en-US" sz="1400" baseline="30000" dirty="0" err="1"/>
              <a:t>a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err="1"/>
              <a:t>Clin</a:t>
            </a:r>
            <a:r>
              <a:rPr lang="en-US" altLang="en-US" sz="1200" dirty="0"/>
              <a:t> Infect Dis. 2012;56(1):e1-e25. doi:10.1093/</a:t>
            </a:r>
            <a:r>
              <a:rPr lang="en-US" altLang="en-US" sz="1200" dirty="0" err="1"/>
              <a:t>cid</a:t>
            </a:r>
            <a:r>
              <a:rPr lang="en-US" altLang="en-US" sz="1200" dirty="0"/>
              <a:t>/cis803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err="1"/>
              <a:t>Clin</a:t>
            </a:r>
            <a:r>
              <a:rPr lang="en-US" altLang="en-US" sz="1200" dirty="0"/>
              <a:t> Infect Dis | © The Author 2012. Published by Oxford University Press on behalf of the Infectious Diseases Society of America. All rights reserved. For Permissions, please e-mail: journals.permissions@oup.com.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 algn="ctr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16388" name="Straight Connector 8"/>
          <p:cNvCxnSpPr>
            <a:cxnSpLocks noChangeShapeType="1"/>
          </p:cNvCxnSpPr>
          <p:nvPr/>
        </p:nvCxnSpPr>
        <p:spPr bwMode="auto">
          <a:xfrm>
            <a:off x="762000" y="3962400"/>
            <a:ext cx="8382000" cy="0"/>
          </a:xfrm>
          <a:prstGeom prst="line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0" y="231775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pic>
        <p:nvPicPr>
          <p:cNvPr id="16391" name="Picture 7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4012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196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/>
          <p:cNvSpPr txBox="1">
            <a:spLocks/>
          </p:cNvSpPr>
          <p:nvPr/>
        </p:nvSpPr>
        <p:spPr bwMode="auto">
          <a:xfrm>
            <a:off x="5334000" y="4114800"/>
            <a:ext cx="3810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0" rIns="22860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Diagnosis and Management of Prosthetic Joint Infection: Clinical Practice Guidelines by the Infectious Diseases Society of </a:t>
            </a:r>
            <a:r>
              <a:rPr lang="en-US" altLang="en-US" sz="1400" dirty="0" err="1"/>
              <a:t>America</a:t>
            </a:r>
            <a:r>
              <a:rPr lang="en-US" altLang="en-US" sz="1400" baseline="30000" dirty="0" err="1"/>
              <a:t>a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err="1"/>
              <a:t>Clin</a:t>
            </a:r>
            <a:r>
              <a:rPr lang="en-US" altLang="en-US" sz="1200" dirty="0"/>
              <a:t> Infect Dis. 2012;56(1):e1-e25. doi:10.1093/</a:t>
            </a:r>
            <a:r>
              <a:rPr lang="en-US" altLang="en-US" sz="1200" dirty="0" err="1"/>
              <a:t>cid</a:t>
            </a:r>
            <a:r>
              <a:rPr lang="en-US" altLang="en-US" sz="1200" dirty="0"/>
              <a:t>/cis803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err="1"/>
              <a:t>Clin</a:t>
            </a:r>
            <a:r>
              <a:rPr lang="en-US" altLang="en-US" sz="1200" dirty="0"/>
              <a:t> Infect Dis | © The Author 2012. Published by Oxford University Press on behalf of the Infectious Diseases Society of America. All rights reserved. For Permissions, please e-mail: journals.permissions@oup.com.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 algn="ctr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16388" name="Straight Connector 8"/>
          <p:cNvCxnSpPr>
            <a:cxnSpLocks noChangeShapeType="1"/>
          </p:cNvCxnSpPr>
          <p:nvPr/>
        </p:nvCxnSpPr>
        <p:spPr bwMode="auto">
          <a:xfrm>
            <a:off x="28222" y="3886200"/>
            <a:ext cx="9144000" cy="0"/>
          </a:xfrm>
          <a:prstGeom prst="line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0" y="231775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pic>
        <p:nvPicPr>
          <p:cNvPr id="16391" name="Picture 7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" y="-19756"/>
            <a:ext cx="5305778" cy="686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52" y="384175"/>
            <a:ext cx="4168370" cy="251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775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/>
              <a:t>Treatment of prosthetic joint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799"/>
            <a:ext cx="7315200" cy="4480561"/>
          </a:xfrm>
        </p:spPr>
        <p:txBody>
          <a:bodyPr>
            <a:normAutofit/>
          </a:bodyPr>
          <a:lstStyle/>
          <a:p>
            <a:r>
              <a:rPr lang="en-US" dirty="0"/>
              <a:t>Directed at the pathogen(s) recovered</a:t>
            </a:r>
          </a:p>
          <a:p>
            <a:r>
              <a:rPr lang="en-US" dirty="0">
                <a:sym typeface="Wingdings" panose="05000000000000000000" pitchFamily="2" charset="2"/>
              </a:rPr>
              <a:t>Usually parenteral (IV) </a:t>
            </a:r>
          </a:p>
          <a:p>
            <a:r>
              <a:rPr lang="en-US" dirty="0">
                <a:sym typeface="Wingdings" panose="05000000000000000000" pitchFamily="2" charset="2"/>
              </a:rPr>
              <a:t>For staphylococcal PJI in which the implant is retained, rifampin used as an adjunct to therapy as it is active against biofilm </a:t>
            </a:r>
          </a:p>
          <a:p>
            <a:pPr lvl="1"/>
            <a:r>
              <a:rPr lang="en-US" i="1" dirty="0">
                <a:sym typeface="Wingdings" panose="05000000000000000000" pitchFamily="2" charset="2"/>
              </a:rPr>
              <a:t>Never use rifampin alone to treat staphylococcal infections – organism quickly becomes resistant</a:t>
            </a:r>
          </a:p>
          <a:p>
            <a:r>
              <a:rPr lang="en-US" dirty="0">
                <a:sym typeface="Wingdings" panose="05000000000000000000" pitchFamily="2" charset="2"/>
              </a:rPr>
              <a:t>Antimicrobial therapy duration is usually 6 weeks</a:t>
            </a:r>
          </a:p>
        </p:txBody>
      </p:sp>
    </p:spTree>
    <p:extLst>
      <p:ext uri="{BB962C8B-B14F-4D97-AF65-F5344CB8AC3E}">
        <p14:creationId xmlns:p14="http://schemas.microsoft.com/office/powerpoint/2010/main" val="3121875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315200" cy="115409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Case 3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362200"/>
            <a:ext cx="7315200" cy="353952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/>
              <a:t>CC: fever and back pain</a:t>
            </a:r>
          </a:p>
          <a:p>
            <a:pPr lvl="1">
              <a:defRPr/>
            </a:pPr>
            <a:r>
              <a:rPr lang="en-US" sz="2600" dirty="0"/>
              <a:t>42-year-old female presents with temp of 38.6°C, chills and back pain for 3 days</a:t>
            </a:r>
          </a:p>
          <a:p>
            <a:pPr lvl="1">
              <a:defRPr/>
            </a:pPr>
            <a:r>
              <a:rPr lang="en-US" sz="2600" dirty="0"/>
              <a:t>History of IV methamphetamine use and no other medical problems</a:t>
            </a:r>
          </a:p>
        </p:txBody>
      </p:sp>
    </p:spTree>
    <p:extLst>
      <p:ext uri="{BB962C8B-B14F-4D97-AF65-F5344CB8AC3E}">
        <p14:creationId xmlns:p14="http://schemas.microsoft.com/office/powerpoint/2010/main" val="2866999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315200" cy="115409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Physical Examination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315200" cy="384432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Vital Signs:  </a:t>
            </a:r>
            <a:r>
              <a:rPr lang="en-US" dirty="0"/>
              <a:t>T= 38.7°C  BP= 110/70  P=102   Resp= 20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Gen: alert, oriented, anxious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Lungs: clear bilaterally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CV: Regular, soft systolic murmur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err="1"/>
              <a:t>Abd</a:t>
            </a:r>
            <a:r>
              <a:rPr lang="en-US" sz="2400" dirty="0"/>
              <a:t>: benign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Back: tenderness to palpation around L3-4 vertebral body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Skin: track marks antecubital fossa </a:t>
            </a:r>
            <a:r>
              <a:rPr lang="en-US" sz="2400" dirty="0" err="1"/>
              <a:t>bl</a:t>
            </a:r>
            <a:r>
              <a:rPr lang="en-US" sz="2400" dirty="0"/>
              <a:t>, no other rash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066800" y="4953000"/>
            <a:ext cx="510540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WBC: 13.5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ESR: 87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CRP 15.5 mg/</a:t>
            </a:r>
            <a:r>
              <a:rPr lang="en-US" sz="2400" dirty="0" err="1"/>
              <a:t>dL</a:t>
            </a:r>
            <a:endParaRPr lang="en-US" sz="2400" dirty="0"/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Blood cultures: </a:t>
            </a:r>
            <a:r>
              <a:rPr lang="en-US" sz="2400" i="1" dirty="0"/>
              <a:t>S. aureus </a:t>
            </a:r>
            <a:r>
              <a:rPr lang="en-US" sz="2400" dirty="0"/>
              <a:t>x 2 sets</a:t>
            </a:r>
          </a:p>
        </p:txBody>
      </p:sp>
    </p:spTree>
    <p:extLst>
      <p:ext uri="{BB962C8B-B14F-4D97-AF65-F5344CB8AC3E}">
        <p14:creationId xmlns:p14="http://schemas.microsoft.com/office/powerpoint/2010/main" val="3409389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B18511-E900-45EF-A397-5ED4D347C4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566" r="29717"/>
          <a:stretch>
            <a:fillRect/>
          </a:stretch>
        </p:blipFill>
        <p:spPr>
          <a:xfrm>
            <a:off x="1524000" y="152400"/>
            <a:ext cx="3352800" cy="66257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381B3D-8584-49CD-9F0B-7F15542121D6}"/>
              </a:ext>
            </a:extLst>
          </p:cNvPr>
          <p:cNvSpPr/>
          <p:nvPr/>
        </p:nvSpPr>
        <p:spPr>
          <a:xfrm>
            <a:off x="5334000" y="1905000"/>
            <a:ext cx="1050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MRI </a:t>
            </a:r>
            <a:endParaRPr lang="en-US" sz="3200" dirty="0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33B86084-B813-4128-97E0-37B0A6DF441B}"/>
              </a:ext>
            </a:extLst>
          </p:cNvPr>
          <p:cNvSpPr/>
          <p:nvPr/>
        </p:nvSpPr>
        <p:spPr>
          <a:xfrm>
            <a:off x="3276600" y="2489775"/>
            <a:ext cx="1469136" cy="359664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78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315200" cy="1154097"/>
          </a:xfrm>
        </p:spPr>
        <p:txBody>
          <a:bodyPr/>
          <a:lstStyle/>
          <a:p>
            <a:r>
              <a:rPr lang="en-US" dirty="0"/>
              <a:t>Osteomyelitis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799"/>
            <a:ext cx="7315200" cy="4480561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u="sng" dirty="0"/>
              <a:t>Classification Schemes</a:t>
            </a:r>
            <a:r>
              <a:rPr lang="en-US" dirty="0"/>
              <a:t> based on…</a:t>
            </a:r>
            <a:r>
              <a:rPr lang="en-US" sz="1800" dirty="0"/>
              <a:t>	</a:t>
            </a:r>
          </a:p>
          <a:p>
            <a:pPr marL="754380">
              <a:lnSpc>
                <a:spcPct val="50000"/>
              </a:lnSpc>
              <a:spcBef>
                <a:spcPct val="50000"/>
              </a:spcBef>
              <a:buFont typeface="Arial"/>
              <a:buChar char="•"/>
            </a:pPr>
            <a:r>
              <a:rPr lang="en-US" sz="1800" dirty="0"/>
              <a:t>Duration (acute/chronic)</a:t>
            </a:r>
          </a:p>
          <a:p>
            <a:pPr marL="754380">
              <a:lnSpc>
                <a:spcPct val="50000"/>
              </a:lnSpc>
              <a:spcBef>
                <a:spcPct val="50000"/>
              </a:spcBef>
              <a:buFont typeface="Arial"/>
              <a:buChar char="•"/>
            </a:pPr>
            <a:r>
              <a:rPr lang="en-US" sz="1800" dirty="0"/>
              <a:t>Pathogenesis				</a:t>
            </a:r>
          </a:p>
          <a:p>
            <a:pPr marL="754380">
              <a:lnSpc>
                <a:spcPct val="50000"/>
              </a:lnSpc>
              <a:spcBef>
                <a:spcPct val="50000"/>
              </a:spcBef>
              <a:buFont typeface="Arial"/>
              <a:buChar char="•"/>
            </a:pPr>
            <a:r>
              <a:rPr lang="en-US" sz="1800" dirty="0"/>
              <a:t>Location			</a:t>
            </a:r>
          </a:p>
          <a:p>
            <a:pPr marL="754380">
              <a:lnSpc>
                <a:spcPct val="50000"/>
              </a:lnSpc>
              <a:spcBef>
                <a:spcPct val="50000"/>
              </a:spcBef>
              <a:buFont typeface="Arial"/>
              <a:buChar char="•"/>
            </a:pPr>
            <a:r>
              <a:rPr lang="en-US" sz="1800" dirty="0"/>
              <a:t>Extent					</a:t>
            </a:r>
          </a:p>
          <a:p>
            <a:pPr marL="754380">
              <a:lnSpc>
                <a:spcPct val="50000"/>
              </a:lnSpc>
              <a:spcBef>
                <a:spcPct val="50000"/>
              </a:spcBef>
              <a:buFont typeface="Arial"/>
              <a:buChar char="•"/>
            </a:pPr>
            <a:r>
              <a:rPr lang="en-US" sz="1800" dirty="0"/>
              <a:t>Host status</a:t>
            </a:r>
            <a:endParaRPr lang="en-US" sz="1800" u="sng" dirty="0"/>
          </a:p>
          <a:p>
            <a:r>
              <a:rPr lang="en-US" dirty="0"/>
              <a:t>Hematogenous: seeding from bloodstream infection: risk increases with age as well as with IV drug use, SBE, DJD/spine surgery and DM/immunosuppression</a:t>
            </a:r>
          </a:p>
          <a:p>
            <a:r>
              <a:rPr lang="en-US" dirty="0"/>
              <a:t>Contiguous: direct spread from skin/soft tissue infection</a:t>
            </a:r>
          </a:p>
          <a:p>
            <a:r>
              <a:rPr lang="en-US" dirty="0"/>
              <a:t>Direct introduction: secondary to penetrating trauma or surgery</a:t>
            </a:r>
          </a:p>
        </p:txBody>
      </p:sp>
    </p:spTree>
    <p:extLst>
      <p:ext uri="{BB962C8B-B14F-4D97-AF65-F5344CB8AC3E}">
        <p14:creationId xmlns:p14="http://schemas.microsoft.com/office/powerpoint/2010/main" val="2251558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315200" cy="1154097"/>
          </a:xfrm>
        </p:spPr>
        <p:txBody>
          <a:bodyPr/>
          <a:lstStyle/>
          <a:p>
            <a:r>
              <a:rPr lang="en-US" dirty="0"/>
              <a:t>Vertebral osteomyelitis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799"/>
            <a:ext cx="7315200" cy="4480561"/>
          </a:xfrm>
        </p:spPr>
        <p:txBody>
          <a:bodyPr>
            <a:normAutofit/>
          </a:bodyPr>
          <a:lstStyle/>
          <a:p>
            <a:r>
              <a:rPr lang="en-US" dirty="0"/>
              <a:t>Mechanism usually </a:t>
            </a:r>
            <a:r>
              <a:rPr lang="en-US" dirty="0" err="1"/>
              <a:t>hematogenous</a:t>
            </a:r>
            <a:r>
              <a:rPr lang="en-US" dirty="0"/>
              <a:t> (seeding of disk = spondylodiskitis) and then infects associated vertebral body</a:t>
            </a:r>
          </a:p>
          <a:p>
            <a:r>
              <a:rPr lang="en-US" dirty="0"/>
              <a:t>Can also be direct inoculation from spine surgery or epidural injection</a:t>
            </a:r>
          </a:p>
          <a:p>
            <a:r>
              <a:rPr lang="en-US" dirty="0"/>
              <a:t>Lumbar spine &gt; thoracic &gt; cervical</a:t>
            </a:r>
          </a:p>
          <a:p>
            <a:r>
              <a:rPr lang="en-US" i="1" dirty="0"/>
              <a:t>S. aureus </a:t>
            </a:r>
            <a:r>
              <a:rPr lang="en-US" dirty="0"/>
              <a:t>is most common pathogen</a:t>
            </a:r>
          </a:p>
          <a:p>
            <a:r>
              <a:rPr lang="en-US" dirty="0"/>
              <a:t>Signs and symptoms:</a:t>
            </a:r>
          </a:p>
          <a:p>
            <a:pPr lvl="2"/>
            <a:r>
              <a:rPr lang="en-US" dirty="0"/>
              <a:t>Fever (50%), chills, night sweats or other systemic symptoms in patient at risk for bloodstream infection (and subsequent seeding of joint)</a:t>
            </a:r>
          </a:p>
          <a:p>
            <a:pPr lvl="2"/>
            <a:r>
              <a:rPr lang="en-US" dirty="0"/>
              <a:t>New onset or worsening of chronic localized back pain</a:t>
            </a:r>
          </a:p>
          <a:p>
            <a:pPr lvl="2"/>
            <a:r>
              <a:rPr lang="en-US" dirty="0"/>
              <a:t>Watch for radicular pain, neurologic symptoms</a:t>
            </a:r>
          </a:p>
        </p:txBody>
      </p:sp>
    </p:spTree>
    <p:extLst>
      <p:ext uri="{BB962C8B-B14F-4D97-AF65-F5344CB8AC3E}">
        <p14:creationId xmlns:p14="http://schemas.microsoft.com/office/powerpoint/2010/main" val="3461707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315200" cy="1154097"/>
          </a:xfrm>
        </p:spPr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799"/>
            <a:ext cx="7315200" cy="4480561"/>
          </a:xfrm>
        </p:spPr>
        <p:txBody>
          <a:bodyPr>
            <a:normAutofit/>
          </a:bodyPr>
          <a:lstStyle/>
          <a:p>
            <a:r>
              <a:rPr lang="en-US" dirty="0"/>
              <a:t>WBC often normal</a:t>
            </a:r>
          </a:p>
          <a:p>
            <a:r>
              <a:rPr lang="en-US" dirty="0"/>
              <a:t>ESR is often elevated (can be &gt;100) and CRP elevated in 80% patients; but normal values do not exclude possibility of disease</a:t>
            </a:r>
          </a:p>
          <a:p>
            <a:r>
              <a:rPr lang="en-US" dirty="0">
                <a:sym typeface="Wingdings" panose="05000000000000000000" pitchFamily="2" charset="2"/>
              </a:rPr>
              <a:t>Blood cultures are necessary and positive in about 50% of patients</a:t>
            </a:r>
          </a:p>
          <a:p>
            <a:r>
              <a:rPr lang="en-US" dirty="0">
                <a:sym typeface="Wingdings" panose="05000000000000000000" pitchFamily="2" charset="2"/>
              </a:rPr>
              <a:t>Imaging: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MRI has highest sensitivity, can be false positive in uninfected vertebral body fracture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Gallium scan may be helpful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CT-guided biopsy for pathology and culture is recommended unless blood cultures are positive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2</a:t>
            </a:r>
            <a:r>
              <a:rPr lang="en-US" baseline="30000" dirty="0">
                <a:sym typeface="Wingdings" panose="05000000000000000000" pitchFamily="2" charset="2"/>
              </a:rPr>
              <a:t>nd</a:t>
            </a:r>
            <a:r>
              <a:rPr lang="en-US" dirty="0">
                <a:sym typeface="Wingdings" panose="05000000000000000000" pitchFamily="2" charset="2"/>
              </a:rPr>
              <a:t> biopsy is rec if first non-diagnostic and infection is still considered likely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29661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315200" cy="1154097"/>
          </a:xfrm>
        </p:spPr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799"/>
            <a:ext cx="7315200" cy="4480561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Usually parenteral and guided by isolated pathogen</a:t>
            </a:r>
          </a:p>
          <a:p>
            <a:r>
              <a:rPr lang="en-US" dirty="0">
                <a:sym typeface="Wingdings" panose="05000000000000000000" pitchFamily="2" charset="2"/>
              </a:rPr>
              <a:t>Antimicrobial therapy duration is usually 6-8 weeks</a:t>
            </a:r>
          </a:p>
          <a:p>
            <a:r>
              <a:rPr lang="en-US" dirty="0"/>
              <a:t>Repeat imaging should be reserved for patients failing to show clinical and or laboratory improvement as changes on MRI can be evident for months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Some patients may need surgical debridement and/or spinal stabilization during/after a course of antimicrobial therapy</a:t>
            </a:r>
          </a:p>
          <a:p>
            <a:r>
              <a:rPr lang="en-US" dirty="0"/>
              <a:t>Indications for surgery:</a:t>
            </a:r>
          </a:p>
          <a:p>
            <a:pPr lvl="1"/>
            <a:r>
              <a:rPr lang="en-US" dirty="0"/>
              <a:t>Neurologic deficits or symptoms of spinal cord compression</a:t>
            </a:r>
          </a:p>
          <a:p>
            <a:pPr lvl="1"/>
            <a:r>
              <a:rPr lang="en-US" dirty="0"/>
              <a:t>Progression or recurrence despite “proper” antimicrobial therapy</a:t>
            </a: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38125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572656"/>
              </p:ext>
            </p:extLst>
          </p:nvPr>
        </p:nvGraphicFramePr>
        <p:xfrm>
          <a:off x="547679" y="2133600"/>
          <a:ext cx="8048642" cy="4218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Worksheet" r:id="rId3" imgW="3362285" imgH="1761996" progId="Excel.Sheet.12">
                  <p:embed/>
                </p:oleObj>
              </mc:Choice>
              <mc:Fallback>
                <p:oleObj name="Worksheet" r:id="rId3" imgW="3362285" imgH="1761996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7679" y="2133600"/>
                        <a:ext cx="8048642" cy="4218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47CAAA0-6EC7-4772-9C9E-F8299EB4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154097"/>
          </a:xfrm>
        </p:spPr>
        <p:txBody>
          <a:bodyPr/>
          <a:lstStyle/>
          <a:p>
            <a:r>
              <a:rPr lang="en-US" dirty="0"/>
              <a:t>Buzz words</a:t>
            </a:r>
          </a:p>
        </p:txBody>
      </p:sp>
    </p:spTree>
    <p:extLst>
      <p:ext uri="{BB962C8B-B14F-4D97-AF65-F5344CB8AC3E}">
        <p14:creationId xmlns:p14="http://schemas.microsoft.com/office/powerpoint/2010/main" val="1674549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315200" cy="1154097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505200"/>
          </a:xfrm>
        </p:spPr>
        <p:txBody>
          <a:bodyPr>
            <a:normAutofit/>
          </a:bodyPr>
          <a:lstStyle/>
          <a:p>
            <a:r>
              <a:rPr lang="en-US" dirty="0"/>
              <a:t>Osteomyelitis in adults often contiguous – need cultures of bone and adequate debridement for treatment success</a:t>
            </a:r>
          </a:p>
          <a:p>
            <a:r>
              <a:rPr lang="en-US" dirty="0"/>
              <a:t>Hematogenous osteomyelitis in adults is often </a:t>
            </a:r>
            <a:r>
              <a:rPr lang="en-US" i="1" dirty="0"/>
              <a:t>S. aureus </a:t>
            </a:r>
            <a:r>
              <a:rPr lang="en-US" dirty="0"/>
              <a:t>– eval for other foci of infection/SBE</a:t>
            </a:r>
          </a:p>
          <a:p>
            <a:r>
              <a:rPr lang="en-US" dirty="0"/>
              <a:t>Prosthetic joint infections are complex; if not all foreign material are removed cure will be difficult</a:t>
            </a:r>
          </a:p>
          <a:p>
            <a:r>
              <a:rPr lang="en-US" dirty="0"/>
              <a:t>Consider buzzwords (common associations) in a standardized test question that involves osteomyelitis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3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315200" cy="641412"/>
          </a:xfrm>
        </p:spPr>
        <p:txBody>
          <a:bodyPr>
            <a:noAutofit/>
          </a:bodyPr>
          <a:lstStyle/>
          <a:p>
            <a:r>
              <a:rPr lang="en-US" sz="3200" dirty="0"/>
              <a:t>Individual Readiness Assessment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5410200" cy="4648200"/>
          </a:xfrm>
        </p:spPr>
        <p:txBody>
          <a:bodyPr>
            <a:normAutofit fontScale="70000" lnSpcReduction="20000"/>
          </a:bodyPr>
          <a:lstStyle/>
          <a:p>
            <a:pPr marL="662940" lvl="1" indent="-342900">
              <a:buFont typeface="+mj-lt"/>
              <a:buAutoNum type="arabicPeriod"/>
            </a:pPr>
            <a:r>
              <a:rPr lang="en-US" sz="2100" dirty="0">
                <a:sym typeface="Wingdings" panose="05000000000000000000" pitchFamily="2" charset="2"/>
              </a:rPr>
              <a:t>Which type of osteomyelitis involves seeding from the bloodstream?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2100" dirty="0">
                <a:sym typeface="Wingdings" panose="05000000000000000000" pitchFamily="2" charset="2"/>
              </a:rPr>
              <a:t>What is the most common pathogen in hematogenous/vertebral osteomyelitis in osteomyelitis?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2100" dirty="0">
                <a:sym typeface="Wingdings" panose="05000000000000000000" pitchFamily="2" charset="2"/>
              </a:rPr>
              <a:t>Diabetic foot ulcers are more likely to lead to osteomyelitis once they are present &gt; how many weeks?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2100" dirty="0">
                <a:sym typeface="Wingdings" panose="05000000000000000000" pitchFamily="2" charset="2"/>
              </a:rPr>
              <a:t>What is the gold standard for diagnosis of osteomyelitis?</a:t>
            </a:r>
            <a:endParaRPr lang="en-US" sz="2100" dirty="0"/>
          </a:p>
          <a:p>
            <a:pPr marL="662940" lvl="1" indent="-342900">
              <a:buFont typeface="+mj-lt"/>
              <a:buAutoNum type="arabicPeriod"/>
            </a:pPr>
            <a:r>
              <a:rPr lang="en-US" sz="2100" dirty="0">
                <a:sym typeface="Wingdings" panose="05000000000000000000" pitchFamily="2" charset="2"/>
              </a:rPr>
              <a:t>What feature on exam is pathognomonic for prosthetic joint infection (with associated osteomyelitis)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2100" dirty="0">
                <a:sym typeface="Wingdings" panose="05000000000000000000" pitchFamily="2" charset="2"/>
              </a:rPr>
              <a:t>A plain film is non-diagnostic for osteomyelitis in a patient with a DM-foot ulcer present &gt;1 month. What imaging modality would you recommend next, as it has the highest sensitivity?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2100" dirty="0">
                <a:sym typeface="Wingdings" panose="05000000000000000000" pitchFamily="2" charset="2"/>
              </a:rPr>
              <a:t>How long would a patient with </a:t>
            </a:r>
            <a:r>
              <a:rPr lang="en-US" sz="2100" i="1" dirty="0">
                <a:sym typeface="Wingdings" panose="05000000000000000000" pitchFamily="2" charset="2"/>
              </a:rPr>
              <a:t>Staphylococcus</a:t>
            </a:r>
            <a:r>
              <a:rPr lang="en-US" sz="2100" dirty="0">
                <a:sym typeface="Wingdings" panose="05000000000000000000" pitchFamily="2" charset="2"/>
              </a:rPr>
              <a:t> vertebral osteomyelitis/associated discitis typically be treated </a:t>
            </a:r>
            <a:r>
              <a:rPr lang="en-US" sz="2100">
                <a:sym typeface="Wingdings" panose="05000000000000000000" pitchFamily="2" charset="2"/>
              </a:rPr>
              <a:t>with antibiotic </a:t>
            </a:r>
            <a:r>
              <a:rPr lang="en-US" sz="2100" dirty="0">
                <a:sym typeface="Wingdings" panose="05000000000000000000" pitchFamily="2" charset="2"/>
              </a:rPr>
              <a:t>therapy?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2100" dirty="0">
                <a:sym typeface="Wingdings" panose="05000000000000000000" pitchFamily="2" charset="2"/>
              </a:rPr>
              <a:t>A patient presents with osteomyelitis of the ulna after wound from a cat bite. What pathogen would you be concerned about?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7AFF58-5B01-45C5-8F5A-40006132350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34456" y="1600200"/>
            <a:ext cx="3188208" cy="4878895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dirty="0"/>
              <a:t>hematogenous</a:t>
            </a:r>
          </a:p>
          <a:p>
            <a:pPr marL="502920" indent="-457200">
              <a:buFont typeface="+mj-lt"/>
              <a:buAutoNum type="arabicPeriod"/>
            </a:pPr>
            <a:r>
              <a:rPr lang="en-US" i="1" dirty="0"/>
              <a:t>S. aureus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2 weeks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bone biopsy for surgical pathology and bone cultures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sinus tract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MRI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6-8 weeks</a:t>
            </a:r>
          </a:p>
          <a:p>
            <a:pPr marL="502920" indent="-457200">
              <a:buFont typeface="+mj-lt"/>
              <a:buAutoNum type="arabicPeriod"/>
            </a:pPr>
            <a:r>
              <a:rPr lang="en-US" i="1" dirty="0">
                <a:sym typeface="Wingdings" panose="05000000000000000000" pitchFamily="2" charset="2"/>
              </a:rPr>
              <a:t>Pasteurella </a:t>
            </a:r>
            <a:r>
              <a:rPr lang="en-US" i="1" dirty="0" err="1">
                <a:sym typeface="Wingdings" panose="05000000000000000000" pitchFamily="2" charset="2"/>
              </a:rPr>
              <a:t>multocida</a:t>
            </a:r>
            <a:endParaRPr lang="en-US" i="1" dirty="0">
              <a:sym typeface="Wingdings" panose="05000000000000000000" pitchFamily="2" charset="2"/>
            </a:endParaRPr>
          </a:p>
          <a:p>
            <a:pPr marL="4572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502920" indent="-457200">
              <a:buFont typeface="+mj-lt"/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pPr marL="502920" indent="-457200">
              <a:buFont typeface="+mj-lt"/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9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315200" cy="1154097"/>
          </a:xfrm>
        </p:spPr>
        <p:txBody>
          <a:bodyPr/>
          <a:lstStyle/>
          <a:p>
            <a:r>
              <a:rPr lang="en-US" dirty="0" err="1"/>
              <a:t>Hematogenous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799"/>
            <a:ext cx="7315200" cy="4480561"/>
          </a:xfrm>
        </p:spPr>
        <p:txBody>
          <a:bodyPr>
            <a:normAutofit/>
          </a:bodyPr>
          <a:lstStyle/>
          <a:p>
            <a:r>
              <a:rPr lang="en-US" dirty="0" err="1"/>
              <a:t>Hematogenous</a:t>
            </a:r>
            <a:r>
              <a:rPr lang="en-US" dirty="0"/>
              <a:t>: seeding from bloodstream infection ~20% adult cases (more common in children)</a:t>
            </a:r>
          </a:p>
          <a:p>
            <a:pPr lvl="1"/>
            <a:r>
              <a:rPr lang="en-US" dirty="0"/>
              <a:t>Higher risk in those at risk for bloodstream infection generally (hemodialysis with indwelling catheter/other long-term catheters, IV drug use, endocarditis, sickle cell disease)</a:t>
            </a:r>
          </a:p>
          <a:p>
            <a:pPr lvl="1"/>
            <a:r>
              <a:rPr lang="en-US" dirty="0"/>
              <a:t>Also in those with distant foci of infection (skin infection, UTI, GI infection)</a:t>
            </a:r>
          </a:p>
          <a:p>
            <a:pPr lvl="1"/>
            <a:r>
              <a:rPr lang="en-US" dirty="0"/>
              <a:t>Most common site is intervertebral disk</a:t>
            </a:r>
            <a:r>
              <a:rPr lang="en-US" dirty="0">
                <a:sym typeface="Wingdings" panose="05000000000000000000" pitchFamily="2" charset="2"/>
              </a:rPr>
              <a:t> adjacent vertebral bodies (kids also affected in long bones/growth plates)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Typically 1 organism</a:t>
            </a:r>
          </a:p>
          <a:p>
            <a:pPr lvl="2"/>
            <a:r>
              <a:rPr lang="en-US" dirty="0">
                <a:solidFill>
                  <a:schemeClr val="accent6"/>
                </a:solidFill>
                <a:sym typeface="Wingdings" panose="05000000000000000000" pitchFamily="2" charset="2"/>
              </a:rPr>
              <a:t>Typically </a:t>
            </a:r>
            <a:r>
              <a:rPr lang="en-US" i="1" dirty="0">
                <a:solidFill>
                  <a:schemeClr val="accent6"/>
                </a:solidFill>
                <a:sym typeface="Wingdings" panose="05000000000000000000" pitchFamily="2" charset="2"/>
              </a:rPr>
              <a:t>S. aureus </a:t>
            </a:r>
            <a:r>
              <a:rPr lang="en-US" dirty="0">
                <a:solidFill>
                  <a:schemeClr val="accent6"/>
                </a:solidFill>
                <a:sym typeface="Wingdings" panose="05000000000000000000" pitchFamily="2" charset="2"/>
              </a:rPr>
              <a:t>(40-60% cases)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IVDA: Sternoclavicular joint and sacroiliac joint</a:t>
            </a:r>
          </a:p>
        </p:txBody>
      </p:sp>
    </p:spTree>
    <p:extLst>
      <p:ext uri="{BB962C8B-B14F-4D97-AF65-F5344CB8AC3E}">
        <p14:creationId xmlns:p14="http://schemas.microsoft.com/office/powerpoint/2010/main" val="2174128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83" y="381000"/>
            <a:ext cx="5583217" cy="616638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2950936" cy="762000"/>
          </a:xfrm>
        </p:spPr>
        <p:txBody>
          <a:bodyPr/>
          <a:lstStyle/>
          <a:p>
            <a:r>
              <a:rPr lang="en-US" dirty="0"/>
              <a:t>Pathogenesis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30250" y="914400"/>
            <a:ext cx="2950936" cy="5632980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1. Bacterial cells adhere to damaged bone or foreign body (prosthetic joint) via glycoprotein residue &amp; hydrophobic interaction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“Glue” includes fibrin, platelets &amp; fibronectin</a:t>
            </a:r>
          </a:p>
          <a:p>
            <a:r>
              <a:rPr lang="en-US" sz="1600" dirty="0"/>
              <a:t>2. Bacteria aggregate within this glue “extensive polymer matrix” they aid in forming</a:t>
            </a:r>
          </a:p>
          <a:p>
            <a:r>
              <a:rPr lang="en-US" sz="1600" dirty="0"/>
              <a:t>3. Extracellular toxins and bacterial antigens recruit additional immune cells and their enzymes degrade bone collagen/elastin</a:t>
            </a:r>
          </a:p>
          <a:p>
            <a:r>
              <a:rPr lang="en-US" sz="1600" dirty="0"/>
              <a:t>4. This “pus” spreads into vascular channels reducing pH, blood flow and leading to ischemia</a:t>
            </a:r>
          </a:p>
          <a:p>
            <a:r>
              <a:rPr lang="en-US" sz="1600" dirty="0"/>
              <a:t>5. Creates devitalized bone leading to opportunity for additional bacterial replication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53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/>
              <a:t>Osteomyelitis: signs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799"/>
            <a:ext cx="7315200" cy="4480561"/>
          </a:xfrm>
        </p:spPr>
        <p:txBody>
          <a:bodyPr>
            <a:normAutofit/>
          </a:bodyPr>
          <a:lstStyle/>
          <a:p>
            <a:r>
              <a:rPr lang="en-US" dirty="0"/>
              <a:t>Pain, dull then worsening at site of infection</a:t>
            </a:r>
          </a:p>
          <a:p>
            <a:r>
              <a:rPr lang="en-US" dirty="0">
                <a:sym typeface="Wingdings" panose="05000000000000000000" pitchFamily="2" charset="2"/>
              </a:rPr>
              <a:t>May have fever, sweats, fatigue (generalized sign of systemic infection)</a:t>
            </a:r>
            <a:endParaRPr lang="en-US" dirty="0"/>
          </a:p>
          <a:p>
            <a:r>
              <a:rPr lang="en-US" dirty="0">
                <a:sym typeface="Wingdings" panose="05000000000000000000" pitchFamily="2" charset="2"/>
              </a:rPr>
              <a:t>Localized erythema, edema, tenderness</a:t>
            </a:r>
          </a:p>
          <a:p>
            <a:r>
              <a:rPr lang="en-US" dirty="0">
                <a:sym typeface="Wingdings" panose="05000000000000000000" pitchFamily="2" charset="2"/>
              </a:rPr>
              <a:t>Pain with palpation of the affected vertebral body (should have a high index of suspicion for discitis/vertebral osteomyelitis in patient with </a:t>
            </a:r>
            <a:r>
              <a:rPr lang="en-US" i="1" dirty="0">
                <a:sym typeface="Wingdings" panose="05000000000000000000" pitchFamily="2" charset="2"/>
              </a:rPr>
              <a:t>S. aureus </a:t>
            </a:r>
            <a:r>
              <a:rPr lang="en-US" dirty="0">
                <a:sym typeface="Wingdings" panose="05000000000000000000" pitchFamily="2" charset="2"/>
              </a:rPr>
              <a:t>bacteremia with new/worsening back pain)</a:t>
            </a:r>
          </a:p>
          <a:p>
            <a:r>
              <a:rPr lang="en-US" u="sng" dirty="0">
                <a:sym typeface="Wingdings" panose="05000000000000000000" pitchFamily="2" charset="2"/>
              </a:rPr>
              <a:t>Draining sinus tract is a pathognomonic sign for chronic osteomyelitis of the bone</a:t>
            </a:r>
          </a:p>
        </p:txBody>
      </p:sp>
    </p:spTree>
    <p:extLst>
      <p:ext uri="{BB962C8B-B14F-4D97-AF65-F5344CB8AC3E}">
        <p14:creationId xmlns:p14="http://schemas.microsoft.com/office/powerpoint/2010/main" val="3657122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315200" cy="1154097"/>
          </a:xfrm>
        </p:spPr>
        <p:txBody>
          <a:bodyPr/>
          <a:lstStyle/>
          <a:p>
            <a:r>
              <a:rPr lang="en-US" dirty="0"/>
              <a:t>Contiguous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799"/>
            <a:ext cx="7315200" cy="4480561"/>
          </a:xfrm>
        </p:spPr>
        <p:txBody>
          <a:bodyPr>
            <a:normAutofit/>
          </a:bodyPr>
          <a:lstStyle/>
          <a:p>
            <a:r>
              <a:rPr lang="en-US" dirty="0"/>
              <a:t>Contiguous: direct spread from soft tissue infection – MUCH more common in adults &gt; 50</a:t>
            </a:r>
          </a:p>
          <a:p>
            <a:r>
              <a:rPr lang="en-US" dirty="0"/>
              <a:t>Diabetes, vascular disease are common comorbidities/risks</a:t>
            </a:r>
          </a:p>
          <a:p>
            <a:r>
              <a:rPr lang="en-US" dirty="0"/>
              <a:t>Tends to be </a:t>
            </a:r>
            <a:r>
              <a:rPr lang="en-US" dirty="0" err="1"/>
              <a:t>polymicrobial</a:t>
            </a:r>
            <a:r>
              <a:rPr lang="en-US" dirty="0"/>
              <a:t> – </a:t>
            </a:r>
            <a:r>
              <a:rPr lang="en-US" i="1" dirty="0"/>
              <a:t>S. aureus</a:t>
            </a:r>
            <a:r>
              <a:rPr lang="en-US" dirty="0"/>
              <a:t>, </a:t>
            </a:r>
            <a:r>
              <a:rPr lang="en-US" dirty="0" err="1"/>
              <a:t>coag</a:t>
            </a:r>
            <a:r>
              <a:rPr lang="en-US" dirty="0"/>
              <a:t> </a:t>
            </a:r>
            <a:r>
              <a:rPr lang="en-US" dirty="0" err="1"/>
              <a:t>neg</a:t>
            </a:r>
            <a:r>
              <a:rPr lang="en-US" dirty="0"/>
              <a:t> staph but may also include streptococci, enterococci, GNRs (PSAE, </a:t>
            </a:r>
            <a:r>
              <a:rPr lang="en-US" i="1" dirty="0"/>
              <a:t>E. coli</a:t>
            </a:r>
            <a:r>
              <a:rPr lang="en-US" dirty="0"/>
              <a:t>, </a:t>
            </a:r>
            <a:r>
              <a:rPr lang="en-US" i="1" dirty="0"/>
              <a:t>Enterobacter</a:t>
            </a:r>
            <a:r>
              <a:rPr lang="en-US" dirty="0"/>
              <a:t>, </a:t>
            </a:r>
            <a:r>
              <a:rPr lang="en-US" i="1" dirty="0" err="1"/>
              <a:t>Serratia</a:t>
            </a:r>
            <a:r>
              <a:rPr lang="en-US" dirty="0"/>
              <a:t> and anaerobes (</a:t>
            </a:r>
            <a:r>
              <a:rPr lang="en-US" i="1" dirty="0" err="1"/>
              <a:t>Peptostreptococcius</a:t>
            </a:r>
            <a:r>
              <a:rPr lang="en-US" dirty="0"/>
              <a:t>, </a:t>
            </a:r>
            <a:r>
              <a:rPr lang="en-US" i="1" dirty="0" err="1"/>
              <a:t>Bacteroides</a:t>
            </a:r>
            <a:r>
              <a:rPr lang="en-US" dirty="0"/>
              <a:t>, </a:t>
            </a:r>
            <a:r>
              <a:rPr lang="en-US" i="1" dirty="0"/>
              <a:t>Clostridium</a:t>
            </a:r>
            <a:r>
              <a:rPr lang="en-US" dirty="0"/>
              <a:t> spp.)</a:t>
            </a:r>
          </a:p>
        </p:txBody>
      </p:sp>
    </p:spTree>
    <p:extLst>
      <p:ext uri="{BB962C8B-B14F-4D97-AF65-F5344CB8AC3E}">
        <p14:creationId xmlns:p14="http://schemas.microsoft.com/office/powerpoint/2010/main" val="3935425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315200" cy="1154097"/>
          </a:xfrm>
        </p:spPr>
        <p:txBody>
          <a:bodyPr/>
          <a:lstStyle/>
          <a:p>
            <a:r>
              <a:rPr lang="en-US" dirty="0"/>
              <a:t>Signs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799"/>
            <a:ext cx="7315200" cy="4480561"/>
          </a:xfrm>
        </p:spPr>
        <p:txBody>
          <a:bodyPr>
            <a:normAutofit/>
          </a:bodyPr>
          <a:lstStyle/>
          <a:p>
            <a:r>
              <a:rPr lang="en-US" dirty="0"/>
              <a:t>Pain at site of infection (or in case of diabetic neuropathy may be insensate)</a:t>
            </a:r>
          </a:p>
          <a:p>
            <a:r>
              <a:rPr lang="en-US" dirty="0">
                <a:sym typeface="Wingdings" panose="05000000000000000000" pitchFamily="2" charset="2"/>
              </a:rPr>
              <a:t>Rare to have sign of systemic infection</a:t>
            </a:r>
            <a:endParaRPr lang="en-US" dirty="0"/>
          </a:p>
          <a:p>
            <a:r>
              <a:rPr lang="en-US" dirty="0">
                <a:sym typeface="Wingdings" panose="05000000000000000000" pitchFamily="2" charset="2"/>
              </a:rPr>
              <a:t>Bone visible in wound/wound probing to bone is </a:t>
            </a:r>
            <a:r>
              <a:rPr lang="en-US" i="1" dirty="0">
                <a:sym typeface="Wingdings" panose="05000000000000000000" pitchFamily="2" charset="2"/>
              </a:rPr>
              <a:t>usually</a:t>
            </a:r>
            <a:r>
              <a:rPr lang="en-US" dirty="0">
                <a:sym typeface="Wingdings" panose="05000000000000000000" pitchFamily="2" charset="2"/>
              </a:rPr>
              <a:t> diagnostic for osteomyelitis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Foot ulcerations present &gt; 2 weeks or &gt; 2 cm are correlated to osteomyelitis but will need diagnostic testing for confirmation</a:t>
            </a:r>
          </a:p>
        </p:txBody>
      </p:sp>
    </p:spTree>
    <p:extLst>
      <p:ext uri="{BB962C8B-B14F-4D97-AF65-F5344CB8AC3E}">
        <p14:creationId xmlns:p14="http://schemas.microsoft.com/office/powerpoint/2010/main" val="3627802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315200" cy="1154097"/>
          </a:xfrm>
        </p:spPr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799"/>
            <a:ext cx="7315200" cy="44805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ESR is often elevated but a normal ESR dose not exclude possibility of osteomyelitis</a:t>
            </a:r>
          </a:p>
          <a:p>
            <a:r>
              <a:rPr lang="en-US" dirty="0">
                <a:sym typeface="Wingdings" panose="05000000000000000000" pitchFamily="2" charset="2"/>
              </a:rPr>
              <a:t>Blood cultures in all cases of proposed </a:t>
            </a:r>
            <a:r>
              <a:rPr lang="en-US" dirty="0" err="1">
                <a:sym typeface="Wingdings" panose="05000000000000000000" pitchFamily="2" charset="2"/>
              </a:rPr>
              <a:t>hematogenous</a:t>
            </a:r>
            <a:r>
              <a:rPr lang="en-US" dirty="0">
                <a:sym typeface="Wingdings" panose="05000000000000000000" pitchFamily="2" charset="2"/>
              </a:rPr>
              <a:t> osteomyelitis and in those with systemic symptoms/sepsis</a:t>
            </a:r>
          </a:p>
          <a:p>
            <a:r>
              <a:rPr lang="en-US" dirty="0">
                <a:sym typeface="Wingdings" panose="05000000000000000000" pitchFamily="2" charset="2"/>
              </a:rPr>
              <a:t>Imaging: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MRI has highest sensitivity and value in delineating bone anatomy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3 phase bone scan is a potentially useful nuclear modality if MRI is not feasible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CT can be useful in delineating bone anatomy and adjacent soft tissue and is a reasonable alternative if above are not feasible; 2</a:t>
            </a:r>
            <a:r>
              <a:rPr lang="en-US" baseline="30000" dirty="0">
                <a:sym typeface="Wingdings" panose="05000000000000000000" pitchFamily="2" charset="2"/>
              </a:rPr>
              <a:t>nd</a:t>
            </a:r>
            <a:r>
              <a:rPr lang="en-US" dirty="0">
                <a:sym typeface="Wingdings" panose="05000000000000000000" pitchFamily="2" charset="2"/>
              </a:rPr>
              <a:t> to MRI for diagnosing vertebral osteomyelitis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Xray</a:t>
            </a:r>
            <a:r>
              <a:rPr lang="en-US" dirty="0">
                <a:sym typeface="Wingdings" panose="05000000000000000000" pitchFamily="2" charset="2"/>
              </a:rPr>
              <a:t> changes often take at least 2 weeks to show up in setting of disease, very low sensitivity. If present, may see periosteal elevation, cortical loss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831387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EA33D4F795CB4895061C1F31336D58" ma:contentTypeVersion="0" ma:contentTypeDescription="Create a new document." ma:contentTypeScope="" ma:versionID="bc5595f04545685b8d8493e1db1659f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4F2066-B26B-4F8B-A63F-8861A0D04C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A66B5AB-FC0D-4146-9E3E-BB0696A97F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EF4AC1-1812-42DC-8827-58B0F56A599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10931</TotalTime>
  <Words>2357</Words>
  <Application>Microsoft Office PowerPoint</Application>
  <PresentationFormat>On-screen Show (4:3)</PresentationFormat>
  <Paragraphs>260</Paragraphs>
  <Slides>35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Wingdings</vt:lpstr>
      <vt:lpstr>Perspective</vt:lpstr>
      <vt:lpstr>Worksheet</vt:lpstr>
      <vt:lpstr>     Osteomyelitis</vt:lpstr>
      <vt:lpstr>Overview</vt:lpstr>
      <vt:lpstr>Osteomyelitis definitions</vt:lpstr>
      <vt:lpstr>Hematogenous</vt:lpstr>
      <vt:lpstr>Pathogenesis</vt:lpstr>
      <vt:lpstr>Osteomyelitis: signs and symptoms</vt:lpstr>
      <vt:lpstr>Contiguous</vt:lpstr>
      <vt:lpstr>Signs and symptoms</vt:lpstr>
      <vt:lpstr>Diagnosis</vt:lpstr>
      <vt:lpstr>Diagnosis</vt:lpstr>
      <vt:lpstr>3-phase bone scan </vt:lpstr>
      <vt:lpstr>Case 1</vt:lpstr>
      <vt:lpstr>Case 1</vt:lpstr>
      <vt:lpstr>Physical Examination</vt:lpstr>
      <vt:lpstr>PowerPoint Presentation</vt:lpstr>
      <vt:lpstr>Treatment</vt:lpstr>
      <vt:lpstr>Adjunctive treatment</vt:lpstr>
      <vt:lpstr>Case 2</vt:lpstr>
      <vt:lpstr>Case 2</vt:lpstr>
      <vt:lpstr>Physical Examination</vt:lpstr>
      <vt:lpstr>Prosthetic joint infections</vt:lpstr>
      <vt:lpstr>PowerPoint Presentation</vt:lpstr>
      <vt:lpstr>PowerPoint Presentation</vt:lpstr>
      <vt:lpstr>PowerPoint Presentation</vt:lpstr>
      <vt:lpstr>PowerPoint Presentation</vt:lpstr>
      <vt:lpstr>Treatment of prosthetic joint infection</vt:lpstr>
      <vt:lpstr>Case 3</vt:lpstr>
      <vt:lpstr>Physical Examination</vt:lpstr>
      <vt:lpstr>PowerPoint Presentation</vt:lpstr>
      <vt:lpstr>Vertebral osteomyelitis</vt:lpstr>
      <vt:lpstr>Diagnosis</vt:lpstr>
      <vt:lpstr>Treatment</vt:lpstr>
      <vt:lpstr>Buzz words</vt:lpstr>
      <vt:lpstr>Summary</vt:lpstr>
      <vt:lpstr>Individual Readiness Assessment 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Bloodstream Infections Requiring Hospitalization</dc:title>
  <dc:creator>KUMC</dc:creator>
  <cp:lastModifiedBy>Jessica Newman</cp:lastModifiedBy>
  <cp:revision>169</cp:revision>
  <dcterms:created xsi:type="dcterms:W3CDTF">2005-08-06T19:13:07Z</dcterms:created>
  <dcterms:modified xsi:type="dcterms:W3CDTF">2022-05-31T22:26:09Z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0x01010009EA33D4F795CB4895061C1F31336D58</vt:lpwstr>
  </property>
</Properties>
</file>